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1" r:id="rId2"/>
  </p:sldMasterIdLst>
  <p:notesMasterIdLst>
    <p:notesMasterId r:id="rId18"/>
  </p:notesMasterIdLst>
  <p:sldIdLst>
    <p:sldId id="256" r:id="rId3"/>
    <p:sldId id="1138" r:id="rId4"/>
    <p:sldId id="1170" r:id="rId5"/>
    <p:sldId id="1181" r:id="rId6"/>
    <p:sldId id="1180" r:id="rId7"/>
    <p:sldId id="1185" r:id="rId8"/>
    <p:sldId id="1186" r:id="rId9"/>
    <p:sldId id="1183" r:id="rId10"/>
    <p:sldId id="1173" r:id="rId11"/>
    <p:sldId id="1174" r:id="rId12"/>
    <p:sldId id="1187" r:id="rId13"/>
    <p:sldId id="1188" r:id="rId14"/>
    <p:sldId id="1184" r:id="rId15"/>
    <p:sldId id="1168" r:id="rId16"/>
    <p:sldId id="269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2C1"/>
    <a:srgbClr val="0032CC"/>
    <a:srgbClr val="0032CB"/>
    <a:srgbClr val="FBFBFB"/>
    <a:srgbClr val="008E40"/>
    <a:srgbClr val="1EE5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055" autoAdjust="0"/>
    <p:restoredTop sz="95405"/>
  </p:normalViewPr>
  <p:slideViewPr>
    <p:cSldViewPr snapToGrid="0">
      <p:cViewPr varScale="1">
        <p:scale>
          <a:sx n="105" d="100"/>
          <a:sy n="105" d="100"/>
        </p:scale>
        <p:origin x="28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6A0C75-B4F6-504D-A05C-3672610FE173}" type="datetimeFigureOut">
              <a:rPr kumimoji="1" lang="zh-CN" altLang="en-US" smtClean="0"/>
              <a:t>2023/7/18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0DE78E-9611-984F-9E6E-F1644753165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85243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Original</a:t>
            </a:r>
            <a:r>
              <a:rPr kumimoji="1" lang="zh-CN" altLang="en-US" dirty="0"/>
              <a:t> </a:t>
            </a:r>
            <a:r>
              <a:rPr kumimoji="1" lang="en-US" altLang="zh-CN" dirty="0" err="1"/>
              <a:t>net_rec</a:t>
            </a:r>
            <a:r>
              <a:rPr kumimoji="1" lang="zh-CN" altLang="en-US" dirty="0"/>
              <a:t> </a:t>
            </a:r>
            <a:r>
              <a:rPr kumimoji="1" lang="en-US" altLang="zh-CN" dirty="0"/>
              <a:t>with</a:t>
            </a:r>
            <a:r>
              <a:rPr kumimoji="1" lang="zh-CN" altLang="en-US" dirty="0"/>
              <a:t> </a:t>
            </a:r>
            <a:r>
              <a:rPr kumimoji="1" lang="en-US" altLang="zh-CN" dirty="0"/>
              <a:t>20</a:t>
            </a:r>
            <a:r>
              <a:rPr kumimoji="1" lang="zh-CN" altLang="en-US" dirty="0"/>
              <a:t> </a:t>
            </a:r>
            <a:r>
              <a:rPr kumimoji="1" lang="en-US" altLang="zh-CN" dirty="0"/>
              <a:t>layers,</a:t>
            </a:r>
            <a:r>
              <a:rPr kumimoji="1" lang="zh-CN" altLang="en-US" dirty="0"/>
              <a:t> </a:t>
            </a:r>
            <a:r>
              <a:rPr kumimoji="1" lang="en-US" altLang="zh-CN" dirty="0"/>
              <a:t>2676137</a:t>
            </a:r>
            <a:r>
              <a:rPr kumimoji="1" lang="zh-CN" altLang="en-US" dirty="0"/>
              <a:t> </a:t>
            </a:r>
            <a:r>
              <a:rPr kumimoji="1" lang="en-US" altLang="zh-CN" dirty="0"/>
              <a:t>bytes(without</a:t>
            </a:r>
            <a:r>
              <a:rPr kumimoji="1" lang="zh-CN" altLang="en-US" dirty="0"/>
              <a:t> </a:t>
            </a:r>
            <a:r>
              <a:rPr kumimoji="1" lang="en-US" altLang="zh-CN" dirty="0"/>
              <a:t>NNC)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0DE78E-9611-984F-9E6E-F1644753165F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89682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0.31</a:t>
            </a:r>
            <a:r>
              <a:rPr kumimoji="1" lang="zh-CN" altLang="en-US" dirty="0"/>
              <a:t> </a:t>
            </a:r>
            <a:r>
              <a:rPr kumimoji="1" lang="en-US" altLang="zh-CN" dirty="0"/>
              <a:t>0.57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0DE78E-9611-984F-9E6E-F1644753165F}" type="slidenum">
              <a:rPr kumimoji="1" lang="zh-CN" altLang="en-US" smtClean="0"/>
              <a:t>12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75901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4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2290" y="4076700"/>
            <a:ext cx="10342033" cy="16002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195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cxnSp>
        <p:nvCxnSpPr>
          <p:cNvPr id="14" name="Straight Connector 8"/>
          <p:cNvCxnSpPr/>
          <p:nvPr/>
        </p:nvCxnSpPr>
        <p:spPr>
          <a:xfrm>
            <a:off x="1207660" y="3556432"/>
            <a:ext cx="9875520" cy="0"/>
          </a:xfrm>
          <a:prstGeom prst="line">
            <a:avLst/>
          </a:prstGeom>
          <a:ln w="7302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8610600" y="6356359"/>
            <a:ext cx="2743200" cy="365125"/>
          </a:xfrm>
          <a:prstGeom prst="rect">
            <a:avLst/>
          </a:prstGeom>
        </p:spPr>
        <p:txBody>
          <a:bodyPr/>
          <a:lstStyle/>
          <a:p>
            <a:fld id="{92C149C1-30E8-4416-895A-D3E4758E3E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811420" y="2538852"/>
            <a:ext cx="10668000" cy="676276"/>
          </a:xfrm>
        </p:spPr>
        <p:txBody>
          <a:bodyPr/>
          <a:lstStyle>
            <a:lvl1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450"/>
              </a:spcBef>
              <a:defRPr sz="2640"/>
            </a:lvl1pPr>
            <a:lvl2pPr>
              <a:spcBef>
                <a:spcPts val="450"/>
              </a:spcBef>
              <a:defRPr sz="2160"/>
            </a:lvl2pPr>
            <a:lvl3pPr>
              <a:spcBef>
                <a:spcPts val="450"/>
              </a:spcBef>
              <a:defRPr sz="2160"/>
            </a:lvl3pPr>
            <a:lvl4pPr marL="1270000" indent="-290195">
              <a:spcBef>
                <a:spcPts val="450"/>
              </a:spcBef>
              <a:buFont typeface="Wingdings" panose="05000000000000000000" pitchFamily="2" charset="2"/>
              <a:buChar char="Ø"/>
              <a:defRPr sz="1500"/>
            </a:lvl4pPr>
            <a:lvl5pPr>
              <a:spcBef>
                <a:spcPts val="450"/>
              </a:spcBef>
              <a:defRPr sz="15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3" y="6381753"/>
            <a:ext cx="2603501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>
          <a:xfrm>
            <a:off x="8610600" y="6356359"/>
            <a:ext cx="2743200" cy="365125"/>
          </a:xfrm>
          <a:prstGeom prst="rect">
            <a:avLst/>
          </a:prstGeom>
        </p:spPr>
        <p:txBody>
          <a:bodyPr/>
          <a:lstStyle/>
          <a:p>
            <a:fld id="{92C149C1-30E8-4416-895A-D3E4758E3E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766234" y="304808"/>
            <a:ext cx="10668000" cy="676276"/>
          </a:xfrm>
        </p:spPr>
        <p:txBody>
          <a:bodyPr/>
          <a:lstStyle>
            <a:lvl1pPr>
              <a:defRPr sz="3360" b="1">
                <a:latin typeface="+mn-lt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封面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水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0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水墨1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8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科技感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6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4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6234" y="304808"/>
            <a:ext cx="10668000" cy="67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5651" y="1341444"/>
            <a:ext cx="10668000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14436" name="AutoShape 4"/>
          <p:cNvSpPr>
            <a:spLocks noChangeArrowheads="1"/>
          </p:cNvSpPr>
          <p:nvPr/>
        </p:nvSpPr>
        <p:spPr bwMode="auto">
          <a:xfrm>
            <a:off x="814923" y="1125547"/>
            <a:ext cx="10610850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zh-CN" sz="1800">
              <a:solidFill>
                <a:srgbClr val="0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476" y="6434208"/>
            <a:ext cx="2166047" cy="42379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9pPr>
    </p:titleStyle>
    <p:bodyStyle>
      <a:lvl1pPr marL="351790" indent="-35179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681355" indent="-32766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800">
          <a:solidFill>
            <a:srgbClr val="0033CC"/>
          </a:solidFill>
          <a:latin typeface="+mn-lt"/>
          <a:ea typeface="+mn-ea"/>
        </a:defRPr>
      </a:lvl2pPr>
      <a:lvl3pPr marL="978535" indent="-296545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p"/>
        <a:defRPr sz="1500">
          <a:solidFill>
            <a:srgbClr val="009900"/>
          </a:solidFill>
          <a:latin typeface="+mn-lt"/>
          <a:ea typeface="+mn-ea"/>
        </a:defRPr>
      </a:lvl3pPr>
      <a:lvl4pPr marL="1270000" indent="-290195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500">
          <a:solidFill>
            <a:schemeClr val="tx1"/>
          </a:solidFill>
          <a:latin typeface="+mn-lt"/>
          <a:ea typeface="+mn-ea"/>
        </a:defRPr>
      </a:lvl4pPr>
      <a:lvl5pPr marL="15703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1500">
          <a:solidFill>
            <a:schemeClr val="tx1"/>
          </a:solidFill>
          <a:latin typeface="+mn-lt"/>
          <a:ea typeface="+mn-ea"/>
        </a:defRPr>
      </a:lvl5pPr>
      <a:lvl6pPr marL="19132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6pPr>
      <a:lvl7pPr marL="22561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7pPr>
      <a:lvl8pPr marL="25990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8pPr>
      <a:lvl9pPr marL="29419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像" descr="图像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1292" y="458939"/>
            <a:ext cx="1206124" cy="561322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" name="标题文本"/>
          <p:cNvSpPr txBox="1">
            <a:spLocks noGrp="1"/>
          </p:cNvSpPr>
          <p:nvPr>
            <p:ph type="title"/>
          </p:nvPr>
        </p:nvSpPr>
        <p:spPr>
          <a:xfrm>
            <a:off x="10101261" y="5173778"/>
            <a:ext cx="10414001" cy="232410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b">
            <a:normAutofit/>
          </a:bodyPr>
          <a:lstStyle/>
          <a:p>
            <a:r>
              <a:t>标题文本</a:t>
            </a:r>
          </a:p>
        </p:txBody>
      </p:sp>
      <p:sp>
        <p:nvSpPr>
          <p:cNvPr id="4" name="正文级别 1…"/>
          <p:cNvSpPr txBox="1">
            <a:spLocks noGrp="1"/>
          </p:cNvSpPr>
          <p:nvPr>
            <p:ph type="body" idx="1"/>
          </p:nvPr>
        </p:nvSpPr>
        <p:spPr>
          <a:xfrm>
            <a:off x="889000" y="3536950"/>
            <a:ext cx="10414000" cy="79375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79516" y="6540500"/>
            <a:ext cx="267702" cy="287258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200" b="0">
                <a:latin typeface="Helvetica Neue Light" panose="02000503000000020004"/>
                <a:ea typeface="Helvetica Neue Light" panose="02000503000000020004"/>
                <a:cs typeface="Helvetica Neue Light" panose="02000503000000020004"/>
                <a:sym typeface="Helvetica Neue Light" panose="02000503000000020004"/>
              </a:defRPr>
            </a:lvl1pPr>
          </a:lstStyle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transition spd="med"/>
  <p:txStyles>
    <p:titleStyle>
      <a:lvl1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1pPr>
      <a:lvl2pPr marL="0" marR="0" indent="228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2pPr>
      <a:lvl3pPr marL="0" marR="0" indent="457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3pPr>
      <a:lvl4pPr marL="0" marR="0" indent="685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4pPr>
      <a:lvl5pPr marL="0" marR="0" indent="9144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5pPr>
      <a:lvl6pPr marL="0" marR="0" indent="11430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6pPr>
      <a:lvl7pPr marL="0" marR="0" indent="1371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7pPr>
      <a:lvl8pPr marL="0" marR="0" indent="1600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8pPr>
      <a:lvl9pPr marL="0" marR="0" indent="1828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9pPr>
    </p:titleStyle>
    <p:bodyStyle>
      <a:lvl1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1pPr>
      <a:lvl2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2pPr>
      <a:lvl3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3pPr>
      <a:lvl4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4pPr>
      <a:lvl5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5pPr>
      <a:lvl6pPr marL="0" marR="0" indent="177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6pPr>
      <a:lvl7pPr marL="0" marR="0" indent="355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7pPr>
      <a:lvl8pPr marL="0" marR="0" indent="5334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8pPr>
      <a:lvl9pPr marL="0" marR="0" indent="711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9pPr>
    </p:bodyStyle>
    <p:otherStyle>
      <a:lvl1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1pPr>
      <a:lvl2pPr marL="0" marR="0" indent="228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2pPr>
      <a:lvl3pPr marL="0" marR="0" indent="457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3pPr>
      <a:lvl4pPr marL="0" marR="0" indent="685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4pPr>
      <a:lvl5pPr marL="0" marR="0" indent="9144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5pPr>
      <a:lvl6pPr marL="0" marR="0" indent="11430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6pPr>
      <a:lvl7pPr marL="0" marR="0" indent="1371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7pPr>
      <a:lvl8pPr marL="0" marR="0" indent="1600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8pPr>
      <a:lvl9pPr marL="0" marR="0" indent="1828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419" y="443545"/>
            <a:ext cx="335370" cy="4102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5" name="文本框 2" hidden="1"/>
          <p:cNvSpPr txBox="1"/>
          <p:nvPr/>
        </p:nvSpPr>
        <p:spPr>
          <a:xfrm>
            <a:off x="-15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defTabSz="412750" hangingPunct="0"/>
            <a:endParaRPr lang="en-US" sz="550" b="1" kern="0">
              <a:solidFill>
                <a:srgbClr val="000000"/>
              </a:solidFill>
              <a:latin typeface="Helvetica Neue" panose="02000503000000020004"/>
              <a:ea typeface="Helvetica Neue" panose="02000503000000020004"/>
              <a:cs typeface="Helvetica Neue" panose="02000503000000020004"/>
              <a:sym typeface="Helvetica Neue" panose="02000503000000020004"/>
            </a:endParaRPr>
          </a:p>
          <a:p>
            <a:pPr algn="ctr" defTabSz="412750" hangingPunct="0">
              <a:buClr>
                <a:srgbClr val="FFFFFF"/>
              </a:buClr>
            </a:pPr>
            <a:r>
              <a:rPr lang="en-US" sz="1500" b="1" kern="0">
                <a:solidFill>
                  <a:srgbClr val="FFFFFF"/>
                </a:solidFill>
                <a:latin typeface="Helvetica Neue" panose="02000503000000020004"/>
                <a:ea typeface="Helvetica Neue" panose="02000503000000020004"/>
                <a:cs typeface="Helvetica Neue" panose="02000503000000020004"/>
                <a:sym typeface="Helvetica Neue" panose="02000503000000020004"/>
              </a:rPr>
              <a:t>BBAAD9C20180234D78A0072836F0B3D0B2B9B20E1D588B80A6D98633B1632B763B49B8389164AB0322992F08C846F5EB8AF9210AA1D0AB611BBFC213736E25D824F696AD582596B794A028E767D246FE7E02E0E17042018528CAA19A31EE9C28DE16269C4E3</a:t>
            </a:r>
          </a:p>
        </p:txBody>
      </p:sp>
      <p:sp>
        <p:nvSpPr>
          <p:cNvPr id="7" name="Title 1"/>
          <p:cNvSpPr txBox="1"/>
          <p:nvPr/>
        </p:nvSpPr>
        <p:spPr bwMode="auto">
          <a:xfrm>
            <a:off x="1009852" y="1965226"/>
            <a:ext cx="9799432" cy="1123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5pPr>
            <a:lvl6pPr marL="3429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6pPr>
            <a:lvl7pPr marL="6858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7pPr>
            <a:lvl8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8pPr>
            <a:lvl9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9pPr>
          </a:lstStyle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Yu Mincho" panose="02020400000000000000" pitchFamily="18" charset="-128"/>
              </a:rPr>
              <a:t>AHG 8: A spatial resampling algorithm and an exemplar software implementation</a:t>
            </a:r>
            <a:endParaRPr lang="en-US" sz="3600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 txBox="1"/>
          <p:nvPr/>
        </p:nvSpPr>
        <p:spPr>
          <a:xfrm>
            <a:off x="1257775" y="3365653"/>
            <a:ext cx="9676450" cy="676276"/>
          </a:xfrm>
          <a:prstGeom prst="rect">
            <a:avLst/>
          </a:prstGeom>
        </p:spPr>
        <p:txBody>
          <a:bodyPr anchor="ctr"/>
          <a:lstStyle>
            <a:lvl1pPr marL="0" marR="0" indent="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1pPr>
            <a:lvl2pPr marL="0" marR="0" indent="2286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2pPr>
            <a:lvl3pPr marL="0" marR="0" indent="4572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3pPr>
            <a:lvl4pPr marL="0" marR="0" indent="6858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4pPr>
            <a:lvl5pPr marL="0" marR="0" indent="9144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5pPr>
            <a:lvl6pPr marL="0" marR="0" indent="11430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6pPr>
            <a:lvl7pPr marL="0" marR="0" indent="13716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7pPr>
            <a:lvl8pPr marL="0" marR="0" indent="16002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8pPr>
            <a:lvl9pPr marL="0" marR="0" indent="18288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9pPr>
          </a:lstStyle>
          <a:p>
            <a:endParaRPr lang="en-US" sz="20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itle 1"/>
          <p:cNvSpPr txBox="1"/>
          <p:nvPr/>
        </p:nvSpPr>
        <p:spPr bwMode="auto">
          <a:xfrm>
            <a:off x="1519485" y="3711318"/>
            <a:ext cx="9153025" cy="127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9728" tIns="54864" rIns="109728" bIns="54864" numCol="1" anchor="ctr" anchorCtr="0" compatLnSpc="1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5pPr>
            <a:lvl6pPr marL="28575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6pPr>
            <a:lvl7pPr marL="57150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7pPr>
            <a:lvl8pPr marL="85725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8pPr>
            <a:lvl9pPr marL="114300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9pPr>
          </a:lstStyle>
          <a:p>
            <a:pPr algn="ctr" defTabSz="1097280"/>
            <a:r>
              <a:rPr lang="en-US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Shurun</a:t>
            </a:r>
            <a:r>
              <a:rPr 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Wang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Binzhe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</a:t>
            </a:r>
            <a:r>
              <a:rPr 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Jie</a:t>
            </a:r>
            <a:r>
              <a:rPr 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Chen, Yan Ye, </a:t>
            </a:r>
            <a:r>
              <a:rPr lang="en-US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Shiqi</a:t>
            </a:r>
            <a:r>
              <a:rPr 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Wang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alphaModFix amt="70000"/>
          </a:blip>
          <a:srcRect r="28361"/>
          <a:stretch>
            <a:fillRect/>
          </a:stretch>
        </p:blipFill>
        <p:spPr>
          <a:xfrm>
            <a:off x="0" y="6424280"/>
            <a:ext cx="1619480" cy="433720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2" name="矩形 1"/>
          <p:cNvSpPr/>
          <p:nvPr/>
        </p:nvSpPr>
        <p:spPr>
          <a:xfrm>
            <a:off x="5347555" y="4863772"/>
            <a:ext cx="11240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9728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Jul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2023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ea typeface="Yu Mincho" panose="02020400000000000000" pitchFamily="18" charset="-128"/>
              </a:rPr>
              <a:t>Performance: Option2-Loose</a:t>
            </a:r>
            <a:endParaRPr kumimoji="1" lang="zh-CN" altLang="en-US" sz="3200" dirty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762000" y="1193176"/>
            <a:ext cx="10668000" cy="1129610"/>
          </a:xfrm>
        </p:spPr>
        <p:txBody>
          <a:bodyPr>
            <a:normAutofit/>
          </a:bodyPr>
          <a:lstStyle/>
          <a:p>
            <a:r>
              <a:rPr lang="en-US" altLang="zh-CN" sz="2480" dirty="0"/>
              <a:t>For</a:t>
            </a:r>
            <a:r>
              <a:rPr lang="zh-CN" altLang="en-US" sz="2480" dirty="0"/>
              <a:t> </a:t>
            </a:r>
            <a:r>
              <a:rPr lang="en-US" altLang="zh-CN" sz="2480" dirty="0"/>
              <a:t>SFU-HW</a:t>
            </a:r>
            <a:r>
              <a:rPr lang="zh-CN" altLang="en-US" sz="2480" dirty="0"/>
              <a:t> </a:t>
            </a:r>
            <a:r>
              <a:rPr lang="en-US" altLang="zh-CN" sz="2480" dirty="0"/>
              <a:t>dataset</a:t>
            </a:r>
            <a:endParaRPr kumimoji="1" lang="en-US" altLang="zh-CN" sz="2480" dirty="0">
              <a:solidFill>
                <a:srgbClr val="C00000"/>
              </a:solidFill>
            </a:endParaRPr>
          </a:p>
          <a:p>
            <a:endParaRPr kumimoji="1" lang="en-US" altLang="zh-CN" sz="20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4280"/>
            <a:ext cx="2260600" cy="433720"/>
          </a:xfrm>
          <a:prstGeom prst="rect">
            <a:avLst/>
          </a:prstGeom>
        </p:spPr>
      </p:pic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22D5F4FA-8B97-6828-27EA-15E60826DB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3792552"/>
              </p:ext>
            </p:extLst>
          </p:nvPr>
        </p:nvGraphicFramePr>
        <p:xfrm>
          <a:off x="762000" y="1757981"/>
          <a:ext cx="10668000" cy="4663440"/>
        </p:xfrm>
        <a:graphic>
          <a:graphicData uri="http://schemas.openxmlformats.org/drawingml/2006/table">
            <a:tbl>
              <a:tblPr firstRow="1" firstCol="1" bandRow="1"/>
              <a:tblGrid>
                <a:gridCol w="3317920">
                  <a:extLst>
                    <a:ext uri="{9D8B030D-6E8A-4147-A177-3AD203B41FA5}">
                      <a16:colId xmlns:a16="http://schemas.microsoft.com/office/drawing/2014/main" val="1112823054"/>
                    </a:ext>
                  </a:extLst>
                </a:gridCol>
                <a:gridCol w="1226535">
                  <a:extLst>
                    <a:ext uri="{9D8B030D-6E8A-4147-A177-3AD203B41FA5}">
                      <a16:colId xmlns:a16="http://schemas.microsoft.com/office/drawing/2014/main" val="3260165659"/>
                    </a:ext>
                  </a:extLst>
                </a:gridCol>
                <a:gridCol w="1098747">
                  <a:extLst>
                    <a:ext uri="{9D8B030D-6E8A-4147-A177-3AD203B41FA5}">
                      <a16:colId xmlns:a16="http://schemas.microsoft.com/office/drawing/2014/main" val="1461000942"/>
                    </a:ext>
                  </a:extLst>
                </a:gridCol>
                <a:gridCol w="1226535">
                  <a:extLst>
                    <a:ext uri="{9D8B030D-6E8A-4147-A177-3AD203B41FA5}">
                      <a16:colId xmlns:a16="http://schemas.microsoft.com/office/drawing/2014/main" val="2047778916"/>
                    </a:ext>
                  </a:extLst>
                </a:gridCol>
                <a:gridCol w="1098747">
                  <a:extLst>
                    <a:ext uri="{9D8B030D-6E8A-4147-A177-3AD203B41FA5}">
                      <a16:colId xmlns:a16="http://schemas.microsoft.com/office/drawing/2014/main" val="2232395984"/>
                    </a:ext>
                  </a:extLst>
                </a:gridCol>
                <a:gridCol w="1349758">
                  <a:extLst>
                    <a:ext uri="{9D8B030D-6E8A-4147-A177-3AD203B41FA5}">
                      <a16:colId xmlns:a16="http://schemas.microsoft.com/office/drawing/2014/main" val="2748298631"/>
                    </a:ext>
                  </a:extLst>
                </a:gridCol>
                <a:gridCol w="1349758">
                  <a:extLst>
                    <a:ext uri="{9D8B030D-6E8A-4147-A177-3AD203B41FA5}">
                      <a16:colId xmlns:a16="http://schemas.microsoft.com/office/drawing/2014/main" val="15156682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RA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AI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LD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43979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Sequence Name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Pareto BD-rate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BD-mAP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Pareto BD-rate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BD-mAP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Pareto BD-rate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BD-mAP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23576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Traffic_2560x1600_30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-</a:t>
                      </a: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10.37%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0.90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-20.37%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3.07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-31.67%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3.73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4831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ParkScene_1920x1080_24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-6.14%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0.71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0.14%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0.11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19.66%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-1.99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71402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Cactus_1920x1080_50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-</a:t>
                      </a: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67.60%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13.61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-50.43%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28.42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-42.18%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24.14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29581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BasketballDrive_1920x1080_50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2.64%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-0.59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-1.55%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0.38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-6.13%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0.75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30618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BQTerrace_1920x1080_60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-8.92%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2.04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-13.02%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2.41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-14.80%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3.13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83776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BasketballDrill_832x480_50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13676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BQMall_832x480_60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11983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PartyScene_832x480_50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86637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RaceHorses_832x480_30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29495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BasketballPass_416x240_50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25384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BQSquare_416x240_60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34520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BlowingBubbles_416x240_50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32590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RaceHorses_416x240_30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49413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AVG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-6.95%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1.28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-6.56%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2.65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-5.78%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2.29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78749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ea typeface="Yu Mincho" panose="02020400000000000000" pitchFamily="18" charset="-128"/>
              </a:rPr>
              <a:t>Performance: Option2-Loose</a:t>
            </a:r>
            <a:endParaRPr kumimoji="1" lang="zh-CN" altLang="en-US" sz="3200" dirty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762000" y="1193176"/>
            <a:ext cx="10668000" cy="1129610"/>
          </a:xfrm>
        </p:spPr>
        <p:txBody>
          <a:bodyPr>
            <a:normAutofit/>
          </a:bodyPr>
          <a:lstStyle/>
          <a:p>
            <a:r>
              <a:rPr lang="en-US" altLang="zh-CN" sz="2480" dirty="0"/>
              <a:t>For</a:t>
            </a:r>
            <a:r>
              <a:rPr lang="zh-CN" altLang="en-US" sz="2480" dirty="0"/>
              <a:t> </a:t>
            </a:r>
            <a:r>
              <a:rPr lang="en-US" altLang="zh-CN" sz="2480" dirty="0"/>
              <a:t>TVD</a:t>
            </a:r>
            <a:r>
              <a:rPr lang="zh-CN" altLang="en-US" sz="2480" dirty="0"/>
              <a:t> </a:t>
            </a:r>
            <a:r>
              <a:rPr lang="en-US" altLang="zh-CN" sz="2480" dirty="0"/>
              <a:t>video</a:t>
            </a:r>
            <a:r>
              <a:rPr lang="zh-CN" altLang="en-US" sz="2480" dirty="0"/>
              <a:t> </a:t>
            </a:r>
            <a:r>
              <a:rPr lang="en-US" altLang="zh-CN" sz="2480" dirty="0"/>
              <a:t>dataset</a:t>
            </a:r>
            <a:endParaRPr kumimoji="1" lang="en-US" altLang="zh-CN" sz="2480" dirty="0">
              <a:solidFill>
                <a:srgbClr val="C00000"/>
              </a:solidFill>
            </a:endParaRPr>
          </a:p>
          <a:p>
            <a:endParaRPr kumimoji="1" lang="en-US" altLang="zh-CN" sz="20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4280"/>
            <a:ext cx="2260600" cy="433720"/>
          </a:xfrm>
          <a:prstGeom prst="rect">
            <a:avLst/>
          </a:prstGeom>
        </p:spPr>
      </p:pic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915E97CC-9300-9454-4588-EFFDEC7F50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7821483"/>
              </p:ext>
            </p:extLst>
          </p:nvPr>
        </p:nvGraphicFramePr>
        <p:xfrm>
          <a:off x="1663036" y="2191001"/>
          <a:ext cx="8603183" cy="3017520"/>
        </p:xfrm>
        <a:graphic>
          <a:graphicData uri="http://schemas.openxmlformats.org/drawingml/2006/table">
            <a:tbl>
              <a:tblPr firstRow="1" firstCol="1" bandRow="1"/>
              <a:tblGrid>
                <a:gridCol w="2675680">
                  <a:extLst>
                    <a:ext uri="{9D8B030D-6E8A-4147-A177-3AD203B41FA5}">
                      <a16:colId xmlns:a16="http://schemas.microsoft.com/office/drawing/2014/main" val="4086812817"/>
                    </a:ext>
                  </a:extLst>
                </a:gridCol>
                <a:gridCol w="989000">
                  <a:extLst>
                    <a:ext uri="{9D8B030D-6E8A-4147-A177-3AD203B41FA5}">
                      <a16:colId xmlns:a16="http://schemas.microsoft.com/office/drawing/2014/main" val="3700098182"/>
                    </a:ext>
                  </a:extLst>
                </a:gridCol>
                <a:gridCol w="886017">
                  <a:extLst>
                    <a:ext uri="{9D8B030D-6E8A-4147-A177-3AD203B41FA5}">
                      <a16:colId xmlns:a16="http://schemas.microsoft.com/office/drawing/2014/main" val="3735294502"/>
                    </a:ext>
                  </a:extLst>
                </a:gridCol>
                <a:gridCol w="989000">
                  <a:extLst>
                    <a:ext uri="{9D8B030D-6E8A-4147-A177-3AD203B41FA5}">
                      <a16:colId xmlns:a16="http://schemas.microsoft.com/office/drawing/2014/main" val="3358730795"/>
                    </a:ext>
                  </a:extLst>
                </a:gridCol>
                <a:gridCol w="886017">
                  <a:extLst>
                    <a:ext uri="{9D8B030D-6E8A-4147-A177-3AD203B41FA5}">
                      <a16:colId xmlns:a16="http://schemas.microsoft.com/office/drawing/2014/main" val="4107571076"/>
                    </a:ext>
                  </a:extLst>
                </a:gridCol>
                <a:gridCol w="1088271">
                  <a:extLst>
                    <a:ext uri="{9D8B030D-6E8A-4147-A177-3AD203B41FA5}">
                      <a16:colId xmlns:a16="http://schemas.microsoft.com/office/drawing/2014/main" val="498603141"/>
                    </a:ext>
                  </a:extLst>
                </a:gridCol>
                <a:gridCol w="1089198">
                  <a:extLst>
                    <a:ext uri="{9D8B030D-6E8A-4147-A177-3AD203B41FA5}">
                      <a16:colId xmlns:a16="http://schemas.microsoft.com/office/drawing/2014/main" val="2858379037"/>
                    </a:ext>
                  </a:extLst>
                </a:gridCol>
              </a:tblGrid>
              <a:tr h="74295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RA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AI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LD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9474380"/>
                  </a:ext>
                </a:extLst>
              </a:tr>
              <a:tr h="151130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Sequence Name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Pareto BD-rate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BD-mAP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Pareto BD-rate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BD-mAP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Pareto BD-rate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BD-mAP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368800"/>
                  </a:ext>
                </a:extLst>
              </a:tr>
              <a:tr h="71755"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TVD-01_1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3472925"/>
                  </a:ext>
                </a:extLst>
              </a:tr>
              <a:tr h="71755"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TVD-01_2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3277382"/>
                  </a:ext>
                </a:extLst>
              </a:tr>
              <a:tr h="71755"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TVD-01_3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1230483"/>
                  </a:ext>
                </a:extLst>
              </a:tr>
              <a:tr h="71755"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TVD-02_1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18.12%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-1.11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12.91%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-0.75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-18.72%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1.94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5367961"/>
                  </a:ext>
                </a:extLst>
              </a:tr>
              <a:tr h="71755"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TVD-03_1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18.10%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-2.22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18.05%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-2.96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4.95%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-0.98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3340264"/>
                  </a:ext>
                </a:extLst>
              </a:tr>
              <a:tr h="71755"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TVD-03_2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-15.88%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0.91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11.57%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-0.92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3.87%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0.13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3194641"/>
                  </a:ext>
                </a:extLst>
              </a:tr>
              <a:tr h="71755"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TVD-03_3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-3.83%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0.53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-11.09%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1.86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-7.61%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0.87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7598216"/>
                  </a:ext>
                </a:extLst>
              </a:tr>
              <a:tr h="71755"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Average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2.36%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-0.27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4.49%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-0.40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-2.50%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0.28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97544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1134890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ea typeface="Yu Mincho" panose="02020400000000000000" pitchFamily="18" charset="-128"/>
              </a:rPr>
              <a:t>Performance: Image</a:t>
            </a:r>
            <a:r>
              <a:rPr lang="zh-CN" altLang="en-US" sz="3200" dirty="0">
                <a:latin typeface="Times New Roman" panose="02020603050405020304" pitchFamily="18" charset="0"/>
                <a:ea typeface="Yu Mincho" panose="02020400000000000000" pitchFamily="18" charset="-128"/>
              </a:rPr>
              <a:t> </a:t>
            </a:r>
            <a:r>
              <a:rPr lang="en-US" altLang="zh-CN" sz="3200" dirty="0">
                <a:latin typeface="Times New Roman" panose="02020603050405020304" pitchFamily="18" charset="0"/>
                <a:ea typeface="Yu Mincho" panose="02020400000000000000" pitchFamily="18" charset="-128"/>
              </a:rPr>
              <a:t>dataset</a:t>
            </a:r>
            <a:endParaRPr kumimoji="1" lang="zh-CN" altLang="en-US" sz="3200" dirty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762000" y="1193176"/>
            <a:ext cx="10668000" cy="1129610"/>
          </a:xfrm>
        </p:spPr>
        <p:txBody>
          <a:bodyPr>
            <a:normAutofit/>
          </a:bodyPr>
          <a:lstStyle/>
          <a:p>
            <a:r>
              <a:rPr lang="en-US" altLang="zh-CN" sz="2480" dirty="0"/>
              <a:t>For</a:t>
            </a:r>
            <a:r>
              <a:rPr lang="zh-CN" altLang="en-US" sz="2480" dirty="0"/>
              <a:t> </a:t>
            </a:r>
            <a:r>
              <a:rPr lang="en-US" altLang="zh-CN" sz="2480" dirty="0"/>
              <a:t>TVD</a:t>
            </a:r>
            <a:r>
              <a:rPr lang="zh-CN" altLang="en-US" sz="2480" dirty="0"/>
              <a:t> </a:t>
            </a:r>
            <a:r>
              <a:rPr lang="en-US" altLang="zh-CN" sz="2480" dirty="0"/>
              <a:t>image</a:t>
            </a:r>
            <a:r>
              <a:rPr lang="zh-CN" altLang="en-US" sz="2480" dirty="0"/>
              <a:t> </a:t>
            </a:r>
            <a:r>
              <a:rPr lang="en-US" altLang="zh-CN" sz="2480" dirty="0"/>
              <a:t>dataset</a:t>
            </a:r>
          </a:p>
          <a:p>
            <a:pPr lvl="1"/>
            <a:r>
              <a:rPr kumimoji="1" lang="en-US" altLang="zh-CN" sz="2400" dirty="0">
                <a:solidFill>
                  <a:srgbClr val="0032CC"/>
                </a:solidFill>
              </a:rPr>
              <a:t>Object</a:t>
            </a:r>
            <a:r>
              <a:rPr kumimoji="1" lang="zh-CN" altLang="en-US" sz="2400" dirty="0">
                <a:solidFill>
                  <a:srgbClr val="0032CC"/>
                </a:solidFill>
              </a:rPr>
              <a:t> </a:t>
            </a:r>
            <a:r>
              <a:rPr kumimoji="1" lang="en-US" altLang="zh-CN" sz="2400" dirty="0">
                <a:solidFill>
                  <a:srgbClr val="0032CC"/>
                </a:solidFill>
              </a:rPr>
              <a:t>detection</a:t>
            </a:r>
            <a:r>
              <a:rPr kumimoji="1" lang="zh-CN" altLang="en-US" sz="2400" dirty="0">
                <a:solidFill>
                  <a:srgbClr val="0032CC"/>
                </a:solidFill>
              </a:rPr>
              <a:t> </a:t>
            </a:r>
            <a:r>
              <a:rPr kumimoji="1" lang="en-US" altLang="zh-CN" sz="2400" dirty="0">
                <a:solidFill>
                  <a:srgbClr val="0032CC"/>
                </a:solidFill>
              </a:rPr>
              <a:t>and</a:t>
            </a:r>
            <a:r>
              <a:rPr kumimoji="1" lang="zh-CN" altLang="en-US" sz="2400" dirty="0">
                <a:solidFill>
                  <a:srgbClr val="0032CC"/>
                </a:solidFill>
              </a:rPr>
              <a:t> </a:t>
            </a:r>
            <a:r>
              <a:rPr kumimoji="1" lang="en-US" altLang="zh-CN" sz="2400" dirty="0">
                <a:solidFill>
                  <a:srgbClr val="0032CC"/>
                </a:solidFill>
              </a:rPr>
              <a:t>instance</a:t>
            </a:r>
            <a:r>
              <a:rPr kumimoji="1" lang="zh-CN" altLang="en-US" sz="2400" dirty="0">
                <a:solidFill>
                  <a:srgbClr val="0032CC"/>
                </a:solidFill>
              </a:rPr>
              <a:t> </a:t>
            </a:r>
            <a:r>
              <a:rPr kumimoji="1" lang="en-US" altLang="zh-CN" sz="2400" dirty="0">
                <a:solidFill>
                  <a:srgbClr val="0032CC"/>
                </a:solidFill>
              </a:rPr>
              <a:t>segmentation</a:t>
            </a:r>
            <a:r>
              <a:rPr kumimoji="1" lang="zh-CN" altLang="en-US" sz="2400" dirty="0">
                <a:solidFill>
                  <a:srgbClr val="0032CC"/>
                </a:solidFill>
              </a:rPr>
              <a:t> </a:t>
            </a:r>
            <a:r>
              <a:rPr kumimoji="1" lang="en-US" altLang="zh-CN" sz="2400" dirty="0">
                <a:solidFill>
                  <a:srgbClr val="0032CC"/>
                </a:solidFill>
              </a:rPr>
              <a:t>task</a:t>
            </a:r>
            <a:r>
              <a:rPr kumimoji="1" lang="zh-CN" altLang="en-US" sz="2400" dirty="0">
                <a:solidFill>
                  <a:srgbClr val="0032CC"/>
                </a:solidFill>
              </a:rPr>
              <a:t> </a:t>
            </a:r>
            <a:endParaRPr kumimoji="1" lang="en-US" altLang="zh-CN" sz="2400" dirty="0">
              <a:solidFill>
                <a:srgbClr val="0070C0"/>
              </a:solidFill>
            </a:endParaRPr>
          </a:p>
          <a:p>
            <a:endParaRPr kumimoji="1" lang="en-US" altLang="zh-CN" sz="20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24280"/>
            <a:ext cx="2260600" cy="433720"/>
          </a:xfrm>
          <a:prstGeom prst="rect">
            <a:avLst/>
          </a:prstGeom>
        </p:spPr>
      </p:pic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6B6EF8DC-2084-6206-0C8C-274CF4C6D4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1105532"/>
              </p:ext>
            </p:extLst>
          </p:nvPr>
        </p:nvGraphicFramePr>
        <p:xfrm>
          <a:off x="761996" y="2700335"/>
          <a:ext cx="10668004" cy="2743200"/>
        </p:xfrm>
        <a:graphic>
          <a:graphicData uri="http://schemas.openxmlformats.org/drawingml/2006/table">
            <a:tbl>
              <a:tblPr firstRow="1" firstCol="1" bandRow="1"/>
              <a:tblGrid>
                <a:gridCol w="888688">
                  <a:extLst>
                    <a:ext uri="{9D8B030D-6E8A-4147-A177-3AD203B41FA5}">
                      <a16:colId xmlns:a16="http://schemas.microsoft.com/office/drawing/2014/main" val="2033747407"/>
                    </a:ext>
                  </a:extLst>
                </a:gridCol>
                <a:gridCol w="888688">
                  <a:extLst>
                    <a:ext uri="{9D8B030D-6E8A-4147-A177-3AD203B41FA5}">
                      <a16:colId xmlns:a16="http://schemas.microsoft.com/office/drawing/2014/main" val="3973536628"/>
                    </a:ext>
                  </a:extLst>
                </a:gridCol>
                <a:gridCol w="888688">
                  <a:extLst>
                    <a:ext uri="{9D8B030D-6E8A-4147-A177-3AD203B41FA5}">
                      <a16:colId xmlns:a16="http://schemas.microsoft.com/office/drawing/2014/main" val="2520528710"/>
                    </a:ext>
                  </a:extLst>
                </a:gridCol>
                <a:gridCol w="888688">
                  <a:extLst>
                    <a:ext uri="{9D8B030D-6E8A-4147-A177-3AD203B41FA5}">
                      <a16:colId xmlns:a16="http://schemas.microsoft.com/office/drawing/2014/main" val="1193466178"/>
                    </a:ext>
                  </a:extLst>
                </a:gridCol>
                <a:gridCol w="889625">
                  <a:extLst>
                    <a:ext uri="{9D8B030D-6E8A-4147-A177-3AD203B41FA5}">
                      <a16:colId xmlns:a16="http://schemas.microsoft.com/office/drawing/2014/main" val="144580621"/>
                    </a:ext>
                  </a:extLst>
                </a:gridCol>
                <a:gridCol w="889625">
                  <a:extLst>
                    <a:ext uri="{9D8B030D-6E8A-4147-A177-3AD203B41FA5}">
                      <a16:colId xmlns:a16="http://schemas.microsoft.com/office/drawing/2014/main" val="1369410182"/>
                    </a:ext>
                  </a:extLst>
                </a:gridCol>
                <a:gridCol w="888688">
                  <a:extLst>
                    <a:ext uri="{9D8B030D-6E8A-4147-A177-3AD203B41FA5}">
                      <a16:colId xmlns:a16="http://schemas.microsoft.com/office/drawing/2014/main" val="623826486"/>
                    </a:ext>
                  </a:extLst>
                </a:gridCol>
                <a:gridCol w="888688">
                  <a:extLst>
                    <a:ext uri="{9D8B030D-6E8A-4147-A177-3AD203B41FA5}">
                      <a16:colId xmlns:a16="http://schemas.microsoft.com/office/drawing/2014/main" val="3570112772"/>
                    </a:ext>
                  </a:extLst>
                </a:gridCol>
                <a:gridCol w="888688">
                  <a:extLst>
                    <a:ext uri="{9D8B030D-6E8A-4147-A177-3AD203B41FA5}">
                      <a16:colId xmlns:a16="http://schemas.microsoft.com/office/drawing/2014/main" val="2209562721"/>
                    </a:ext>
                  </a:extLst>
                </a:gridCol>
                <a:gridCol w="888688">
                  <a:extLst>
                    <a:ext uri="{9D8B030D-6E8A-4147-A177-3AD203B41FA5}">
                      <a16:colId xmlns:a16="http://schemas.microsoft.com/office/drawing/2014/main" val="2090956201"/>
                    </a:ext>
                  </a:extLst>
                </a:gridCol>
                <a:gridCol w="889625">
                  <a:extLst>
                    <a:ext uri="{9D8B030D-6E8A-4147-A177-3AD203B41FA5}">
                      <a16:colId xmlns:a16="http://schemas.microsoft.com/office/drawing/2014/main" val="2206944576"/>
                    </a:ext>
                  </a:extLst>
                </a:gridCol>
                <a:gridCol w="889625">
                  <a:extLst>
                    <a:ext uri="{9D8B030D-6E8A-4147-A177-3AD203B41FA5}">
                      <a16:colId xmlns:a16="http://schemas.microsoft.com/office/drawing/2014/main" val="680114803"/>
                    </a:ext>
                  </a:extLst>
                </a:gridCol>
              </a:tblGrid>
              <a:tr h="87630">
                <a:tc gridSpan="6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Object detection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endParaRPr lang="zh-CN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Instance segmentation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endParaRPr lang="zh-CN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9259431"/>
                  </a:ext>
                </a:extLst>
              </a:tr>
              <a:tr h="147955"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VTM-12.0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Proposed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Pareto BD-rate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altLang="zh-CN" sz="1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BD-</a:t>
                      </a:r>
                      <a:r>
                        <a:rPr lang="en-US" altLang="zh-CN" sz="1800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mAP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VTM-12.0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Proposed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Pareto BD-rate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altLang="zh-CN" sz="1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BD-</a:t>
                      </a:r>
                      <a:r>
                        <a:rPr lang="en-US" altLang="zh-CN" sz="1800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mAP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66554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altLang="zh-CN" sz="1800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bpp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altLang="zh-CN" sz="1800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mAP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altLang="zh-CN" sz="1800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bpp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altLang="zh-CN" sz="1800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mAP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-0.14%</a:t>
                      </a:r>
                      <a:endParaRPr lang="zh-CN" altLang="en-US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7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altLang="zh-CN" sz="1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0.31</a:t>
                      </a:r>
                      <a:endParaRPr lang="zh-CN" altLang="en-US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altLang="zh-CN" sz="1800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bpp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altLang="zh-CN" sz="1800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mAP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altLang="zh-CN" sz="1800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bpp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altLang="zh-CN" sz="1800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mAP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-6.35%</a:t>
                      </a:r>
                      <a:endParaRPr lang="zh-CN" altLang="en-US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7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altLang="zh-CN" sz="1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0.57</a:t>
                      </a:r>
                      <a:endParaRPr lang="zh-CN" altLang="en-US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9515754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0.475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55.748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0.198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52.030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-0.14%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0.475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45.005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0.198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42.188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-6.35%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80160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0.266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53.752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0.116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48.690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0.266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43.822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0.116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39.218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6874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0.145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50.632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0.061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altLang="zh-CN" sz="1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44.617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0.145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40.746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0.061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</a:t>
                      </a:r>
                      <a:r>
                        <a:rPr lang="en-US" altLang="zh-CN" sz="1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</a:t>
                      </a: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.</a:t>
                      </a:r>
                      <a:r>
                        <a:rPr lang="en-US" altLang="zh-CN" sz="1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872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02929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0.075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45.311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0.030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34.770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0.075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36.796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0.030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27.103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82888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0.037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38.586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0.015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18.672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0.037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29.091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0.015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18.158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90540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0.017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20.155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0.007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6.538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0.017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18.346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0.007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7.305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36198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3237107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Outline</a:t>
            </a:r>
            <a:endParaRPr lang="zh-CN" altLang="en-US" sz="3200" dirty="0"/>
          </a:p>
        </p:txBody>
      </p:sp>
      <p:sp>
        <p:nvSpPr>
          <p:cNvPr id="88" name="内容占位符 1"/>
          <p:cNvSpPr>
            <a:spLocks noGrp="1"/>
          </p:cNvSpPr>
          <p:nvPr>
            <p:ph idx="1"/>
          </p:nvPr>
        </p:nvSpPr>
        <p:spPr>
          <a:xfrm>
            <a:off x="766234" y="1246898"/>
            <a:ext cx="11091138" cy="4967287"/>
          </a:xfrm>
        </p:spPr>
        <p:txBody>
          <a:bodyPr/>
          <a:lstStyle/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Architecture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Analysis and Resampling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</a:t>
            </a:r>
          </a:p>
          <a:p>
            <a:r>
              <a:rPr kumimoji="1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endParaRPr kumimoji="1"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4280"/>
            <a:ext cx="2260600" cy="433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569596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Conclusion</a:t>
            </a:r>
            <a:endParaRPr kumimoji="1"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692E69C-0DF4-7AF2-7353-31F4851DF8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4280"/>
            <a:ext cx="2260600" cy="433720"/>
          </a:xfrm>
          <a:prstGeom prst="rect">
            <a:avLst/>
          </a:prstGeom>
        </p:spPr>
      </p:pic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755650" y="1341444"/>
            <a:ext cx="11168619" cy="4967287"/>
          </a:xfrm>
        </p:spPr>
        <p:txBody>
          <a:bodyPr/>
          <a:lstStyle/>
          <a:p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Propose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lightweight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spatial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resampling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network</a:t>
            </a:r>
          </a:p>
          <a:p>
            <a:pPr marL="0" indent="0">
              <a:buNone/>
            </a:pPr>
            <a:endParaRPr lang="en-US" altLang="zh-CN" sz="2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Achieve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performance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gain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on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various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datasets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and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machine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tasks,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especially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for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large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resolution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endParaRPr lang="en-US" altLang="zh-CN" sz="2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0" indent="0">
              <a:buNone/>
            </a:pPr>
            <a:endParaRPr lang="en-US" altLang="zh-CN" sz="2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Provide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showcase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for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using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NNPF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for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VCM</a:t>
            </a:r>
          </a:p>
          <a:p>
            <a:endParaRPr lang="en-US" altLang="zh-CN" sz="2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Suggest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including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proposed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spatial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resampling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software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and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algorithm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into the next version of the technical report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(TR)</a:t>
            </a:r>
            <a:endParaRPr lang="en" altLang="zh-CN" sz="2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lvl="1"/>
            <a:r>
              <a:rPr lang="en-US" altLang="zh-CN" sz="1920" dirty="0">
                <a:latin typeface="Times New Roman" panose="02020603050405020304" pitchFamily="18" charset="0"/>
                <a:ea typeface="DengXian" panose="02010600030101010101" pitchFamily="2" charset="-122"/>
              </a:rPr>
              <a:t>O</a:t>
            </a:r>
            <a:r>
              <a:rPr lang="en" altLang="zh-CN" sz="1920" dirty="0" err="1">
                <a:latin typeface="Times New Roman" panose="02020603050405020304" pitchFamily="18" charset="0"/>
                <a:ea typeface="DengXian" panose="02010600030101010101" pitchFamily="2" charset="-122"/>
              </a:rPr>
              <a:t>ptimization</a:t>
            </a:r>
            <a:r>
              <a:rPr lang="en" altLang="zh-CN" sz="1920" dirty="0">
                <a:latin typeface="Times New Roman" panose="02020603050405020304" pitchFamily="18" charset="0"/>
                <a:ea typeface="DengXian" panose="02010600030101010101" pitchFamily="2" charset="-122"/>
              </a:rPr>
              <a:t> of encoders and receiving systems for machine analysis of coded video content (JVET-AE2030)</a:t>
            </a:r>
            <a:endParaRPr lang="en-US" altLang="zh-CN" sz="192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成组"/>
          <p:cNvGrpSpPr/>
          <p:nvPr/>
        </p:nvGrpSpPr>
        <p:grpSpPr>
          <a:xfrm>
            <a:off x="3817422" y="2787800"/>
            <a:ext cx="4294066" cy="1282402"/>
            <a:chOff x="21265" y="292989"/>
            <a:chExt cx="8588131" cy="2564802"/>
          </a:xfrm>
        </p:grpSpPr>
        <p:pic>
          <p:nvPicPr>
            <p:cNvPr id="6" name="图像" descr="图像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95508" y="1116561"/>
              <a:ext cx="913888" cy="1117799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sp>
          <p:nvSpPr>
            <p:cNvPr id="7" name="thanks"/>
            <p:cNvSpPr txBox="1"/>
            <p:nvPr/>
          </p:nvSpPr>
          <p:spPr>
            <a:xfrm>
              <a:off x="21265" y="292989"/>
              <a:ext cx="7287251" cy="25648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25400" tIns="25400" rIns="25400" bIns="25400" numCol="1" anchor="ctr">
              <a:spAutoFit/>
            </a:bodyPr>
            <a:lstStyle>
              <a:lvl1pPr algn="l" defTabSz="457200">
                <a:defRPr sz="16000" b="1">
                  <a:solidFill>
                    <a:srgbClr val="FFFFFF"/>
                  </a:solidFill>
                  <a:latin typeface="Alibaba-PuHuiTi-R"/>
                  <a:ea typeface="Alibaba-PuHuiTi-R"/>
                  <a:cs typeface="Alibaba-PuHuiTi-R"/>
                  <a:sym typeface="Alibaba-PuHuiTi-R"/>
                </a:defRPr>
              </a:lvl1pPr>
            </a:lstStyle>
            <a:p>
              <a:pPr defTabSz="228600" hangingPunct="0"/>
              <a:r>
                <a:rPr lang="en-US" altLang="zh-CN" sz="8000" kern="0" dirty="0">
                  <a:solidFill>
                    <a:srgbClr val="000000"/>
                  </a:solidFill>
                </a:rPr>
                <a:t>T</a:t>
              </a:r>
              <a:r>
                <a:rPr sz="8000" kern="0" dirty="0">
                  <a:solidFill>
                    <a:srgbClr val="000000"/>
                  </a:solidFill>
                </a:rPr>
                <a:t>hanks</a:t>
              </a:r>
            </a:p>
          </p:txBody>
        </p:sp>
      </p:grpSp>
      <p:sp>
        <p:nvSpPr>
          <p:cNvPr id="8" name="文本框 1" hidden="1"/>
          <p:cNvSpPr txBox="1"/>
          <p:nvPr/>
        </p:nvSpPr>
        <p:spPr>
          <a:xfrm>
            <a:off x="-15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defTabSz="412750" hangingPunct="0"/>
            <a:endParaRPr lang="en-US" sz="550" b="1" kern="0">
              <a:solidFill>
                <a:srgbClr val="000000"/>
              </a:solidFill>
              <a:latin typeface="Helvetica Neue" panose="02000503000000020004"/>
              <a:ea typeface="Helvetica Neue" panose="02000503000000020004"/>
              <a:cs typeface="Helvetica Neue" panose="02000503000000020004"/>
              <a:sym typeface="Helvetica Neue" panose="02000503000000020004"/>
            </a:endParaRPr>
          </a:p>
          <a:p>
            <a:pPr algn="ctr" defTabSz="412750" hangingPunct="0">
              <a:buClr>
                <a:srgbClr val="FFFFFF"/>
              </a:buClr>
            </a:pPr>
            <a:r>
              <a:rPr lang="en-US" sz="1500" b="1" kern="0">
                <a:solidFill>
                  <a:srgbClr val="FFFFFF"/>
                </a:solidFill>
                <a:latin typeface="Helvetica Neue" panose="02000503000000020004"/>
                <a:ea typeface="Helvetica Neue" panose="02000503000000020004"/>
                <a:cs typeface="Helvetica Neue" panose="02000503000000020004"/>
                <a:sym typeface="Helvetica Neue" panose="02000503000000020004"/>
              </a:rPr>
              <a:t>BBAAD9C20180234D78A0072836F0B3D0B2B9B20E1D588B80A6D98633B1632B763B49B8389164AB0322992F08C846F5EB8AF9210AA1D0AB611BBFC213736E25D824F696AD582596B794A028E767D246FE7E02E0E17042018528CAA19A31EE9C28DE16269C4E3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alphaModFix amt="70000"/>
          </a:blip>
          <a:srcRect r="27300"/>
          <a:stretch>
            <a:fillRect/>
          </a:stretch>
        </p:blipFill>
        <p:spPr>
          <a:xfrm>
            <a:off x="0" y="6424280"/>
            <a:ext cx="1643449" cy="43372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Outline</a:t>
            </a:r>
            <a:endParaRPr lang="zh-CN" altLang="en-US" sz="3200" dirty="0"/>
          </a:p>
        </p:txBody>
      </p:sp>
      <p:sp>
        <p:nvSpPr>
          <p:cNvPr id="88" name="内容占位符 1"/>
          <p:cNvSpPr>
            <a:spLocks noGrp="1"/>
          </p:cNvSpPr>
          <p:nvPr>
            <p:ph idx="1"/>
          </p:nvPr>
        </p:nvSpPr>
        <p:spPr>
          <a:xfrm>
            <a:off x="766234" y="1246898"/>
            <a:ext cx="11091138" cy="4967287"/>
          </a:xfrm>
        </p:spPr>
        <p:txBody>
          <a:bodyPr/>
          <a:lstStyle/>
          <a:p>
            <a:r>
              <a:rPr kumimoji="1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Architecture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Analysis and Resampling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endParaRPr kumimoji="1"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4280"/>
            <a:ext cx="2260600" cy="43372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ea typeface="Yu Mincho" panose="02020400000000000000" pitchFamily="18" charset="-128"/>
              </a:rPr>
              <a:t>Architecture</a:t>
            </a:r>
            <a:endParaRPr kumimoji="1" lang="zh-CN" altLang="en-US" sz="3200" dirty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762000" y="1193175"/>
            <a:ext cx="10668000" cy="4967287"/>
          </a:xfrm>
        </p:spPr>
        <p:txBody>
          <a:bodyPr/>
          <a:lstStyle/>
          <a:p>
            <a:r>
              <a:rPr kumimoji="1" lang="en-US" altLang="zh-CN" sz="2400" dirty="0"/>
              <a:t>The architecture of software implementation:</a:t>
            </a:r>
          </a:p>
          <a:p>
            <a:pPr lvl="1"/>
            <a:r>
              <a:rPr kumimoji="1" lang="en-US" altLang="zh-CN" sz="2400" dirty="0"/>
              <a:t>Pre-</a:t>
            </a:r>
            <a:r>
              <a:rPr kumimoji="1" lang="en-GB" altLang="zh-CN" sz="2400" dirty="0"/>
              <a:t>analysis</a:t>
            </a:r>
          </a:p>
          <a:p>
            <a:pPr lvl="1"/>
            <a:r>
              <a:rPr kumimoji="1" lang="en-US" altLang="zh-CN" sz="2400" dirty="0"/>
              <a:t>Spatial</a:t>
            </a:r>
            <a:r>
              <a:rPr kumimoji="1" lang="zh-CN" altLang="en-US" sz="2400" dirty="0"/>
              <a:t> </a:t>
            </a:r>
            <a:r>
              <a:rPr kumimoji="1" lang="en-US" altLang="zh-CN" sz="2400" dirty="0" err="1"/>
              <a:t>downsampling</a:t>
            </a:r>
            <a:endParaRPr kumimoji="1" lang="en-US" altLang="zh-CN" sz="2400" dirty="0"/>
          </a:p>
          <a:p>
            <a:pPr lvl="1"/>
            <a:r>
              <a:rPr kumimoji="1" lang="en-US" altLang="zh-CN" sz="2400" dirty="0"/>
              <a:t>Encoder and Decoder (VTM)</a:t>
            </a:r>
          </a:p>
          <a:p>
            <a:pPr lvl="1"/>
            <a:r>
              <a:rPr kumimoji="1" lang="en-US" altLang="zh-CN" sz="2400" dirty="0"/>
              <a:t>Spatial</a:t>
            </a:r>
            <a:r>
              <a:rPr kumimoji="1" lang="zh-CN" altLang="en-US" sz="2400" dirty="0"/>
              <a:t> </a:t>
            </a:r>
            <a:r>
              <a:rPr kumimoji="1" lang="en-US" altLang="zh-CN" sz="2400" dirty="0" err="1"/>
              <a:t>upsampling</a:t>
            </a:r>
            <a:endParaRPr kumimoji="1" lang="en-US" altLang="zh-CN" sz="2400" dirty="0"/>
          </a:p>
          <a:p>
            <a:pPr lvl="1"/>
            <a:r>
              <a:rPr kumimoji="1" lang="en-US" altLang="zh-CN" sz="2400" dirty="0"/>
              <a:t>Machine consumption</a:t>
            </a:r>
          </a:p>
          <a:p>
            <a:endParaRPr kumimoji="1" lang="en-US" altLang="zh-CN" sz="24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4280"/>
            <a:ext cx="2260600" cy="43372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A1ED6B46-4E86-AE22-3D37-13BBB8EAAFB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86141" y="4087091"/>
            <a:ext cx="11850001" cy="164619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Outline</a:t>
            </a:r>
            <a:endParaRPr lang="zh-CN" altLang="en-US" sz="3200" dirty="0"/>
          </a:p>
        </p:txBody>
      </p:sp>
      <p:sp>
        <p:nvSpPr>
          <p:cNvPr id="88" name="内容占位符 1"/>
          <p:cNvSpPr>
            <a:spLocks noGrp="1"/>
          </p:cNvSpPr>
          <p:nvPr>
            <p:ph idx="1"/>
          </p:nvPr>
        </p:nvSpPr>
        <p:spPr>
          <a:xfrm>
            <a:off x="766234" y="1246898"/>
            <a:ext cx="11091138" cy="4967287"/>
          </a:xfrm>
        </p:spPr>
        <p:txBody>
          <a:bodyPr/>
          <a:lstStyle/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Architecture</a:t>
            </a:r>
          </a:p>
          <a:p>
            <a:r>
              <a:rPr kumimoji="1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Analysis and Resampling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endParaRPr kumimoji="1"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4280"/>
            <a:ext cx="2260600" cy="433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50252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ea typeface="Yu Mincho" panose="02020400000000000000" pitchFamily="18" charset="-128"/>
              </a:rPr>
              <a:t>Analysis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内容占位符 6"/>
              <p:cNvSpPr>
                <a:spLocks noGrp="1"/>
              </p:cNvSpPr>
              <p:nvPr>
                <p:ph idx="1"/>
              </p:nvPr>
            </p:nvSpPr>
            <p:spPr>
              <a:xfrm>
                <a:off x="699324" y="1219038"/>
                <a:ext cx="11492676" cy="4967287"/>
              </a:xfrm>
            </p:spPr>
            <p:txBody>
              <a:bodyPr/>
              <a:lstStyle/>
              <a:p>
                <a:r>
                  <a:rPr kumimoji="1" lang="en-US" altLang="zh-CN" sz="2000" dirty="0"/>
                  <a:t>Analysis: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distinguish videos with different characteristics and use corresponding pre-processing methods.</a:t>
                </a:r>
              </a:p>
              <a:p>
                <a:pPr lvl="1"/>
                <a:r>
                  <a:rPr kumimoji="1" lang="en-US" altLang="zh-CN" sz="2000" dirty="0"/>
                  <a:t>Characteristics :</a:t>
                </a:r>
              </a:p>
              <a:p>
                <a:pPr lvl="2"/>
                <a:r>
                  <a:rPr kumimoji="1" lang="en-US" altLang="zh-CN" sz="2000" dirty="0"/>
                  <a:t>Resolution: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the larger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resolution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of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the input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video,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the better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for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spatial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resampling </a:t>
                </a:r>
              </a:p>
              <a:p>
                <a:pPr marL="979805" lvl="3" indent="0">
                  <a:buNone/>
                </a:pPr>
                <a:endParaRPr kumimoji="1" lang="en-US" altLang="zh-CN" sz="1340" dirty="0"/>
              </a:p>
              <a:p>
                <a:pPr marL="979805" lvl="3" indent="0">
                  <a:buNone/>
                </a:pPr>
                <a:endParaRPr kumimoji="1" lang="en-US" altLang="zh-CN" sz="1340" dirty="0"/>
              </a:p>
              <a:p>
                <a:pPr marL="979805" lvl="3" indent="0">
                  <a:buNone/>
                </a:pPr>
                <a:endParaRPr kumimoji="1" lang="en-US" altLang="zh-CN" sz="1340" dirty="0"/>
              </a:p>
              <a:p>
                <a:pPr marL="979805" lvl="3" indent="0">
                  <a:buNone/>
                </a:pPr>
                <a:endParaRPr kumimoji="1" lang="en-US" altLang="zh-CN" sz="1340" dirty="0"/>
              </a:p>
              <a:p>
                <a:pPr lvl="2"/>
                <a:r>
                  <a:rPr kumimoji="1" lang="en-US" altLang="zh-CN" sz="2000" dirty="0"/>
                  <a:t>Further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analysis: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Averaged object ratio,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measuring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the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spatial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complexity</a:t>
                </a:r>
              </a:p>
              <a:p>
                <a:pPr lvl="3"/>
                <a:r>
                  <a:rPr kumimoji="1" lang="en-US" altLang="zh-CN" sz="2000" dirty="0"/>
                  <a:t>Perform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object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detection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analysis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on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the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input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video</a:t>
                </a:r>
              </a:p>
              <a:p>
                <a:pPr lvl="3"/>
                <a:r>
                  <a:rPr kumimoji="1" lang="en-US" altLang="zh-CN" sz="2000" dirty="0"/>
                  <a:t>Achieve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object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region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proportion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(</a:t>
                </a:r>
                <a14:m>
                  <m:oMath xmlns:m="http://schemas.openxmlformats.org/officeDocument/2006/math">
                    <m:r>
                      <a:rPr kumimoji="1" lang="en-US" altLang="zh-CN" sz="2000" b="0" i="1" smtClean="0">
                        <a:latin typeface="Cambria Math" panose="02040503050406030204" pitchFamily="18" charset="0"/>
                      </a:rPr>
                      <m:t>𝑃</m:t>
                    </m:r>
                  </m:oMath>
                </a14:m>
                <a:r>
                  <a:rPr kumimoji="1" lang="en-US" altLang="zh-CN" sz="2000" dirty="0"/>
                  <a:t>)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and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object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number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(</a:t>
                </a:r>
                <a14:m>
                  <m:oMath xmlns:m="http://schemas.openxmlformats.org/officeDocument/2006/math">
                    <m:r>
                      <a:rPr kumimoji="1" lang="en-US" altLang="zh-CN" sz="2000" b="0" i="1" smtClean="0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r>
                  <a:rPr kumimoji="1" lang="en-US" altLang="zh-CN" sz="2000" dirty="0"/>
                  <a:t>)</a:t>
                </a:r>
              </a:p>
              <a:p>
                <a:pPr lvl="3"/>
                <a:r>
                  <a:rPr kumimoji="1" lang="en-US" altLang="zh-CN" sz="2000" dirty="0"/>
                  <a:t>Calculate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the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averaged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object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ratio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(</a:t>
                </a:r>
                <a14:m>
                  <m:oMath xmlns:m="http://schemas.openxmlformats.org/officeDocument/2006/math">
                    <m:r>
                      <a:rPr kumimoji="1" lang="en-US" altLang="zh-CN" sz="2000" b="0" i="1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kumimoji="1" lang="en-US" altLang="zh-CN" sz="2000" dirty="0"/>
                  <a:t>),</a:t>
                </a:r>
                <a:r>
                  <a:rPr kumimoji="1" lang="zh-CN" altLang="en-US" sz="2000" dirty="0"/>
                  <a:t> </a:t>
                </a:r>
                <a14:m>
                  <m:oMath xmlns:m="http://schemas.openxmlformats.org/officeDocument/2006/math">
                    <m:r>
                      <a:rPr kumimoji="1" lang="en-US" altLang="zh-CN" sz="2000" b="0" i="1" smtClean="0">
                        <a:latin typeface="Cambria Math" panose="02040503050406030204" pitchFamily="18" charset="0"/>
                      </a:rPr>
                      <m:t>𝑟</m:t>
                    </m:r>
                    <m:r>
                      <a:rPr kumimoji="1" lang="en-US" altLang="zh-CN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type m:val="skw"/>
                        <m:ctrlPr>
                          <a:rPr kumimoji="1" lang="en-US" altLang="zh-CN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1" lang="en-US" altLang="zh-CN" sz="20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num>
                      <m:den>
                        <m:r>
                          <a:rPr kumimoji="1" lang="en-US" altLang="zh-CN" sz="2000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den>
                    </m:f>
                  </m:oMath>
                </a14:m>
                <a:endParaRPr kumimoji="1" lang="en-US" altLang="zh-CN" sz="2000" dirty="0"/>
              </a:p>
              <a:p>
                <a:pPr lvl="3"/>
                <a:r>
                  <a:rPr kumimoji="1" lang="en-US" altLang="zh-CN" sz="2000" dirty="0"/>
                  <a:t>Make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decision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based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on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object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number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(</a:t>
                </a:r>
                <a14:m>
                  <m:oMath xmlns:m="http://schemas.openxmlformats.org/officeDocument/2006/math">
                    <m:r>
                      <a:rPr kumimoji="1" lang="en-US" altLang="zh-CN" sz="2000" b="0" i="1" smtClean="0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r>
                  <a:rPr kumimoji="1" lang="en-US" altLang="zh-CN" sz="2000" dirty="0"/>
                  <a:t>)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and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averaged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object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ratio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(</a:t>
                </a:r>
                <a14:m>
                  <m:oMath xmlns:m="http://schemas.openxmlformats.org/officeDocument/2006/math">
                    <m:r>
                      <a:rPr kumimoji="1" lang="en-US" altLang="zh-CN" sz="2000" i="1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kumimoji="1" lang="en-US" altLang="zh-CN" sz="2000" dirty="0"/>
                  <a:t>)</a:t>
                </a:r>
              </a:p>
              <a:p>
                <a:pPr lvl="4"/>
                <a:endParaRPr kumimoji="1" lang="en-US" altLang="zh-CN" sz="2000" dirty="0"/>
              </a:p>
              <a:p>
                <a:pPr lvl="3"/>
                <a:endParaRPr kumimoji="1" lang="en-US" altLang="zh-CN" sz="2000" dirty="0"/>
              </a:p>
            </p:txBody>
          </p:sp>
        </mc:Choice>
        <mc:Fallback xmlns="">
          <p:sp>
            <p:nvSpPr>
              <p:cNvPr id="7" name="内容占位符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99324" y="1219038"/>
                <a:ext cx="11492676" cy="4967287"/>
              </a:xfrm>
              <a:blipFill>
                <a:blip r:embed="rId2"/>
                <a:stretch>
                  <a:fillRect l="-552" t="-7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24280"/>
            <a:ext cx="2260600" cy="433720"/>
          </a:xfrm>
          <a:prstGeom prst="rect">
            <a:avLst/>
          </a:prstGeom>
        </p:spPr>
      </p:pic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58D1EF3F-C51D-9EC2-3E59-8240355759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9365292"/>
              </p:ext>
            </p:extLst>
          </p:nvPr>
        </p:nvGraphicFramePr>
        <p:xfrm>
          <a:off x="1280160" y="2464270"/>
          <a:ext cx="963168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7920">
                  <a:extLst>
                    <a:ext uri="{9D8B030D-6E8A-4147-A177-3AD203B41FA5}">
                      <a16:colId xmlns:a16="http://schemas.microsoft.com/office/drawing/2014/main" val="2136055230"/>
                    </a:ext>
                  </a:extLst>
                </a:gridCol>
                <a:gridCol w="2407920">
                  <a:extLst>
                    <a:ext uri="{9D8B030D-6E8A-4147-A177-3AD203B41FA5}">
                      <a16:colId xmlns:a16="http://schemas.microsoft.com/office/drawing/2014/main" val="1994621118"/>
                    </a:ext>
                  </a:extLst>
                </a:gridCol>
                <a:gridCol w="2407920">
                  <a:extLst>
                    <a:ext uri="{9D8B030D-6E8A-4147-A177-3AD203B41FA5}">
                      <a16:colId xmlns:a16="http://schemas.microsoft.com/office/drawing/2014/main" val="659177503"/>
                    </a:ext>
                  </a:extLst>
                </a:gridCol>
                <a:gridCol w="2407920">
                  <a:extLst>
                    <a:ext uri="{9D8B030D-6E8A-4147-A177-3AD203B41FA5}">
                      <a16:colId xmlns:a16="http://schemas.microsoft.com/office/drawing/2014/main" val="21532960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Resolution</a:t>
                      </a:r>
                      <a:endParaRPr lang="zh-CN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Larger</a:t>
                      </a:r>
                      <a:r>
                        <a:rPr lang="zh-CN" alt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than</a:t>
                      </a:r>
                      <a:r>
                        <a:rPr lang="zh-CN" alt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1920x1080</a:t>
                      </a:r>
                      <a:endParaRPr lang="zh-CN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Equal</a:t>
                      </a:r>
                      <a:r>
                        <a:rPr lang="zh-CN" alt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zh-CN" alt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1920x1080</a:t>
                      </a:r>
                      <a:endParaRPr lang="zh-CN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Smaller</a:t>
                      </a:r>
                      <a:r>
                        <a:rPr lang="zh-CN" alt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than</a:t>
                      </a:r>
                      <a:r>
                        <a:rPr lang="zh-CN" alt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1920x1080</a:t>
                      </a:r>
                      <a:endParaRPr lang="zh-CN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30681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Decision</a:t>
                      </a:r>
                      <a:endParaRPr lang="zh-CN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Spatial</a:t>
                      </a:r>
                      <a:r>
                        <a:rPr lang="zh-CN" alt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resampling</a:t>
                      </a:r>
                      <a:endParaRPr lang="zh-CN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Further</a:t>
                      </a:r>
                      <a:r>
                        <a:rPr lang="zh-CN" alt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analysis</a:t>
                      </a:r>
                      <a:endParaRPr lang="zh-CN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r>
                        <a:rPr lang="zh-CN" alt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spatial</a:t>
                      </a:r>
                      <a:r>
                        <a:rPr lang="zh-CN" alt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resampling</a:t>
                      </a:r>
                      <a:endParaRPr lang="zh-CN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9219529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表格 12">
                <a:extLst>
                  <a:ext uri="{FF2B5EF4-FFF2-40B4-BE49-F238E27FC236}">
                    <a16:creationId xmlns:a16="http://schemas.microsoft.com/office/drawing/2014/main" id="{7B38A05A-99E6-778E-BB55-16627E4E3D5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41584905"/>
                  </p:ext>
                </p:extLst>
              </p:nvPr>
            </p:nvGraphicFramePr>
            <p:xfrm>
              <a:off x="1989220" y="5424622"/>
              <a:ext cx="8213559" cy="11125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737853">
                      <a:extLst>
                        <a:ext uri="{9D8B030D-6E8A-4147-A177-3AD203B41FA5}">
                          <a16:colId xmlns:a16="http://schemas.microsoft.com/office/drawing/2014/main" val="3418232441"/>
                        </a:ext>
                      </a:extLst>
                    </a:gridCol>
                    <a:gridCol w="2737853">
                      <a:extLst>
                        <a:ext uri="{9D8B030D-6E8A-4147-A177-3AD203B41FA5}">
                          <a16:colId xmlns:a16="http://schemas.microsoft.com/office/drawing/2014/main" val="757747231"/>
                        </a:ext>
                      </a:extLst>
                    </a:gridCol>
                    <a:gridCol w="2737853">
                      <a:extLst>
                        <a:ext uri="{9D8B030D-6E8A-4147-A177-3AD203B41FA5}">
                          <a16:colId xmlns:a16="http://schemas.microsoft.com/office/drawing/2014/main" val="422525584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zh-CN" sz="1600" dirty="0"/>
                            <a:t>Object</a:t>
                          </a:r>
                          <a:r>
                            <a:rPr kumimoji="1" lang="zh-CN" altLang="en-US" sz="1600" dirty="0"/>
                            <a:t> </a:t>
                          </a:r>
                          <a:r>
                            <a:rPr kumimoji="1" lang="en-US" altLang="zh-CN" sz="1600" dirty="0"/>
                            <a:t>number</a:t>
                          </a:r>
                          <a:r>
                            <a:rPr kumimoji="1" lang="zh-CN" altLang="en-US" sz="1600" dirty="0"/>
                            <a:t> </a:t>
                          </a:r>
                          <a:r>
                            <a:rPr kumimoji="1" lang="en-US" altLang="zh-CN" sz="1600" dirty="0"/>
                            <a:t>(</a:t>
                          </a:r>
                          <a14:m>
                            <m:oMath xmlns:m="http://schemas.openxmlformats.org/officeDocument/2006/math">
                              <m:r>
                                <a:rPr kumimoji="1" lang="en-US" altLang="zh-CN" sz="1600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oMath>
                          </a14:m>
                          <a:r>
                            <a:rPr kumimoji="1" lang="en-US" altLang="zh-CN" sz="1600" dirty="0"/>
                            <a:t>)</a:t>
                          </a:r>
                          <a:r>
                            <a:rPr kumimoji="1" lang="zh-CN" altLang="en-US" sz="1600" dirty="0"/>
                            <a:t> </a:t>
                          </a:r>
                          <a:endParaRPr lang="zh-CN" altLang="en-US" sz="16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8453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1" lang="en-US" altLang="zh-CN" sz="1600" dirty="0"/>
                            <a:t>Averaged</a:t>
                          </a:r>
                          <a:r>
                            <a:rPr kumimoji="1" lang="zh-CN" altLang="en-US" sz="1600" dirty="0"/>
                            <a:t> </a:t>
                          </a:r>
                          <a:r>
                            <a:rPr kumimoji="1" lang="en-US" altLang="zh-CN" sz="1600" dirty="0"/>
                            <a:t>object</a:t>
                          </a:r>
                          <a:r>
                            <a:rPr kumimoji="1" lang="zh-CN" altLang="en-US" sz="1600" dirty="0"/>
                            <a:t> </a:t>
                          </a:r>
                          <a:r>
                            <a:rPr kumimoji="1" lang="en-US" altLang="zh-CN" sz="1600" dirty="0"/>
                            <a:t>ratio</a:t>
                          </a:r>
                          <a:r>
                            <a:rPr kumimoji="1" lang="zh-CN" altLang="en-US" sz="1600" dirty="0"/>
                            <a:t> </a:t>
                          </a:r>
                          <a:r>
                            <a:rPr kumimoji="1" lang="en-US" altLang="zh-CN" sz="1600" dirty="0"/>
                            <a:t>(</a:t>
                          </a:r>
                          <a14:m>
                            <m:oMath xmlns:m="http://schemas.openxmlformats.org/officeDocument/2006/math">
                              <m:r>
                                <a:rPr kumimoji="1" lang="en-US" altLang="zh-CN" sz="1600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oMath>
                          </a14:m>
                          <a:r>
                            <a:rPr kumimoji="1" lang="en-US" altLang="zh-CN" sz="1600" dirty="0"/>
                            <a:t>)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600" dirty="0"/>
                            <a:t>Decision</a:t>
                          </a:r>
                          <a:endParaRPr lang="zh-CN" altLang="en-US" sz="16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874305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sz="1600" b="0" i="1" smtClean="0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  <m:r>
                                  <a:rPr lang="en-US" altLang="zh-CN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&lt;</m:t>
                                </m:r>
                                <m:sSub>
                                  <m:sSubPr>
                                    <m:ctrlPr>
                                      <a:rPr lang="en-US" altLang="zh-CN" sz="16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6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a:rPr lang="en-US" altLang="zh-CN" sz="16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𝑡h𝑟𝑒𝑠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zh-CN" altLang="en-US" sz="16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sz="1600" b="0" i="1" smtClean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  <m:r>
                                  <a:rPr lang="en-US" altLang="zh-CN" sz="1600" b="0" i="1" smtClean="0">
                                    <a:latin typeface="Cambria Math" panose="02040503050406030204" pitchFamily="18" charset="0"/>
                                  </a:rPr>
                                  <m:t>&gt;</m:t>
                                </m:r>
                                <m:sSub>
                                  <m:sSubPr>
                                    <m:ctrlPr>
                                      <a:rPr lang="en-US" altLang="zh-CN" sz="1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600" b="0" i="1" smtClean="0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e>
                                  <m:sub>
                                    <m:r>
                                      <a:rPr lang="en-US" altLang="zh-CN" sz="1600" b="0" i="1" smtClean="0">
                                        <a:latin typeface="Cambria Math" panose="02040503050406030204" pitchFamily="18" charset="0"/>
                                      </a:rPr>
                                      <m:t>𝑡h𝑟𝑒𝑠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zh-CN" altLang="en-US" sz="16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600" dirty="0"/>
                            <a:t>Spatial</a:t>
                          </a:r>
                          <a:r>
                            <a:rPr lang="zh-CN" altLang="en-US" sz="1600" dirty="0"/>
                            <a:t> </a:t>
                          </a:r>
                          <a:r>
                            <a:rPr lang="en-US" altLang="zh-CN" sz="1600" dirty="0"/>
                            <a:t>resampling</a:t>
                          </a:r>
                          <a:endParaRPr lang="zh-CN" altLang="en-US" sz="16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3049879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600" dirty="0"/>
                            <a:t>Others</a:t>
                          </a:r>
                          <a:endParaRPr lang="zh-CN" altLang="en-US" sz="16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600" dirty="0"/>
                            <a:t>Others</a:t>
                          </a:r>
                          <a:endParaRPr lang="zh-CN" altLang="en-US" sz="16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600" dirty="0"/>
                            <a:t>No</a:t>
                          </a:r>
                          <a:r>
                            <a:rPr lang="zh-CN" altLang="en-US" sz="1600" dirty="0"/>
                            <a:t> </a:t>
                          </a:r>
                          <a:r>
                            <a:rPr lang="en-US" altLang="zh-CN" sz="1600" dirty="0"/>
                            <a:t>spatial</a:t>
                          </a:r>
                          <a:r>
                            <a:rPr lang="zh-CN" altLang="en-US" sz="1600" dirty="0"/>
                            <a:t> </a:t>
                          </a:r>
                          <a:r>
                            <a:rPr lang="en-US" altLang="zh-CN" sz="1600" dirty="0"/>
                            <a:t>resampling</a:t>
                          </a:r>
                          <a:endParaRPr lang="zh-CN" altLang="en-US" sz="16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66937450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表格 12">
                <a:extLst>
                  <a:ext uri="{FF2B5EF4-FFF2-40B4-BE49-F238E27FC236}">
                    <a16:creationId xmlns:a16="http://schemas.microsoft.com/office/drawing/2014/main" id="{7B38A05A-99E6-778E-BB55-16627E4E3D5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41584905"/>
                  </p:ext>
                </p:extLst>
              </p:nvPr>
            </p:nvGraphicFramePr>
            <p:xfrm>
              <a:off x="1989220" y="5424622"/>
              <a:ext cx="8213559" cy="11125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737853">
                      <a:extLst>
                        <a:ext uri="{9D8B030D-6E8A-4147-A177-3AD203B41FA5}">
                          <a16:colId xmlns:a16="http://schemas.microsoft.com/office/drawing/2014/main" val="3418232441"/>
                        </a:ext>
                      </a:extLst>
                    </a:gridCol>
                    <a:gridCol w="2737853">
                      <a:extLst>
                        <a:ext uri="{9D8B030D-6E8A-4147-A177-3AD203B41FA5}">
                          <a16:colId xmlns:a16="http://schemas.microsoft.com/office/drawing/2014/main" val="757747231"/>
                        </a:ext>
                      </a:extLst>
                    </a:gridCol>
                    <a:gridCol w="2737853">
                      <a:extLst>
                        <a:ext uri="{9D8B030D-6E8A-4147-A177-3AD203B41FA5}">
                          <a16:colId xmlns:a16="http://schemas.microsoft.com/office/drawing/2014/main" val="422525584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blipFill>
                          <a:blip r:embed="rId4"/>
                          <a:stretch>
                            <a:fillRect t="-3448" r="-200926" b="-2206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100000" t="-3448" r="-100926" b="-2206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600" dirty="0"/>
                            <a:t>Decision</a:t>
                          </a:r>
                          <a:endParaRPr lang="zh-CN" altLang="en-US" sz="16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874305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blipFill>
                          <a:blip r:embed="rId4"/>
                          <a:stretch>
                            <a:fillRect t="-100000" r="-200926" b="-11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100000" t="-100000" r="-100926" b="-11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600" dirty="0"/>
                            <a:t>Spatial</a:t>
                          </a:r>
                          <a:r>
                            <a:rPr lang="zh-CN" altLang="en-US" sz="1600" dirty="0"/>
                            <a:t> </a:t>
                          </a:r>
                          <a:r>
                            <a:rPr lang="en-US" altLang="zh-CN" sz="1600" dirty="0"/>
                            <a:t>resampling</a:t>
                          </a:r>
                          <a:endParaRPr lang="zh-CN" altLang="en-US" sz="16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3049879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600" dirty="0"/>
                            <a:t>Others</a:t>
                          </a:r>
                          <a:endParaRPr lang="zh-CN" altLang="en-US" sz="16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600" dirty="0"/>
                            <a:t>Others</a:t>
                          </a:r>
                          <a:endParaRPr lang="zh-CN" altLang="en-US" sz="16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600" dirty="0"/>
                            <a:t>No</a:t>
                          </a:r>
                          <a:r>
                            <a:rPr lang="zh-CN" altLang="en-US" sz="1600" dirty="0"/>
                            <a:t> </a:t>
                          </a:r>
                          <a:r>
                            <a:rPr lang="en-US" altLang="zh-CN" sz="1600" dirty="0"/>
                            <a:t>spatial</a:t>
                          </a:r>
                          <a:r>
                            <a:rPr lang="zh-CN" altLang="en-US" sz="1600" dirty="0"/>
                            <a:t> </a:t>
                          </a:r>
                          <a:r>
                            <a:rPr lang="en-US" altLang="zh-CN" sz="1600" dirty="0"/>
                            <a:t>resampling</a:t>
                          </a:r>
                          <a:endParaRPr lang="zh-CN" altLang="en-US" sz="16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669374507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7ECE6507-4A07-E937-7FB2-456ED903BB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148288"/>
            <a:ext cx="10668000" cy="4967287"/>
          </a:xfrm>
        </p:spPr>
        <p:txBody>
          <a:bodyPr/>
          <a:lstStyle/>
          <a:p>
            <a:r>
              <a:rPr kumimoji="1" lang="en-US" altLang="zh-CN" dirty="0"/>
              <a:t>Network</a:t>
            </a:r>
            <a:r>
              <a:rPr kumimoji="1" lang="zh-CN" altLang="en-US" dirty="0"/>
              <a:t> </a:t>
            </a:r>
            <a:r>
              <a:rPr kumimoji="1" lang="en-US" altLang="zh-CN" dirty="0"/>
              <a:t>Structure</a:t>
            </a:r>
            <a:r>
              <a:rPr kumimoji="1" lang="zh-CN" altLang="en-US" dirty="0"/>
              <a:t> </a:t>
            </a:r>
            <a:r>
              <a:rPr kumimoji="1" lang="en-US" altLang="zh-CN" dirty="0"/>
              <a:t>of</a:t>
            </a:r>
            <a:r>
              <a:rPr kumimoji="1" lang="zh-CN" altLang="en-US" dirty="0"/>
              <a:t> </a:t>
            </a:r>
            <a:r>
              <a:rPr kumimoji="1" lang="en-US" altLang="zh-CN" dirty="0"/>
              <a:t>the</a:t>
            </a:r>
            <a:r>
              <a:rPr kumimoji="1" lang="zh-CN" altLang="en-US" dirty="0"/>
              <a:t> </a:t>
            </a:r>
            <a:r>
              <a:rPr kumimoji="1" lang="en-US" altLang="zh-CN" dirty="0"/>
              <a:t>spatial</a:t>
            </a:r>
            <a:r>
              <a:rPr kumimoji="1" lang="zh-CN" altLang="en-US" dirty="0"/>
              <a:t> </a:t>
            </a:r>
            <a:r>
              <a:rPr kumimoji="1" lang="en-US" altLang="zh-CN" dirty="0"/>
              <a:t>resampling</a:t>
            </a:r>
            <a:r>
              <a:rPr kumimoji="1" lang="zh-CN" altLang="en-US" dirty="0"/>
              <a:t> </a:t>
            </a:r>
            <a:r>
              <a:rPr kumimoji="1" lang="en-US" altLang="zh-CN" dirty="0"/>
              <a:t>network</a:t>
            </a:r>
          </a:p>
          <a:p>
            <a:pPr lvl="1"/>
            <a:r>
              <a:rPr kumimoji="1" lang="en-US" altLang="zh-CN" dirty="0"/>
              <a:t>Spatial</a:t>
            </a:r>
            <a:r>
              <a:rPr kumimoji="1" lang="zh-CN" altLang="en-US" dirty="0"/>
              <a:t> </a:t>
            </a:r>
            <a:r>
              <a:rPr kumimoji="1" lang="en-US" altLang="zh-CN" dirty="0" err="1"/>
              <a:t>downsampling</a:t>
            </a:r>
            <a:endParaRPr kumimoji="1" lang="en-US" altLang="zh-CN" dirty="0"/>
          </a:p>
          <a:p>
            <a:pPr lvl="1"/>
            <a:endParaRPr kumimoji="1" lang="en-US" altLang="zh-CN" dirty="0"/>
          </a:p>
          <a:p>
            <a:pPr lvl="1"/>
            <a:endParaRPr kumimoji="1" lang="en-US" altLang="zh-CN" dirty="0"/>
          </a:p>
          <a:p>
            <a:pPr lvl="1"/>
            <a:endParaRPr kumimoji="1" lang="en-US" altLang="zh-CN" dirty="0"/>
          </a:p>
          <a:p>
            <a:pPr marL="353695" lvl="1" indent="0">
              <a:buNone/>
            </a:pPr>
            <a:endParaRPr kumimoji="1" lang="en-US" altLang="zh-CN" dirty="0"/>
          </a:p>
          <a:p>
            <a:pPr lvl="1"/>
            <a:r>
              <a:rPr kumimoji="1" lang="en-US" altLang="zh-CN" dirty="0"/>
              <a:t>Lightweight</a:t>
            </a:r>
            <a:r>
              <a:rPr kumimoji="1" lang="zh-CN" altLang="en-US" dirty="0"/>
              <a:t> </a:t>
            </a:r>
            <a:r>
              <a:rPr kumimoji="1" lang="en-US" altLang="zh-CN" dirty="0"/>
              <a:t>spatial</a:t>
            </a:r>
            <a:r>
              <a:rPr kumimoji="1" lang="zh-CN" altLang="en-US" dirty="0"/>
              <a:t> </a:t>
            </a:r>
            <a:r>
              <a:rPr kumimoji="1" lang="en-US" altLang="zh-CN" dirty="0" err="1"/>
              <a:t>upsampling</a:t>
            </a:r>
            <a:endParaRPr kumimoji="1"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D1EFB7AA-3228-8347-6709-515408693C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Resampling</a:t>
            </a:r>
            <a:endParaRPr kumimoji="1"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7EF23CA-0D15-5CE9-0F2D-81768DA5F8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8894" y="1747946"/>
            <a:ext cx="4251159" cy="180462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C3319AC-1FCD-4798-3C70-A135D718BF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147" y="4041015"/>
            <a:ext cx="7721600" cy="211483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48E7256-00F4-7736-7552-4509EE07EA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71306" y="4228570"/>
            <a:ext cx="3552724" cy="181286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DBE8B51-E170-8E2D-FDF3-D2A0474B51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6424280"/>
            <a:ext cx="2260600" cy="433720"/>
          </a:xfrm>
          <a:prstGeom prst="rect">
            <a:avLst/>
          </a:prstGeom>
        </p:spPr>
      </p:pic>
      <p:graphicFrame>
        <p:nvGraphicFramePr>
          <p:cNvPr id="7" name="表格 7">
            <a:extLst>
              <a:ext uri="{FF2B5EF4-FFF2-40B4-BE49-F238E27FC236}">
                <a16:creationId xmlns:a16="http://schemas.microsoft.com/office/drawing/2014/main" id="{AF2FF7B1-CB92-A38F-CAF3-C5DA12D5FE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6717523"/>
              </p:ext>
            </p:extLst>
          </p:nvPr>
        </p:nvGraphicFramePr>
        <p:xfrm>
          <a:off x="1524000" y="6237908"/>
          <a:ext cx="10668000" cy="60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34000">
                  <a:extLst>
                    <a:ext uri="{9D8B030D-6E8A-4147-A177-3AD203B41FA5}">
                      <a16:colId xmlns:a16="http://schemas.microsoft.com/office/drawing/2014/main" val="536453037"/>
                    </a:ext>
                  </a:extLst>
                </a:gridCol>
                <a:gridCol w="5334000">
                  <a:extLst>
                    <a:ext uri="{9D8B030D-6E8A-4147-A177-3AD203B41FA5}">
                      <a16:colId xmlns:a16="http://schemas.microsoft.com/office/drawing/2014/main" val="3340802644"/>
                    </a:ext>
                  </a:extLst>
                </a:gridCol>
              </a:tblGrid>
              <a:tr h="2420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Model</a:t>
                      </a:r>
                      <a:r>
                        <a:rPr lang="zh-CN" alt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size</a:t>
                      </a:r>
                      <a:r>
                        <a:rPr lang="zh-CN" alt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zh-CN" alt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spatial</a:t>
                      </a:r>
                      <a:r>
                        <a:rPr lang="zh-CN" alt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upsampling</a:t>
                      </a:r>
                      <a:endParaRPr lang="zh-CN" altLang="en-US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45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Model</a:t>
                      </a:r>
                      <a:r>
                        <a:rPr lang="zh-CN" alt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size</a:t>
                      </a:r>
                      <a:r>
                        <a:rPr lang="zh-CN" alt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zh-CN" alt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spatial</a:t>
                      </a:r>
                      <a:r>
                        <a:rPr lang="zh-CN" alt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upsampling</a:t>
                      </a:r>
                      <a:r>
                        <a:rPr lang="zh-CN" alt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zh-CN" alt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NNC</a:t>
                      </a:r>
                      <a:r>
                        <a:rPr lang="zh-CN" alt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lossless</a:t>
                      </a:r>
                      <a:r>
                        <a:rPr lang="zh-CN" alt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compression</a:t>
                      </a:r>
                      <a:endParaRPr lang="zh-CN" altLang="en-US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12068809"/>
                  </a:ext>
                </a:extLst>
              </a:tr>
              <a:tr h="242024">
                <a:tc>
                  <a:txBody>
                    <a:bodyPr/>
                    <a:lstStyle/>
                    <a:p>
                      <a:pPr algn="ctr"/>
                      <a:r>
                        <a:rPr lang="en-CA" altLang="zh-CN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177540 </a:t>
                      </a: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bytes</a:t>
                      </a:r>
                      <a:endParaRPr lang="zh-CN" altLang="en-US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altLang="zh-CN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42495 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bytes</a:t>
                      </a:r>
                      <a:endParaRPr lang="zh-CN" altLang="en-US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38864307"/>
                  </a:ext>
                </a:extLst>
              </a:tr>
            </a:tbl>
          </a:graphicData>
        </a:graphic>
      </p:graphicFrame>
      <p:grpSp>
        <p:nvGrpSpPr>
          <p:cNvPr id="12" name="组合 11">
            <a:extLst>
              <a:ext uri="{FF2B5EF4-FFF2-40B4-BE49-F238E27FC236}">
                <a16:creationId xmlns:a16="http://schemas.microsoft.com/office/drawing/2014/main" id="{39D381E0-61A9-0AA4-8050-FEAF61BA8F69}"/>
              </a:ext>
            </a:extLst>
          </p:cNvPr>
          <p:cNvGrpSpPr/>
          <p:nvPr/>
        </p:nvGrpSpPr>
        <p:grpSpPr>
          <a:xfrm>
            <a:off x="880300" y="4653899"/>
            <a:ext cx="475615" cy="352905"/>
            <a:chOff x="542544" y="3983339"/>
            <a:chExt cx="475615" cy="352905"/>
          </a:xfrm>
        </p:grpSpPr>
        <p:cxnSp>
          <p:nvCxnSpPr>
            <p:cNvPr id="10" name="直线箭头连接符 9">
              <a:extLst>
                <a:ext uri="{FF2B5EF4-FFF2-40B4-BE49-F238E27FC236}">
                  <a16:creationId xmlns:a16="http://schemas.microsoft.com/office/drawing/2014/main" id="{18EC0921-8E3A-77E3-F743-DA07E803EF5D}"/>
                </a:ext>
              </a:extLst>
            </p:cNvPr>
            <p:cNvCxnSpPr/>
            <p:nvPr/>
          </p:nvCxnSpPr>
          <p:spPr bwMode="auto">
            <a:xfrm flipV="1">
              <a:off x="542544" y="3994868"/>
              <a:ext cx="0" cy="341376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triangle" w="lg" len="lg"/>
            </a:ln>
          </p:spPr>
        </p:cxn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A66FB58-26ED-B9B9-054B-AB3CA4CADA0A}"/>
                </a:ext>
              </a:extLst>
            </p:cNvPr>
            <p:cNvSpPr txBox="1"/>
            <p:nvPr/>
          </p:nvSpPr>
          <p:spPr>
            <a:xfrm>
              <a:off x="560960" y="3983339"/>
              <a:ext cx="4571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600" dirty="0"/>
                <a:t>x2</a:t>
              </a:r>
              <a:endParaRPr kumimoji="1" lang="zh-CN" altLang="en-US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2603503169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B8829BC1-24DD-C91A-80C7-ED825319C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>
                <a:latin typeface="Times New Roman" panose="02020603050405020304" pitchFamily="18" charset="0"/>
                <a:ea typeface="DengXian" panose="02010600030101010101" pitchFamily="2" charset="-122"/>
              </a:rPr>
              <a:t>Showcase</a:t>
            </a:r>
            <a:r>
              <a:rPr lang="zh-CN" altLang="en-US" sz="36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DengXian" panose="02010600030101010101" pitchFamily="2" charset="-122"/>
              </a:rPr>
              <a:t>for</a:t>
            </a:r>
            <a:r>
              <a:rPr lang="zh-CN" altLang="en-US" sz="36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DengXian" panose="02010600030101010101" pitchFamily="2" charset="-122"/>
              </a:rPr>
              <a:t>using</a:t>
            </a:r>
            <a:r>
              <a:rPr lang="zh-CN" altLang="en-US" sz="36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DengXian" panose="02010600030101010101" pitchFamily="2" charset="-122"/>
              </a:rPr>
              <a:t>NNPF</a:t>
            </a:r>
            <a:r>
              <a:rPr lang="zh-CN" altLang="en-US" sz="36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DengXian" panose="02010600030101010101" pitchFamily="2" charset="-122"/>
              </a:rPr>
              <a:t>for</a:t>
            </a:r>
            <a:r>
              <a:rPr lang="zh-CN" altLang="en-US" sz="36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DengXian" panose="02010600030101010101" pitchFamily="2" charset="-122"/>
              </a:rPr>
              <a:t>VCM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9E17402-0810-46D2-9A3D-150F7ABF69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4280"/>
            <a:ext cx="2260600" cy="433720"/>
          </a:xfrm>
          <a:prstGeom prst="rect">
            <a:avLst/>
          </a:prstGeom>
        </p:spPr>
      </p:pic>
      <p:graphicFrame>
        <p:nvGraphicFramePr>
          <p:cNvPr id="5" name="内容占位符 4">
            <a:extLst>
              <a:ext uri="{FF2B5EF4-FFF2-40B4-BE49-F238E27FC236}">
                <a16:creationId xmlns:a16="http://schemas.microsoft.com/office/drawing/2014/main" id="{09B2BBFE-D903-DBDF-A250-B3B39AF9D8D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196730"/>
              </p:ext>
            </p:extLst>
          </p:nvPr>
        </p:nvGraphicFramePr>
        <p:xfrm>
          <a:off x="0" y="1251284"/>
          <a:ext cx="12192000" cy="5486404"/>
        </p:xfrm>
        <a:graphic>
          <a:graphicData uri="http://schemas.openxmlformats.org/drawingml/2006/table">
            <a:tbl>
              <a:tblPr firstRow="1" firstCol="1" bandRow="1"/>
              <a:tblGrid>
                <a:gridCol w="4000213">
                  <a:extLst>
                    <a:ext uri="{9D8B030D-6E8A-4147-A177-3AD203B41FA5}">
                      <a16:colId xmlns:a16="http://schemas.microsoft.com/office/drawing/2014/main" val="2672278521"/>
                    </a:ext>
                  </a:extLst>
                </a:gridCol>
                <a:gridCol w="2095787">
                  <a:extLst>
                    <a:ext uri="{9D8B030D-6E8A-4147-A177-3AD203B41FA5}">
                      <a16:colId xmlns:a16="http://schemas.microsoft.com/office/drawing/2014/main" val="4233092912"/>
                    </a:ext>
                  </a:extLst>
                </a:gridCol>
                <a:gridCol w="4000213">
                  <a:extLst>
                    <a:ext uri="{9D8B030D-6E8A-4147-A177-3AD203B41FA5}">
                      <a16:colId xmlns:a16="http://schemas.microsoft.com/office/drawing/2014/main" val="2739656722"/>
                    </a:ext>
                  </a:extLst>
                </a:gridCol>
                <a:gridCol w="2095787">
                  <a:extLst>
                    <a:ext uri="{9D8B030D-6E8A-4147-A177-3AD203B41FA5}">
                      <a16:colId xmlns:a16="http://schemas.microsoft.com/office/drawing/2014/main" val="803453292"/>
                    </a:ext>
                  </a:extLst>
                </a:gridCol>
              </a:tblGrid>
              <a:tr h="391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Syntax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Value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Syntax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Value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5902234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nnpfc_purpose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0x04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nnpfc_out_format_idc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1649257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nnpfc_mode_idc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nnpfc_out_order_idc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3825411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nnpfc_num_input_pics_minus1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nnpfc_out_tensor_luma_bitdepth_minus8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2466073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nnpfc_pic_width_num_minus1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nnpfc_out_tensor_chroma_bitdepth_minus8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6049868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nnpfc_pic_width_denom_minus1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nnpfc_chroma_loc_info_present_flag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2965464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nnpfc_pic_height_num_minus1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nnpfc_overlap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033288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nnpfc_pic_height_denom_minus1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nnpfc_constant_patch_size_flag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1112558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nnpfc_component_last_flag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nnpfc_patch_width_minus1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CroppedWidth − 1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8300969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nnpfc_inp_format_idc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nnpfc_patch_height_minus1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CroppedHeight − 1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8786918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nnpfc_auxiliary_inp_idc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nnpfc_padding_type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4345332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nnpfc_inp_order_idc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nnpfc_complexity_info_present_flag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2524807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nnpfc_inp_tensor_luma_bitdepth_minus8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nnpfc_metadata_extension_num_bits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8168463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nnpfc_inp_tensor_chroma_bitdepth_minus8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26385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4561058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Outline</a:t>
            </a:r>
            <a:endParaRPr lang="zh-CN" altLang="en-US" sz="3200" dirty="0"/>
          </a:p>
        </p:txBody>
      </p:sp>
      <p:sp>
        <p:nvSpPr>
          <p:cNvPr id="88" name="内容占位符 1"/>
          <p:cNvSpPr>
            <a:spLocks noGrp="1"/>
          </p:cNvSpPr>
          <p:nvPr>
            <p:ph idx="1"/>
          </p:nvPr>
        </p:nvSpPr>
        <p:spPr>
          <a:xfrm>
            <a:off x="766234" y="1246898"/>
            <a:ext cx="11091138" cy="4967287"/>
          </a:xfrm>
        </p:spPr>
        <p:txBody>
          <a:bodyPr/>
          <a:lstStyle/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Architecture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Analysis and Resampling</a:t>
            </a:r>
          </a:p>
          <a:p>
            <a:r>
              <a:rPr kumimoji="1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Performance 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endParaRPr kumimoji="1"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4280"/>
            <a:ext cx="2260600" cy="433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436665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ea typeface="Yu Mincho" panose="02020400000000000000" pitchFamily="18" charset="-128"/>
              </a:rPr>
              <a:t>Performance: </a:t>
            </a:r>
            <a:r>
              <a:rPr kumimoji="1" lang="en-US" altLang="zh-CN" sz="3200" dirty="0"/>
              <a:t>Option1-Strict</a:t>
            </a:r>
            <a:endParaRPr kumimoji="1" lang="zh-CN" altLang="en-US" sz="32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4280"/>
            <a:ext cx="2260600" cy="433720"/>
          </a:xfrm>
          <a:prstGeom prst="rect">
            <a:avLst/>
          </a:prstGeom>
        </p:spPr>
      </p:pic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762000" y="1216924"/>
            <a:ext cx="11069782" cy="5641075"/>
          </a:xfrm>
        </p:spPr>
        <p:txBody>
          <a:bodyPr>
            <a:normAutofit/>
          </a:bodyPr>
          <a:lstStyle/>
          <a:p>
            <a:r>
              <a:rPr lang="en-US" altLang="zh-CN" sz="2480" dirty="0"/>
              <a:t>The overall Pareto BD-rate savings over VVC</a:t>
            </a:r>
          </a:p>
          <a:p>
            <a:endParaRPr kumimoji="1" lang="en-US" altLang="zh-CN" sz="2480" dirty="0"/>
          </a:p>
          <a:p>
            <a:endParaRPr kumimoji="1" lang="en-US" altLang="zh-CN" sz="2480" dirty="0"/>
          </a:p>
          <a:p>
            <a:endParaRPr kumimoji="1" lang="en-US" altLang="zh-CN" sz="2480" dirty="0"/>
          </a:p>
          <a:p>
            <a:endParaRPr kumimoji="1" lang="en-US" altLang="zh-CN" sz="2480" dirty="0"/>
          </a:p>
          <a:p>
            <a:endParaRPr kumimoji="1" lang="en-US" altLang="zh-CN" sz="2480" dirty="0"/>
          </a:p>
          <a:p>
            <a:endParaRPr kumimoji="1" lang="en-US" altLang="zh-CN" sz="2480" dirty="0"/>
          </a:p>
          <a:p>
            <a:endParaRPr kumimoji="1" lang="en-US" altLang="zh-CN" sz="2480" dirty="0"/>
          </a:p>
          <a:p>
            <a:endParaRPr kumimoji="1" lang="en-US" altLang="zh-CN" sz="2480" dirty="0"/>
          </a:p>
          <a:p>
            <a:endParaRPr kumimoji="1" lang="en-US" altLang="zh-CN" sz="2480" dirty="0"/>
          </a:p>
          <a:p>
            <a:endParaRPr kumimoji="1" lang="en-US" altLang="zh-CN" sz="2480" dirty="0"/>
          </a:p>
          <a:p>
            <a:pPr lvl="1"/>
            <a:endParaRPr kumimoji="1" lang="en-US" altLang="zh-CN" sz="2000" dirty="0">
              <a:solidFill>
                <a:schemeClr val="tx1"/>
              </a:solidFill>
            </a:endParaRPr>
          </a:p>
          <a:p>
            <a:pPr lvl="1"/>
            <a:r>
              <a:rPr kumimoji="1" lang="en-US" altLang="zh-CN" sz="2000" dirty="0">
                <a:solidFill>
                  <a:schemeClr val="tx1"/>
                </a:solidFill>
              </a:rPr>
              <a:t>For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TVD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video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dataset,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no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sequence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is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selected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to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resample: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SAME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with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the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anchor</a:t>
            </a:r>
          </a:p>
          <a:p>
            <a:pPr lvl="1"/>
            <a:endParaRPr kumimoji="1" lang="en-US" altLang="zh-CN" sz="1800" dirty="0">
              <a:solidFill>
                <a:schemeClr val="tx1"/>
              </a:solidFill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DEDB16DF-1478-4F0E-0016-46365B392E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9206363"/>
              </p:ext>
            </p:extLst>
          </p:nvPr>
        </p:nvGraphicFramePr>
        <p:xfrm>
          <a:off x="1052945" y="1631410"/>
          <a:ext cx="10086109" cy="4663440"/>
        </p:xfrm>
        <a:graphic>
          <a:graphicData uri="http://schemas.openxmlformats.org/drawingml/2006/table">
            <a:tbl>
              <a:tblPr firstRow="1" firstCol="1" bandRow="1"/>
              <a:tblGrid>
                <a:gridCol w="3136941">
                  <a:extLst>
                    <a:ext uri="{9D8B030D-6E8A-4147-A177-3AD203B41FA5}">
                      <a16:colId xmlns:a16="http://schemas.microsoft.com/office/drawing/2014/main" val="3533404445"/>
                    </a:ext>
                  </a:extLst>
                </a:gridCol>
                <a:gridCol w="1159633">
                  <a:extLst>
                    <a:ext uri="{9D8B030D-6E8A-4147-A177-3AD203B41FA5}">
                      <a16:colId xmlns:a16="http://schemas.microsoft.com/office/drawing/2014/main" val="3184084889"/>
                    </a:ext>
                  </a:extLst>
                </a:gridCol>
                <a:gridCol w="1038816">
                  <a:extLst>
                    <a:ext uri="{9D8B030D-6E8A-4147-A177-3AD203B41FA5}">
                      <a16:colId xmlns:a16="http://schemas.microsoft.com/office/drawing/2014/main" val="1813522961"/>
                    </a:ext>
                  </a:extLst>
                </a:gridCol>
                <a:gridCol w="1159633">
                  <a:extLst>
                    <a:ext uri="{9D8B030D-6E8A-4147-A177-3AD203B41FA5}">
                      <a16:colId xmlns:a16="http://schemas.microsoft.com/office/drawing/2014/main" val="3818026964"/>
                    </a:ext>
                  </a:extLst>
                </a:gridCol>
                <a:gridCol w="1038816">
                  <a:extLst>
                    <a:ext uri="{9D8B030D-6E8A-4147-A177-3AD203B41FA5}">
                      <a16:colId xmlns:a16="http://schemas.microsoft.com/office/drawing/2014/main" val="670880268"/>
                    </a:ext>
                  </a:extLst>
                </a:gridCol>
                <a:gridCol w="1276135">
                  <a:extLst>
                    <a:ext uri="{9D8B030D-6E8A-4147-A177-3AD203B41FA5}">
                      <a16:colId xmlns:a16="http://schemas.microsoft.com/office/drawing/2014/main" val="1240412945"/>
                    </a:ext>
                  </a:extLst>
                </a:gridCol>
                <a:gridCol w="1276135">
                  <a:extLst>
                    <a:ext uri="{9D8B030D-6E8A-4147-A177-3AD203B41FA5}">
                      <a16:colId xmlns:a16="http://schemas.microsoft.com/office/drawing/2014/main" val="242558433"/>
                    </a:ext>
                  </a:extLst>
                </a:gridCol>
              </a:tblGrid>
              <a:tr h="229094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RA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AI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LD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794642"/>
                  </a:ext>
                </a:extLst>
              </a:tr>
              <a:tr h="458189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Sequence Name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Pareto BD-rate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BD-mAP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Pareto BD-rate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BD-mAP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Pareto BD-rate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BD-mAP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2494340"/>
                  </a:ext>
                </a:extLst>
              </a:tr>
              <a:tr h="22909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Traffic_2560x1600_30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-13.16%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0.53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-20.37%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3.07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-31.67%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3.73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912397"/>
                  </a:ext>
                </a:extLst>
              </a:tr>
              <a:tr h="229094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ParkScene_1920x1080_24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6336052"/>
                  </a:ext>
                </a:extLst>
              </a:tr>
              <a:tr h="229094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Cactus_1920x1080_50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-64.65%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20.08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-50.43%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28.42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-42.18%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24.14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1455290"/>
                  </a:ext>
                </a:extLst>
              </a:tr>
              <a:tr h="229094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BasketballDrive_1920x1080_50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2844264"/>
                  </a:ext>
                </a:extLst>
              </a:tr>
              <a:tr h="229094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BQTerrace_1920x1080_60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9263531"/>
                  </a:ext>
                </a:extLst>
              </a:tr>
              <a:tr h="229094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BasketballDrill_832x480_50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0328889"/>
                  </a:ext>
                </a:extLst>
              </a:tr>
              <a:tr h="229094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BQMall_832x480_60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4033793"/>
                  </a:ext>
                </a:extLst>
              </a:tr>
              <a:tr h="229094"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PartyScene_832x480_50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8991337"/>
                  </a:ext>
                </a:extLst>
              </a:tr>
              <a:tr h="229094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RaceHorses_832x480_30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8772399"/>
                  </a:ext>
                </a:extLst>
              </a:tr>
              <a:tr h="229094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BasketballPass_416x240_50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0452809"/>
                  </a:ext>
                </a:extLst>
              </a:tr>
              <a:tr h="229094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BQSquare_416x240_60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5731415"/>
                  </a:ext>
                </a:extLst>
              </a:tr>
              <a:tr h="229094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BlowingBubbles_416x240_50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5511572"/>
                  </a:ext>
                </a:extLst>
              </a:tr>
              <a:tr h="229094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RaceHorses_416x240_30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7386568"/>
                  </a:ext>
                </a:extLst>
              </a:tr>
              <a:tr h="229094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AVG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-5.99%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1.59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-5.45%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2.42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-5.68%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2.14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64045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theme/theme1.xml><?xml version="1.0" encoding="utf-8"?>
<a:theme xmlns:a="http://schemas.openxmlformats.org/drawingml/2006/main" name="主题1">
  <a:themeElements>
    <a:clrScheme name="1_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自定义 2">
      <a:majorFont>
        <a:latin typeface="Book Antiqua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itchFamily="2" charset="-122"/>
          </a:defRPr>
        </a:defPPr>
      </a:lstStyle>
    </a:lnDef>
  </a:objectDefaults>
  <a:extraClrSchemeLst>
    <a:extraClrScheme>
      <a:clrScheme name="1_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 panose="020005030000000200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 panose="02000503000000020004"/>
            <a:ea typeface="Helvetica Neue" panose="02000503000000020004"/>
            <a:cs typeface="Helvetica Neue" panose="02000503000000020004"/>
            <a:sym typeface="Helvetica Neue" panose="020005030000000200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2131</TotalTime>
  <Words>1135</Words>
  <Application>Microsoft Macintosh PowerPoint</Application>
  <PresentationFormat>宽屏</PresentationFormat>
  <Paragraphs>524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等线</vt:lpstr>
      <vt:lpstr>楷体</vt:lpstr>
      <vt:lpstr>Alibaba-PuHuiTi-R</vt:lpstr>
      <vt:lpstr>Book Antiqua</vt:lpstr>
      <vt:lpstr>Cambria Math</vt:lpstr>
      <vt:lpstr>Helvetica Neue</vt:lpstr>
      <vt:lpstr>Helvetica Neue Light</vt:lpstr>
      <vt:lpstr>Helvetica Neue Medium</vt:lpstr>
      <vt:lpstr>Times New Roman</vt:lpstr>
      <vt:lpstr>Wingdings</vt:lpstr>
      <vt:lpstr>主题1</vt:lpstr>
      <vt:lpstr>White</vt:lpstr>
      <vt:lpstr>PowerPoint 演示文稿</vt:lpstr>
      <vt:lpstr>Outline</vt:lpstr>
      <vt:lpstr>Architecture</vt:lpstr>
      <vt:lpstr>Outline</vt:lpstr>
      <vt:lpstr>Analysis</vt:lpstr>
      <vt:lpstr>Resampling</vt:lpstr>
      <vt:lpstr>Showcase for using NNPF for VCM</vt:lpstr>
      <vt:lpstr>Outline</vt:lpstr>
      <vt:lpstr>Performance: Option1-Strict</vt:lpstr>
      <vt:lpstr>Performance: Option2-Loose</vt:lpstr>
      <vt:lpstr>Performance: Option2-Loose</vt:lpstr>
      <vt:lpstr>Performance: Image dataset</vt:lpstr>
      <vt:lpstr>Outline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 Report</dc:title>
  <dc:creator>WANG Shurun</dc:creator>
  <cp:lastModifiedBy>v3</cp:lastModifiedBy>
  <cp:revision>652</cp:revision>
  <dcterms:created xsi:type="dcterms:W3CDTF">2023-04-24T16:20:55Z</dcterms:created>
  <dcterms:modified xsi:type="dcterms:W3CDTF">2023-07-18T05:08:56Z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2052-3.6.0.5672</vt:lpwstr>
  </property>
</Properties>
</file>