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18"/>
  </p:notesMasterIdLst>
  <p:sldIdLst>
    <p:sldId id="256" r:id="rId3"/>
    <p:sldId id="1138" r:id="rId4"/>
    <p:sldId id="1170" r:id="rId5"/>
    <p:sldId id="1181" r:id="rId6"/>
    <p:sldId id="1180" r:id="rId7"/>
    <p:sldId id="1185" r:id="rId8"/>
    <p:sldId id="1186" r:id="rId9"/>
    <p:sldId id="1183" r:id="rId10"/>
    <p:sldId id="1173" r:id="rId11"/>
    <p:sldId id="1174" r:id="rId12"/>
    <p:sldId id="1187" r:id="rId13"/>
    <p:sldId id="1188" r:id="rId14"/>
    <p:sldId id="1184" r:id="rId15"/>
    <p:sldId id="1168" r:id="rId16"/>
    <p:sldId id="26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77" autoAdjust="0"/>
    <p:restoredTop sz="95970"/>
  </p:normalViewPr>
  <p:slideViewPr>
    <p:cSldViewPr snapToGrid="0">
      <p:cViewPr varScale="1">
        <p:scale>
          <a:sx n="103" d="100"/>
          <a:sy n="103" d="100"/>
        </p:scale>
        <p:origin x="19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2023/7/14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476" y="6434208"/>
            <a:ext cx="2166047" cy="423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/>
          <p:cNvSpPr txBox="1"/>
          <p:nvPr/>
        </p:nvSpPr>
        <p:spPr bwMode="auto">
          <a:xfrm>
            <a:off x="1009852" y="1965226"/>
            <a:ext cx="9799432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 8: A spatial resampling algorithm and an exemplar software implementation</a:t>
            </a:r>
            <a:endParaRPr lang="en-US" sz="36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r="28361"/>
          <a:stretch>
            <a:fillRect/>
          </a:stretch>
        </p:blipFill>
        <p:spPr>
          <a:xfrm>
            <a:off x="0" y="6424280"/>
            <a:ext cx="1619480" cy="43372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" name="矩形 1"/>
          <p:cNvSpPr/>
          <p:nvPr/>
        </p:nvSpPr>
        <p:spPr>
          <a:xfrm>
            <a:off x="5347555" y="4863772"/>
            <a:ext cx="11240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Jul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2023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Option2-Loose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rmAutofit/>
          </a:bodyPr>
          <a:lstStyle/>
          <a:p>
            <a:r>
              <a:rPr lang="en-US" altLang="zh-CN" sz="2480" dirty="0"/>
              <a:t>For</a:t>
            </a:r>
            <a:r>
              <a:rPr lang="zh-CN" altLang="en-US" sz="2480" dirty="0"/>
              <a:t> </a:t>
            </a:r>
            <a:r>
              <a:rPr lang="en-US" altLang="zh-CN" sz="2480" dirty="0"/>
              <a:t>SFU-HW</a:t>
            </a:r>
            <a:r>
              <a:rPr lang="zh-CN" altLang="en-US" sz="2480" dirty="0"/>
              <a:t> </a:t>
            </a:r>
            <a:r>
              <a:rPr lang="en-US" altLang="zh-CN" sz="2480" dirty="0"/>
              <a:t>dataset</a:t>
            </a:r>
            <a:endParaRPr kumimoji="1" lang="en-US" altLang="zh-CN" sz="2480" dirty="0">
              <a:solidFill>
                <a:srgbClr val="C00000"/>
              </a:solidFill>
            </a:endParaRPr>
          </a:p>
          <a:p>
            <a:endParaRPr kumimoji="1" lang="en-US" altLang="zh-CN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2D5F4FA-8B97-6828-27EA-15E60826DB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792552"/>
              </p:ext>
            </p:extLst>
          </p:nvPr>
        </p:nvGraphicFramePr>
        <p:xfrm>
          <a:off x="762000" y="1757981"/>
          <a:ext cx="10668000" cy="4663440"/>
        </p:xfrm>
        <a:graphic>
          <a:graphicData uri="http://schemas.openxmlformats.org/drawingml/2006/table">
            <a:tbl>
              <a:tblPr firstRow="1" firstCol="1" bandRow="1"/>
              <a:tblGrid>
                <a:gridCol w="3317920">
                  <a:extLst>
                    <a:ext uri="{9D8B030D-6E8A-4147-A177-3AD203B41FA5}">
                      <a16:colId xmlns:a16="http://schemas.microsoft.com/office/drawing/2014/main" val="1112823054"/>
                    </a:ext>
                  </a:extLst>
                </a:gridCol>
                <a:gridCol w="1226535">
                  <a:extLst>
                    <a:ext uri="{9D8B030D-6E8A-4147-A177-3AD203B41FA5}">
                      <a16:colId xmlns:a16="http://schemas.microsoft.com/office/drawing/2014/main" val="3260165659"/>
                    </a:ext>
                  </a:extLst>
                </a:gridCol>
                <a:gridCol w="1098747">
                  <a:extLst>
                    <a:ext uri="{9D8B030D-6E8A-4147-A177-3AD203B41FA5}">
                      <a16:colId xmlns:a16="http://schemas.microsoft.com/office/drawing/2014/main" val="1461000942"/>
                    </a:ext>
                  </a:extLst>
                </a:gridCol>
                <a:gridCol w="1226535">
                  <a:extLst>
                    <a:ext uri="{9D8B030D-6E8A-4147-A177-3AD203B41FA5}">
                      <a16:colId xmlns:a16="http://schemas.microsoft.com/office/drawing/2014/main" val="2047778916"/>
                    </a:ext>
                  </a:extLst>
                </a:gridCol>
                <a:gridCol w="1098747">
                  <a:extLst>
                    <a:ext uri="{9D8B030D-6E8A-4147-A177-3AD203B41FA5}">
                      <a16:colId xmlns:a16="http://schemas.microsoft.com/office/drawing/2014/main" val="2232395984"/>
                    </a:ext>
                  </a:extLst>
                </a:gridCol>
                <a:gridCol w="1349758">
                  <a:extLst>
                    <a:ext uri="{9D8B030D-6E8A-4147-A177-3AD203B41FA5}">
                      <a16:colId xmlns:a16="http://schemas.microsoft.com/office/drawing/2014/main" val="2748298631"/>
                    </a:ext>
                  </a:extLst>
                </a:gridCol>
                <a:gridCol w="1349758">
                  <a:extLst>
                    <a:ext uri="{9D8B030D-6E8A-4147-A177-3AD203B41FA5}">
                      <a16:colId xmlns:a16="http://schemas.microsoft.com/office/drawing/2014/main" val="1515668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AI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LD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43979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Sequence Name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23576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Traffic_2560x1600_30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-</a:t>
                      </a: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10.37%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0.90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-20.37%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3.07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-31.67%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3.73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83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ParkScene_1920x1080_24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-6.14%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0.71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19.66%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-1.99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140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Cactus_1920x1080_50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-</a:t>
                      </a: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67.60%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13.61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-50.43%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28.42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-42.18%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24.14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958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BasketballDrive_1920x1080_50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2.64%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-0.59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-1.55%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0.38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-6.13%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0.75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30618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BQTerrace_1920x1080_60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-8.92%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2.04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-13.02%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2.41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-14.80%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3.13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3776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BasketballDrill_832x480_50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36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BQMall_832x480_60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1983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PartyScene_832x480_50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663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RaceHorses_832x480_30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949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BasketballPass_416x240_50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538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BQSquare_416x240_60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3452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BlowingBubbles_416x240_50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259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RaceHorses_416x240_30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941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AVG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-6.95%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1.28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-6.56%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2.65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-5.78%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2.29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749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Option2-Loose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rmAutofit/>
          </a:bodyPr>
          <a:lstStyle/>
          <a:p>
            <a:r>
              <a:rPr lang="en-US" altLang="zh-CN" sz="2480" dirty="0"/>
              <a:t>For</a:t>
            </a:r>
            <a:r>
              <a:rPr lang="zh-CN" altLang="en-US" sz="2480" dirty="0"/>
              <a:t> </a:t>
            </a:r>
            <a:r>
              <a:rPr lang="en-US" altLang="zh-CN" sz="2480" dirty="0"/>
              <a:t>TVD</a:t>
            </a:r>
            <a:r>
              <a:rPr lang="zh-CN" altLang="en-US" sz="2480" dirty="0"/>
              <a:t> </a:t>
            </a:r>
            <a:r>
              <a:rPr lang="en-US" altLang="zh-CN" sz="2480" dirty="0"/>
              <a:t>video</a:t>
            </a:r>
            <a:r>
              <a:rPr lang="zh-CN" altLang="en-US" sz="2480" dirty="0"/>
              <a:t> </a:t>
            </a:r>
            <a:r>
              <a:rPr lang="en-US" altLang="zh-CN" sz="2480" dirty="0"/>
              <a:t>dataset</a:t>
            </a:r>
            <a:endParaRPr kumimoji="1" lang="en-US" altLang="zh-CN" sz="2480" dirty="0">
              <a:solidFill>
                <a:srgbClr val="C00000"/>
              </a:solidFill>
            </a:endParaRPr>
          </a:p>
          <a:p>
            <a:endParaRPr kumimoji="1" lang="en-US" altLang="zh-CN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15E97CC-9300-9454-4588-EFFDEC7F50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821483"/>
              </p:ext>
            </p:extLst>
          </p:nvPr>
        </p:nvGraphicFramePr>
        <p:xfrm>
          <a:off x="1663036" y="2191001"/>
          <a:ext cx="8603183" cy="3017520"/>
        </p:xfrm>
        <a:graphic>
          <a:graphicData uri="http://schemas.openxmlformats.org/drawingml/2006/table">
            <a:tbl>
              <a:tblPr firstRow="1" firstCol="1" bandRow="1"/>
              <a:tblGrid>
                <a:gridCol w="2675680">
                  <a:extLst>
                    <a:ext uri="{9D8B030D-6E8A-4147-A177-3AD203B41FA5}">
                      <a16:colId xmlns:a16="http://schemas.microsoft.com/office/drawing/2014/main" val="4086812817"/>
                    </a:ext>
                  </a:extLst>
                </a:gridCol>
                <a:gridCol w="989000">
                  <a:extLst>
                    <a:ext uri="{9D8B030D-6E8A-4147-A177-3AD203B41FA5}">
                      <a16:colId xmlns:a16="http://schemas.microsoft.com/office/drawing/2014/main" val="3700098182"/>
                    </a:ext>
                  </a:extLst>
                </a:gridCol>
                <a:gridCol w="886017">
                  <a:extLst>
                    <a:ext uri="{9D8B030D-6E8A-4147-A177-3AD203B41FA5}">
                      <a16:colId xmlns:a16="http://schemas.microsoft.com/office/drawing/2014/main" val="3735294502"/>
                    </a:ext>
                  </a:extLst>
                </a:gridCol>
                <a:gridCol w="989000">
                  <a:extLst>
                    <a:ext uri="{9D8B030D-6E8A-4147-A177-3AD203B41FA5}">
                      <a16:colId xmlns:a16="http://schemas.microsoft.com/office/drawing/2014/main" val="3358730795"/>
                    </a:ext>
                  </a:extLst>
                </a:gridCol>
                <a:gridCol w="886017">
                  <a:extLst>
                    <a:ext uri="{9D8B030D-6E8A-4147-A177-3AD203B41FA5}">
                      <a16:colId xmlns:a16="http://schemas.microsoft.com/office/drawing/2014/main" val="4107571076"/>
                    </a:ext>
                  </a:extLst>
                </a:gridCol>
                <a:gridCol w="1088271">
                  <a:extLst>
                    <a:ext uri="{9D8B030D-6E8A-4147-A177-3AD203B41FA5}">
                      <a16:colId xmlns:a16="http://schemas.microsoft.com/office/drawing/2014/main" val="498603141"/>
                    </a:ext>
                  </a:extLst>
                </a:gridCol>
                <a:gridCol w="1089198">
                  <a:extLst>
                    <a:ext uri="{9D8B030D-6E8A-4147-A177-3AD203B41FA5}">
                      <a16:colId xmlns:a16="http://schemas.microsoft.com/office/drawing/2014/main" val="2858379037"/>
                    </a:ext>
                  </a:extLst>
                </a:gridCol>
              </a:tblGrid>
              <a:tr h="74295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AI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474380"/>
                  </a:ext>
                </a:extLst>
              </a:tr>
              <a:tr h="151130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Sequence Name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68800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TVD-01_1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472925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TVD-01_2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3277382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TVD-01_3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230483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TVD-02_1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18.12%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-1.11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12.91%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-0.75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-18.72%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1.94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367961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TVD-03_1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-2.22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18.05%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-2.96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4.95%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-0.98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340264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TVD-03_2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-15.88%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0.91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11.57%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-0.92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3.87%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194641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TVD-03_3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-3.83%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0.53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-11.09%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1.86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-7.61%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0.87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598216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Average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2.36%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-0.27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4.49%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-0.40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-2.50%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0.28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754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113489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Image</a:t>
            </a:r>
            <a:r>
              <a:rPr lang="zh-CN" altLang="en-US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dataset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rmAutofit/>
          </a:bodyPr>
          <a:lstStyle/>
          <a:p>
            <a:r>
              <a:rPr lang="en-US" altLang="zh-CN" sz="2480" dirty="0"/>
              <a:t>For</a:t>
            </a:r>
            <a:r>
              <a:rPr lang="zh-CN" altLang="en-US" sz="2480" dirty="0"/>
              <a:t> </a:t>
            </a:r>
            <a:r>
              <a:rPr lang="en-US" altLang="zh-CN" sz="2480" dirty="0"/>
              <a:t>TVD</a:t>
            </a:r>
            <a:r>
              <a:rPr lang="zh-CN" altLang="en-US" sz="2480" dirty="0"/>
              <a:t> </a:t>
            </a:r>
            <a:r>
              <a:rPr lang="en-US" altLang="zh-CN" sz="2480" dirty="0"/>
              <a:t>image</a:t>
            </a:r>
            <a:r>
              <a:rPr lang="zh-CN" altLang="en-US" sz="2480" dirty="0"/>
              <a:t> </a:t>
            </a:r>
            <a:r>
              <a:rPr lang="en-US" altLang="zh-CN" sz="2480" dirty="0"/>
              <a:t>dataset</a:t>
            </a:r>
          </a:p>
          <a:p>
            <a:pPr lvl="1"/>
            <a:r>
              <a:rPr kumimoji="1" lang="en-US" altLang="zh-CN" sz="2400" dirty="0">
                <a:solidFill>
                  <a:srgbClr val="C00000"/>
                </a:solidFill>
              </a:rPr>
              <a:t>Object</a:t>
            </a:r>
            <a:r>
              <a:rPr kumimoji="1" lang="zh-CN" altLang="en-US" sz="2400" dirty="0">
                <a:solidFill>
                  <a:srgbClr val="C00000"/>
                </a:solidFill>
              </a:rPr>
              <a:t> </a:t>
            </a:r>
            <a:r>
              <a:rPr kumimoji="1" lang="en-US" altLang="zh-CN" sz="2400" dirty="0">
                <a:solidFill>
                  <a:srgbClr val="C00000"/>
                </a:solidFill>
              </a:rPr>
              <a:t>detection</a:t>
            </a:r>
            <a:r>
              <a:rPr kumimoji="1" lang="zh-CN" altLang="en-US" sz="2400" dirty="0">
                <a:solidFill>
                  <a:srgbClr val="C00000"/>
                </a:solidFill>
              </a:rPr>
              <a:t> </a:t>
            </a:r>
            <a:r>
              <a:rPr kumimoji="1" lang="en-US" altLang="zh-CN" sz="2400" dirty="0">
                <a:solidFill>
                  <a:srgbClr val="C00000"/>
                </a:solidFill>
              </a:rPr>
              <a:t>and</a:t>
            </a:r>
            <a:r>
              <a:rPr kumimoji="1" lang="zh-CN" altLang="en-US" sz="2400" dirty="0">
                <a:solidFill>
                  <a:srgbClr val="C00000"/>
                </a:solidFill>
              </a:rPr>
              <a:t> </a:t>
            </a:r>
            <a:r>
              <a:rPr kumimoji="1" lang="en-US" altLang="zh-CN" sz="2400" dirty="0">
                <a:solidFill>
                  <a:srgbClr val="C00000"/>
                </a:solidFill>
              </a:rPr>
              <a:t>instance</a:t>
            </a:r>
            <a:r>
              <a:rPr kumimoji="1" lang="zh-CN" altLang="en-US" sz="2400" dirty="0">
                <a:solidFill>
                  <a:srgbClr val="C00000"/>
                </a:solidFill>
              </a:rPr>
              <a:t> </a:t>
            </a:r>
            <a:r>
              <a:rPr kumimoji="1" lang="en-US" altLang="zh-CN" sz="2400" dirty="0">
                <a:solidFill>
                  <a:srgbClr val="C00000"/>
                </a:solidFill>
              </a:rPr>
              <a:t>segmentation</a:t>
            </a:r>
            <a:r>
              <a:rPr kumimoji="1" lang="zh-CN" altLang="en-US" sz="2400" dirty="0">
                <a:solidFill>
                  <a:srgbClr val="C00000"/>
                </a:solidFill>
              </a:rPr>
              <a:t> </a:t>
            </a:r>
            <a:r>
              <a:rPr kumimoji="1" lang="en-US" altLang="zh-CN" sz="2400" dirty="0">
                <a:solidFill>
                  <a:srgbClr val="C00000"/>
                </a:solidFill>
              </a:rPr>
              <a:t>task</a:t>
            </a:r>
          </a:p>
          <a:p>
            <a:endParaRPr kumimoji="1" lang="en-US" altLang="zh-CN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B6EF8DC-2084-6206-0C8C-274CF4C6D4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169302"/>
              </p:ext>
            </p:extLst>
          </p:nvPr>
        </p:nvGraphicFramePr>
        <p:xfrm>
          <a:off x="983673" y="2932155"/>
          <a:ext cx="9961418" cy="2468880"/>
        </p:xfrm>
        <a:graphic>
          <a:graphicData uri="http://schemas.openxmlformats.org/drawingml/2006/table">
            <a:tbl>
              <a:tblPr firstRow="1" firstCol="1" bandRow="1"/>
              <a:tblGrid>
                <a:gridCol w="995932">
                  <a:extLst>
                    <a:ext uri="{9D8B030D-6E8A-4147-A177-3AD203B41FA5}">
                      <a16:colId xmlns:a16="http://schemas.microsoft.com/office/drawing/2014/main" val="2033747407"/>
                    </a:ext>
                  </a:extLst>
                </a:gridCol>
                <a:gridCol w="995932">
                  <a:extLst>
                    <a:ext uri="{9D8B030D-6E8A-4147-A177-3AD203B41FA5}">
                      <a16:colId xmlns:a16="http://schemas.microsoft.com/office/drawing/2014/main" val="3973536628"/>
                    </a:ext>
                  </a:extLst>
                </a:gridCol>
                <a:gridCol w="995932">
                  <a:extLst>
                    <a:ext uri="{9D8B030D-6E8A-4147-A177-3AD203B41FA5}">
                      <a16:colId xmlns:a16="http://schemas.microsoft.com/office/drawing/2014/main" val="2520528710"/>
                    </a:ext>
                  </a:extLst>
                </a:gridCol>
                <a:gridCol w="995932">
                  <a:extLst>
                    <a:ext uri="{9D8B030D-6E8A-4147-A177-3AD203B41FA5}">
                      <a16:colId xmlns:a16="http://schemas.microsoft.com/office/drawing/2014/main" val="1193466178"/>
                    </a:ext>
                  </a:extLst>
                </a:gridCol>
                <a:gridCol w="996981">
                  <a:extLst>
                    <a:ext uri="{9D8B030D-6E8A-4147-A177-3AD203B41FA5}">
                      <a16:colId xmlns:a16="http://schemas.microsoft.com/office/drawing/2014/main" val="144580621"/>
                    </a:ext>
                  </a:extLst>
                </a:gridCol>
                <a:gridCol w="995932">
                  <a:extLst>
                    <a:ext uri="{9D8B030D-6E8A-4147-A177-3AD203B41FA5}">
                      <a16:colId xmlns:a16="http://schemas.microsoft.com/office/drawing/2014/main" val="623826486"/>
                    </a:ext>
                  </a:extLst>
                </a:gridCol>
                <a:gridCol w="995932">
                  <a:extLst>
                    <a:ext uri="{9D8B030D-6E8A-4147-A177-3AD203B41FA5}">
                      <a16:colId xmlns:a16="http://schemas.microsoft.com/office/drawing/2014/main" val="3570112772"/>
                    </a:ext>
                  </a:extLst>
                </a:gridCol>
                <a:gridCol w="995932">
                  <a:extLst>
                    <a:ext uri="{9D8B030D-6E8A-4147-A177-3AD203B41FA5}">
                      <a16:colId xmlns:a16="http://schemas.microsoft.com/office/drawing/2014/main" val="2209562721"/>
                    </a:ext>
                  </a:extLst>
                </a:gridCol>
                <a:gridCol w="995932">
                  <a:extLst>
                    <a:ext uri="{9D8B030D-6E8A-4147-A177-3AD203B41FA5}">
                      <a16:colId xmlns:a16="http://schemas.microsoft.com/office/drawing/2014/main" val="2090956201"/>
                    </a:ext>
                  </a:extLst>
                </a:gridCol>
                <a:gridCol w="996981">
                  <a:extLst>
                    <a:ext uri="{9D8B030D-6E8A-4147-A177-3AD203B41FA5}">
                      <a16:colId xmlns:a16="http://schemas.microsoft.com/office/drawing/2014/main" val="2206944576"/>
                    </a:ext>
                  </a:extLst>
                </a:gridCol>
              </a:tblGrid>
              <a:tr h="87630"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Object detection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Instance segmentation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259431"/>
                  </a:ext>
                </a:extLst>
              </a:tr>
              <a:tr h="147955"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VTM-12.0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Proposed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VTM-12.0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Proposed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55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0.475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55.748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0.198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52.030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-0.14%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0.475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45.005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0.198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42.188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-6.35%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80160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0.266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53.752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0.116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48.690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0.266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43.822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0.116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39.218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874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0.145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50.632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0.061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44.617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0.145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40.746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0.061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.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872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2929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0.075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45.311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34.770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0.075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36.796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27.103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288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38.586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0.015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18.672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0.037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29.091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0.015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18.158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54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0.017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20.155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6.538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0.017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18.346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7.305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619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23710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6959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55650" y="1341444"/>
            <a:ext cx="11168619" cy="4967287"/>
          </a:xfrm>
        </p:spPr>
        <p:txBody>
          <a:bodyPr/>
          <a:lstStyle/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Propose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lightweight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spatial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resampling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network</a:t>
            </a: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Achieve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performance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gain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various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datasets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machine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tasks,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especially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large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resolution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Provide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showcase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using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NNPF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VCM</a:t>
            </a:r>
          </a:p>
          <a:p>
            <a:endParaRPr lang="en-US" altLang="zh-CN" sz="2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Suggest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including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proposed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spatial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resampling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software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and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algorithm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in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TR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13FAB702-65B1-8563-A140-9BDAEE9E4F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92064"/>
              </p:ext>
            </p:extLst>
          </p:nvPr>
        </p:nvGraphicFramePr>
        <p:xfrm>
          <a:off x="1642523" y="1929514"/>
          <a:ext cx="8906954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3477">
                  <a:extLst>
                    <a:ext uri="{9D8B030D-6E8A-4147-A177-3AD203B41FA5}">
                      <a16:colId xmlns:a16="http://schemas.microsoft.com/office/drawing/2014/main" val="536453037"/>
                    </a:ext>
                  </a:extLst>
                </a:gridCol>
                <a:gridCol w="4453477">
                  <a:extLst>
                    <a:ext uri="{9D8B030D-6E8A-4147-A177-3AD203B41FA5}">
                      <a16:colId xmlns:a16="http://schemas.microsoft.com/office/drawing/2014/main" val="3340802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upsampling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upsampling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NNR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lossless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compression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2068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177540 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bytes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42495 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bytes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8864307"/>
                  </a:ext>
                </a:extLst>
              </a:tr>
            </a:tbl>
          </a:graphicData>
        </a:graphic>
      </p:graphicFrame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5F666DE0-2ACE-8435-8FA2-0AE80947A2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008420"/>
              </p:ext>
            </p:extLst>
          </p:nvPr>
        </p:nvGraphicFramePr>
        <p:xfrm>
          <a:off x="2032000" y="3917567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63409776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3488363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837000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08638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7337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Pareto</a:t>
                      </a:r>
                      <a:r>
                        <a:rPr lang="zh-CN" alt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-6.95%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-6.56%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-5.78%</a:t>
                      </a:r>
                      <a:endParaRPr lang="zh-CN" alt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866446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r="27300"/>
          <a:stretch>
            <a:fillRect/>
          </a:stretch>
        </p:blipFill>
        <p:spPr>
          <a:xfrm>
            <a:off x="0" y="6424280"/>
            <a:ext cx="1643449" cy="43372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Architecture</a:t>
            </a:r>
            <a:endParaRPr kumimoji="1" lang="zh-CN" altLang="en-US" sz="3200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193175"/>
            <a:ext cx="10668000" cy="4967287"/>
          </a:xfrm>
        </p:spPr>
        <p:txBody>
          <a:bodyPr/>
          <a:lstStyle/>
          <a:p>
            <a:r>
              <a:rPr kumimoji="1" lang="en-US" altLang="zh-CN" sz="2000" dirty="0"/>
              <a:t>The architecture of software implementation:</a:t>
            </a:r>
          </a:p>
          <a:p>
            <a:pPr lvl="1"/>
            <a:r>
              <a:rPr kumimoji="1" lang="en-US" altLang="zh-CN" sz="2000" dirty="0"/>
              <a:t>Pre-</a:t>
            </a:r>
            <a:r>
              <a:rPr kumimoji="1" lang="en-GB" altLang="zh-CN" sz="2000" dirty="0"/>
              <a:t>analysis</a:t>
            </a:r>
          </a:p>
          <a:p>
            <a:pPr lvl="1"/>
            <a:r>
              <a:rPr kumimoji="1" lang="en-US" altLang="zh-CN" sz="2000" dirty="0"/>
              <a:t>Spatial</a:t>
            </a:r>
            <a:r>
              <a:rPr kumimoji="1" lang="zh-CN" altLang="en-US" sz="2000" dirty="0"/>
              <a:t> </a:t>
            </a:r>
            <a:r>
              <a:rPr kumimoji="1" lang="en-US" altLang="zh-CN" sz="2000" dirty="0" err="1"/>
              <a:t>downsampling</a:t>
            </a:r>
            <a:endParaRPr kumimoji="1" lang="en-US" altLang="zh-CN" sz="2000" dirty="0"/>
          </a:p>
          <a:p>
            <a:pPr lvl="1"/>
            <a:r>
              <a:rPr kumimoji="1" lang="en-US" altLang="zh-CN" sz="2000" dirty="0"/>
              <a:t>Encoder and Decoder (VTM)</a:t>
            </a:r>
          </a:p>
          <a:p>
            <a:pPr lvl="1"/>
            <a:r>
              <a:rPr kumimoji="1" lang="en-US" altLang="zh-CN" sz="2000" dirty="0"/>
              <a:t>Spatial</a:t>
            </a:r>
            <a:r>
              <a:rPr kumimoji="1" lang="zh-CN" altLang="en-US" sz="2000" dirty="0"/>
              <a:t> </a:t>
            </a:r>
            <a:r>
              <a:rPr kumimoji="1" lang="en-US" altLang="zh-CN" sz="2000" dirty="0" err="1"/>
              <a:t>upsampling</a:t>
            </a:r>
            <a:endParaRPr kumimoji="1" lang="en-US" altLang="zh-CN" sz="2000" dirty="0"/>
          </a:p>
          <a:p>
            <a:pPr lvl="1"/>
            <a:r>
              <a:rPr kumimoji="1" lang="en-US" altLang="zh-CN" sz="2000" dirty="0"/>
              <a:t>Machine consumption</a:t>
            </a:r>
          </a:p>
          <a:p>
            <a:endParaRPr kumimoji="1" lang="en-US" altLang="zh-CN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1ED6B46-4E86-AE22-3D37-13BBB8EAAF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6141" y="4087091"/>
            <a:ext cx="11850001" cy="164619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0252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Analysis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6"/>
              <p:cNvSpPr>
                <a:spLocks noGrp="1"/>
              </p:cNvSpPr>
              <p:nvPr>
                <p:ph idx="1"/>
              </p:nvPr>
            </p:nvSpPr>
            <p:spPr>
              <a:xfrm>
                <a:off x="699324" y="1219038"/>
                <a:ext cx="11492676" cy="4967287"/>
              </a:xfrm>
            </p:spPr>
            <p:txBody>
              <a:bodyPr/>
              <a:lstStyle/>
              <a:p>
                <a:r>
                  <a:rPr kumimoji="1" lang="en-US" altLang="zh-CN" sz="2000" dirty="0"/>
                  <a:t>Analysis: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distinguish videos with different characteristics and use corresponding pre-processing methods.</a:t>
                </a:r>
              </a:p>
              <a:p>
                <a:pPr lvl="1"/>
                <a:r>
                  <a:rPr kumimoji="1" lang="en-US" altLang="zh-CN" sz="2000" dirty="0"/>
                  <a:t>Characteristics :</a:t>
                </a:r>
              </a:p>
              <a:p>
                <a:pPr lvl="2"/>
                <a:r>
                  <a:rPr kumimoji="1" lang="en-US" altLang="zh-CN" sz="2000" dirty="0"/>
                  <a:t>Resolution: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 larger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resolution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of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 input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video,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 better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for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spatial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resampling </a:t>
                </a:r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marL="979805" lvl="3" indent="0">
                  <a:buNone/>
                </a:pPr>
                <a:endParaRPr kumimoji="1" lang="en-US" altLang="zh-CN" sz="1340" dirty="0"/>
              </a:p>
              <a:p>
                <a:pPr lvl="2"/>
                <a:r>
                  <a:rPr kumimoji="1" lang="en-US" altLang="zh-CN" sz="2000" dirty="0"/>
                  <a:t>Further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analysis: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Averaged object ratio,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measuring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spatial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complexity</a:t>
                </a:r>
              </a:p>
              <a:p>
                <a:pPr lvl="3"/>
                <a:r>
                  <a:rPr kumimoji="1" lang="en-US" altLang="zh-CN" sz="2000" dirty="0"/>
                  <a:t>Perform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detection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analysis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input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video</a:t>
                </a:r>
              </a:p>
              <a:p>
                <a:pPr lvl="3"/>
                <a:r>
                  <a:rPr kumimoji="1" lang="en-US" altLang="zh-CN" sz="2000" dirty="0"/>
                  <a:t>achieve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region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proportion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kumimoji="1" lang="en-US" altLang="zh-CN" sz="2000" dirty="0"/>
                  <a:t>)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number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kumimoji="1" lang="en-US" altLang="zh-CN" sz="2000" dirty="0"/>
                  <a:t>)</a:t>
                </a:r>
              </a:p>
              <a:p>
                <a:pPr lvl="3"/>
                <a:r>
                  <a:rPr kumimoji="1" lang="en-US" altLang="zh-CN" sz="2000" dirty="0"/>
                  <a:t>Calculate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the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averaged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ratio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kumimoji="1" lang="en-US" altLang="zh-CN" sz="2000" dirty="0"/>
                  <a:t>),</a:t>
                </a:r>
                <a:r>
                  <a:rPr kumimoji="1" lang="zh-CN" altLang="en-US" sz="2000" dirty="0"/>
                  <a:t> 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skw"/>
                        <m:ctrlPr>
                          <a:rPr kumimoji="1" lang="en-US" altLang="zh-CN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1" lang="en-US" altLang="zh-CN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num>
                      <m:den>
                        <m:r>
                          <a:rPr kumimoji="1" lang="en-US" altLang="zh-CN" sz="20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den>
                    </m:f>
                  </m:oMath>
                </a14:m>
                <a:endParaRPr kumimoji="1" lang="en-US" altLang="zh-CN" sz="2000" dirty="0"/>
              </a:p>
              <a:p>
                <a:pPr lvl="3"/>
                <a:r>
                  <a:rPr kumimoji="1" lang="en-US" altLang="zh-CN" sz="2000" dirty="0"/>
                  <a:t>Make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decision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based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on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number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kumimoji="1" lang="en-US" altLang="zh-CN" sz="2000" dirty="0"/>
                  <a:t>)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and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averaged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object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ratio</a:t>
                </a:r>
                <a:r>
                  <a:rPr kumimoji="1" lang="zh-CN" altLang="en-US" sz="2000" dirty="0"/>
                  <a:t> </a:t>
                </a:r>
                <a:r>
                  <a:rPr kumimoji="1" lang="en-US" altLang="zh-CN" sz="2000" dirty="0"/>
                  <a:t>(</a:t>
                </a:r>
                <a14:m>
                  <m:oMath xmlns:m="http://schemas.openxmlformats.org/officeDocument/2006/math">
                    <m:r>
                      <a:rPr kumimoji="1" lang="en-US" altLang="zh-CN" sz="2000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kumimoji="1" lang="en-US" altLang="zh-CN" sz="2000" dirty="0"/>
                  <a:t>)</a:t>
                </a:r>
              </a:p>
              <a:p>
                <a:pPr lvl="4"/>
                <a:endParaRPr kumimoji="1" lang="en-US" altLang="zh-CN" sz="2000" dirty="0"/>
              </a:p>
              <a:p>
                <a:pPr lvl="3"/>
                <a:endParaRPr kumimoji="1" lang="en-US" altLang="zh-CN" sz="2000" dirty="0"/>
              </a:p>
            </p:txBody>
          </p:sp>
        </mc:Choice>
        <mc:Fallback xmlns="">
          <p:sp>
            <p:nvSpPr>
              <p:cNvPr id="7" name="内容占位符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9324" y="1219038"/>
                <a:ext cx="11492676" cy="4967287"/>
              </a:xfrm>
              <a:blipFill>
                <a:blip r:embed="rId2"/>
                <a:stretch>
                  <a:fillRect l="-552" t="-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58D1EF3F-C51D-9EC2-3E59-824035575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365292"/>
              </p:ext>
            </p:extLst>
          </p:nvPr>
        </p:nvGraphicFramePr>
        <p:xfrm>
          <a:off x="1280160" y="2464270"/>
          <a:ext cx="963168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7920">
                  <a:extLst>
                    <a:ext uri="{9D8B030D-6E8A-4147-A177-3AD203B41FA5}">
                      <a16:colId xmlns:a16="http://schemas.microsoft.com/office/drawing/2014/main" val="2136055230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1994621118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659177503"/>
                    </a:ext>
                  </a:extLst>
                </a:gridCol>
                <a:gridCol w="2407920">
                  <a:extLst>
                    <a:ext uri="{9D8B030D-6E8A-4147-A177-3AD203B41FA5}">
                      <a16:colId xmlns:a16="http://schemas.microsoft.com/office/drawing/2014/main" val="2153296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Resolution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Larger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1920x1080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Equal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1920x1080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Smaller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1920x1080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068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Decision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resampling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Further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analysis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spatial</a:t>
                      </a:r>
                      <a:r>
                        <a:rPr lang="zh-CN" alt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resampling</a:t>
                      </a:r>
                      <a:endParaRPr lang="zh-CN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21952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表格 12">
                <a:extLst>
                  <a:ext uri="{FF2B5EF4-FFF2-40B4-BE49-F238E27FC236}">
                    <a16:creationId xmlns:a16="http://schemas.microsoft.com/office/drawing/2014/main" id="{7B38A05A-99E6-778E-BB55-16627E4E3D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1584905"/>
                  </p:ext>
                </p:extLst>
              </p:nvPr>
            </p:nvGraphicFramePr>
            <p:xfrm>
              <a:off x="1989220" y="5424622"/>
              <a:ext cx="8213559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37853">
                      <a:extLst>
                        <a:ext uri="{9D8B030D-6E8A-4147-A177-3AD203B41FA5}">
                          <a16:colId xmlns:a16="http://schemas.microsoft.com/office/drawing/2014/main" val="341823244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75774723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42252558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zh-CN" sz="1600" dirty="0"/>
                            <a:t>Object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number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CN" sz="16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oMath>
                          </a14:m>
                          <a:r>
                            <a:rPr kumimoji="1" lang="en-US" altLang="zh-CN" sz="1600" dirty="0"/>
                            <a:t>)</a:t>
                          </a:r>
                          <a:r>
                            <a:rPr kumimoji="1" lang="zh-CN" altLang="en-US" sz="1600" dirty="0"/>
                            <a:t> 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8453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1" lang="en-US" altLang="zh-CN" sz="1600" dirty="0"/>
                            <a:t>Averaged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object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ratio</a:t>
                          </a:r>
                          <a:r>
                            <a:rPr kumimoji="1" lang="zh-CN" altLang="en-US" sz="1600" dirty="0"/>
                            <a:t> </a:t>
                          </a:r>
                          <a:r>
                            <a:rPr kumimoji="1" lang="en-US" altLang="zh-CN" sz="1600" dirty="0"/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CN" sz="16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oMath>
                          </a14:m>
                          <a:r>
                            <a:rPr kumimoji="1" lang="en-US" altLang="zh-CN" sz="1600" dirty="0"/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Decision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874305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sSub>
                                  <m:sSubPr>
                                    <m:ctrlP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𝑡h𝑟𝑒𝑠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altLang="zh-CN" sz="1600" b="0" i="1" smtClean="0">
                                    <a:latin typeface="Cambria Math" panose="02040503050406030204" pitchFamily="18" charset="0"/>
                                  </a:rPr>
                                  <m:t>&gt;</m:t>
                                </m:r>
                                <m:sSub>
                                  <m:sSubPr>
                                    <m:ctrlP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altLang="zh-CN" sz="1600" b="0" i="1" smtClean="0">
                                        <a:latin typeface="Cambria Math" panose="02040503050406030204" pitchFamily="18" charset="0"/>
                                      </a:rPr>
                                      <m:t>𝑡h𝑟𝑒𝑠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04987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No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693745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表格 12">
                <a:extLst>
                  <a:ext uri="{FF2B5EF4-FFF2-40B4-BE49-F238E27FC236}">
                    <a16:creationId xmlns:a16="http://schemas.microsoft.com/office/drawing/2014/main" id="{7B38A05A-99E6-778E-BB55-16627E4E3D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1584905"/>
                  </p:ext>
                </p:extLst>
              </p:nvPr>
            </p:nvGraphicFramePr>
            <p:xfrm>
              <a:off x="1989220" y="5424622"/>
              <a:ext cx="8213559" cy="1112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37853">
                      <a:extLst>
                        <a:ext uri="{9D8B030D-6E8A-4147-A177-3AD203B41FA5}">
                          <a16:colId xmlns:a16="http://schemas.microsoft.com/office/drawing/2014/main" val="341823244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757747231"/>
                        </a:ext>
                      </a:extLst>
                    </a:gridCol>
                    <a:gridCol w="2737853">
                      <a:extLst>
                        <a:ext uri="{9D8B030D-6E8A-4147-A177-3AD203B41FA5}">
                          <a16:colId xmlns:a16="http://schemas.microsoft.com/office/drawing/2014/main" val="42252558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t="-3448" r="-200926" b="-2206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000" t="-3448" r="-100926" b="-2206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Decision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5874305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t="-100000" r="-200926" b="-1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100000" t="-100000" r="-100926" b="-1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304987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Others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600" dirty="0"/>
                            <a:t>No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spatial</a:t>
                          </a:r>
                          <a:r>
                            <a:rPr lang="zh-CN" altLang="en-US" sz="1600" dirty="0"/>
                            <a:t> </a:t>
                          </a:r>
                          <a:r>
                            <a:rPr lang="en-US" altLang="zh-CN" sz="1600" dirty="0"/>
                            <a:t>resampling</a:t>
                          </a:r>
                          <a:endParaRPr lang="zh-CN" altLang="en-US" sz="16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669374507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ECE6507-4A07-E937-7FB2-456ED903B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73002"/>
            <a:ext cx="10668000" cy="4967287"/>
          </a:xfrm>
        </p:spPr>
        <p:txBody>
          <a:bodyPr/>
          <a:lstStyle/>
          <a:p>
            <a:r>
              <a:rPr kumimoji="1" lang="en-US" altLang="zh-CN" dirty="0"/>
              <a:t>Network</a:t>
            </a:r>
            <a:r>
              <a:rPr kumimoji="1" lang="zh-CN" altLang="en-US" dirty="0"/>
              <a:t> </a:t>
            </a:r>
            <a:r>
              <a:rPr kumimoji="1" lang="en-US" altLang="zh-CN" dirty="0"/>
              <a:t>Structure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spatial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resampling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network</a:t>
            </a:r>
          </a:p>
          <a:p>
            <a:pPr lvl="1"/>
            <a:r>
              <a:rPr kumimoji="1" lang="en-US" altLang="zh-CN" dirty="0"/>
              <a:t>Spatial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downsampling</a:t>
            </a:r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pPr marL="353695" lvl="1" indent="0">
              <a:buNone/>
            </a:pPr>
            <a:endParaRPr kumimoji="1" lang="en-US" altLang="zh-CN" dirty="0"/>
          </a:p>
          <a:p>
            <a:pPr lvl="1"/>
            <a:r>
              <a:rPr kumimoji="1" lang="en-US" altLang="zh-CN" dirty="0"/>
              <a:t>Lightweight</a:t>
            </a:r>
            <a:r>
              <a:rPr kumimoji="1" lang="zh-CN" altLang="en-US" dirty="0"/>
              <a:t> </a:t>
            </a:r>
            <a:r>
              <a:rPr kumimoji="1" lang="en-US" altLang="zh-CN" dirty="0"/>
              <a:t>spatial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upsampling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1EFB7AA-3228-8347-6709-515408693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Resampling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7EF23CA-0D15-5CE9-0F2D-81768DA5F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894" y="1785017"/>
            <a:ext cx="4251159" cy="18046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C3319AC-1FCD-4798-3C70-A135D718B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47" y="4201655"/>
            <a:ext cx="7721600" cy="211483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48E7256-00F4-7736-7552-4509EE07E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306" y="4327426"/>
            <a:ext cx="3552724" cy="181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50316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09B2BBFE-D903-DBDF-A250-B3B39AF9D8D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0293551"/>
              </p:ext>
            </p:extLst>
          </p:nvPr>
        </p:nvGraphicFramePr>
        <p:xfrm>
          <a:off x="0" y="1251284"/>
          <a:ext cx="12192000" cy="5486404"/>
        </p:xfrm>
        <a:graphic>
          <a:graphicData uri="http://schemas.openxmlformats.org/drawingml/2006/table">
            <a:tbl>
              <a:tblPr firstRow="1" firstCol="1" bandRow="1"/>
              <a:tblGrid>
                <a:gridCol w="4000213">
                  <a:extLst>
                    <a:ext uri="{9D8B030D-6E8A-4147-A177-3AD203B41FA5}">
                      <a16:colId xmlns:a16="http://schemas.microsoft.com/office/drawing/2014/main" val="2672278521"/>
                    </a:ext>
                  </a:extLst>
                </a:gridCol>
                <a:gridCol w="2095787">
                  <a:extLst>
                    <a:ext uri="{9D8B030D-6E8A-4147-A177-3AD203B41FA5}">
                      <a16:colId xmlns:a16="http://schemas.microsoft.com/office/drawing/2014/main" val="4233092912"/>
                    </a:ext>
                  </a:extLst>
                </a:gridCol>
                <a:gridCol w="4000213">
                  <a:extLst>
                    <a:ext uri="{9D8B030D-6E8A-4147-A177-3AD203B41FA5}">
                      <a16:colId xmlns:a16="http://schemas.microsoft.com/office/drawing/2014/main" val="2739656722"/>
                    </a:ext>
                  </a:extLst>
                </a:gridCol>
                <a:gridCol w="2095787">
                  <a:extLst>
                    <a:ext uri="{9D8B030D-6E8A-4147-A177-3AD203B41FA5}">
                      <a16:colId xmlns:a16="http://schemas.microsoft.com/office/drawing/2014/main" val="803453292"/>
                    </a:ext>
                  </a:extLst>
                </a:gridCol>
              </a:tblGrid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Syntax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Value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Syntax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Value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902234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nnpfc_purpose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0x04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nnpfc_out_format_idc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649257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nnpfc_mode_idc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nnpfc_out_order_idc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825411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nnpfc_num_input_pics_minus1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nnpfc_out_tensor_luma_bitdepth_minus8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466073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nnpfc_pic_width_num_minus1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nnpfc_out_tensor_chroma_bitdepth_minus8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04986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nnpfc_pic_width_denom_minus1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nnpfc_chroma_loc_info_present_flag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65464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nnpfc_pic_height_num_minus1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nnpfc_overlap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3328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nnpfc_pic_height_denom_minus1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nnpfc_constant_patch_size_flag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11255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nnpfc_component_last_flag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nnpfc_patch_width_minus1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CroppedWidth − 1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300969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nnpfc_inp_format_idc 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nnpfc_patch_height_minus1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CroppedHeight − 1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86918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nnpfc_auxiliary_inp_idc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nnpfc_padding_type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345332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nnpfc_inp_order_idc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nnpfc_complexity_info_present_flag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2524807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nnpfc_inp_tensor_luma_bitdepth_minus8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nnpfc_metadata_extension_num_bits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168463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nnpfc_inp_tensor_chroma_bitdepth_minus8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638522"/>
                  </a:ext>
                </a:extLst>
              </a:tr>
            </a:tbl>
          </a:graphicData>
        </a:graphic>
      </p:graphicFrame>
      <p:sp>
        <p:nvSpPr>
          <p:cNvPr id="3" name="标题 2">
            <a:extLst>
              <a:ext uri="{FF2B5EF4-FFF2-40B4-BE49-F238E27FC236}">
                <a16:creationId xmlns:a16="http://schemas.microsoft.com/office/drawing/2014/main" id="{B8829BC1-24DD-C91A-80C7-ED825319C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Showcase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using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NNPF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DengXian" panose="02010600030101010101" pitchFamily="2" charset="-122"/>
              </a:rPr>
              <a:t>VCM</a:t>
            </a:r>
          </a:p>
        </p:txBody>
      </p:sp>
    </p:spTree>
    <p:extLst>
      <p:ext uri="{BB962C8B-B14F-4D97-AF65-F5344CB8AC3E}">
        <p14:creationId xmlns:p14="http://schemas.microsoft.com/office/powerpoint/2010/main" val="181456105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Resampling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43666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Option1-Strict</a:t>
            </a:r>
            <a:endParaRPr kumimoji="1" lang="zh-CN" altLang="en-US" sz="32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62000" y="1216924"/>
            <a:ext cx="11069782" cy="5641075"/>
          </a:xfrm>
        </p:spPr>
        <p:txBody>
          <a:bodyPr>
            <a:normAutofit/>
          </a:bodyPr>
          <a:lstStyle/>
          <a:p>
            <a:r>
              <a:rPr lang="en-US" altLang="zh-CN" sz="2480" dirty="0"/>
              <a:t>The overall Pareto BD-rate savings over VVC</a:t>
            </a:r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endParaRPr kumimoji="1" lang="en-US" altLang="zh-CN" sz="2480" dirty="0"/>
          </a:p>
          <a:p>
            <a:pPr lvl="1"/>
            <a:endParaRPr kumimoji="1" lang="en-US" altLang="zh-CN" sz="2000" dirty="0">
              <a:solidFill>
                <a:schemeClr val="tx1"/>
              </a:solidFill>
            </a:endParaRP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For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TVD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video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dataset,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no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sequence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is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selected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resample.</a:t>
            </a:r>
          </a:p>
          <a:p>
            <a:pPr lvl="1"/>
            <a:endParaRPr kumimoji="1" lang="en-US" altLang="zh-CN" sz="1800" dirty="0">
              <a:solidFill>
                <a:schemeClr val="tx1"/>
              </a:solidFill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EDB16DF-1478-4F0E-0016-46365B392E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206363"/>
              </p:ext>
            </p:extLst>
          </p:nvPr>
        </p:nvGraphicFramePr>
        <p:xfrm>
          <a:off x="1052945" y="1631410"/>
          <a:ext cx="10086109" cy="4663440"/>
        </p:xfrm>
        <a:graphic>
          <a:graphicData uri="http://schemas.openxmlformats.org/drawingml/2006/table">
            <a:tbl>
              <a:tblPr firstRow="1" firstCol="1" bandRow="1"/>
              <a:tblGrid>
                <a:gridCol w="3136941">
                  <a:extLst>
                    <a:ext uri="{9D8B030D-6E8A-4147-A177-3AD203B41FA5}">
                      <a16:colId xmlns:a16="http://schemas.microsoft.com/office/drawing/2014/main" val="3533404445"/>
                    </a:ext>
                  </a:extLst>
                </a:gridCol>
                <a:gridCol w="1159633">
                  <a:extLst>
                    <a:ext uri="{9D8B030D-6E8A-4147-A177-3AD203B41FA5}">
                      <a16:colId xmlns:a16="http://schemas.microsoft.com/office/drawing/2014/main" val="3184084889"/>
                    </a:ext>
                  </a:extLst>
                </a:gridCol>
                <a:gridCol w="1038816">
                  <a:extLst>
                    <a:ext uri="{9D8B030D-6E8A-4147-A177-3AD203B41FA5}">
                      <a16:colId xmlns:a16="http://schemas.microsoft.com/office/drawing/2014/main" val="1813522961"/>
                    </a:ext>
                  </a:extLst>
                </a:gridCol>
                <a:gridCol w="1159633">
                  <a:extLst>
                    <a:ext uri="{9D8B030D-6E8A-4147-A177-3AD203B41FA5}">
                      <a16:colId xmlns:a16="http://schemas.microsoft.com/office/drawing/2014/main" val="3818026964"/>
                    </a:ext>
                  </a:extLst>
                </a:gridCol>
                <a:gridCol w="1038816">
                  <a:extLst>
                    <a:ext uri="{9D8B030D-6E8A-4147-A177-3AD203B41FA5}">
                      <a16:colId xmlns:a16="http://schemas.microsoft.com/office/drawing/2014/main" val="670880268"/>
                    </a:ext>
                  </a:extLst>
                </a:gridCol>
                <a:gridCol w="1276135">
                  <a:extLst>
                    <a:ext uri="{9D8B030D-6E8A-4147-A177-3AD203B41FA5}">
                      <a16:colId xmlns:a16="http://schemas.microsoft.com/office/drawing/2014/main" val="1240412945"/>
                    </a:ext>
                  </a:extLst>
                </a:gridCol>
                <a:gridCol w="1276135">
                  <a:extLst>
                    <a:ext uri="{9D8B030D-6E8A-4147-A177-3AD203B41FA5}">
                      <a16:colId xmlns:a16="http://schemas.microsoft.com/office/drawing/2014/main" val="242558433"/>
                    </a:ext>
                  </a:extLst>
                </a:gridCol>
              </a:tblGrid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AI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LD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94642"/>
                  </a:ext>
                </a:extLst>
              </a:tr>
              <a:tr h="458189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Sequence Name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Pareto BD-rate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BD-mAP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494340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Traffic_2560x1600_30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-13.16%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0.53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-20.37%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3.07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-31.67%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3.73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912397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ParkScene_1920x1080_24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336052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Cactus_1920x1080_50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-64.65%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20.08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-50.43%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28.42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-42.18%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24.14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455290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BasketballDrive_1920x1080_50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844264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BQTerrace_1920x1080_60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263531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BasketballDrill_832x480_50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0328889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BQMall_832x480_60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033793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PartyScene_832x480_50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991337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RaceHorses_832x480_30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772399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BasketballPass_416x240_50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452809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BQSquare_416x240_60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731415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BlowingBubbles_416x240_50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511572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RaceHorses_416x240_30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0.00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386568"/>
                  </a:ext>
                </a:extLst>
              </a:tr>
              <a:tr h="229094"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AVG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-5.99%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1.59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-5.45%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2.42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-5.68%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2.14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64045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1090</Words>
  <Application>Microsoft Macintosh PowerPoint</Application>
  <PresentationFormat>宽屏</PresentationFormat>
  <Paragraphs>517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楷体</vt:lpstr>
      <vt:lpstr>Alibaba-PuHuiTi-R</vt:lpstr>
      <vt:lpstr>Book Antiqua</vt:lpstr>
      <vt:lpstr>Cambria Math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Architecture</vt:lpstr>
      <vt:lpstr>Outline</vt:lpstr>
      <vt:lpstr>Analysis</vt:lpstr>
      <vt:lpstr>Resampling</vt:lpstr>
      <vt:lpstr>Showcase for using NNPF for VCM</vt:lpstr>
      <vt:lpstr>Outline</vt:lpstr>
      <vt:lpstr>Performance: Option1-Strict</vt:lpstr>
      <vt:lpstr>Performance: Option2-Loose</vt:lpstr>
      <vt:lpstr>Performance: Option2-Loose</vt:lpstr>
      <vt:lpstr>Performance: Image dataset</vt:lpstr>
      <vt:lpstr>Outline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v2</cp:lastModifiedBy>
  <cp:revision>609</cp:revision>
  <dcterms:created xsi:type="dcterms:W3CDTF">2023-04-24T16:20:55Z</dcterms:created>
  <dcterms:modified xsi:type="dcterms:W3CDTF">2023-07-14T10:20:28Z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