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3"/>
    <p:sldMasterId id="2147483652" r:id="rId4"/>
    <p:sldMasterId id="2147483656" r:id="rId5"/>
  </p:sldMasterIdLst>
  <p:notesMasterIdLst>
    <p:notesMasterId r:id="rId10"/>
  </p:notesMasterIdLst>
  <p:handoutMasterIdLst>
    <p:handoutMasterId r:id="rId12"/>
  </p:handoutMasterIdLst>
  <p:sldIdLst>
    <p:sldId id="262" r:id="rId6"/>
    <p:sldId id="273" r:id="rId7"/>
    <p:sldId id="274" r:id="rId8"/>
    <p:sldId id="275" r:id="rId9"/>
    <p:sldId id="261" r:id="rId11"/>
  </p:sldIdLst>
  <p:sldSz cx="9144000" cy="6858000" type="screen4x3"/>
  <p:notesSz cx="6858000" cy="9144000"/>
  <p:defaultTextStyle>
    <a:defPPr>
      <a:defRPr lang="zh-CN"/>
    </a:defPPr>
    <a:lvl1pPr algn="l" defTabSz="457200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6CD"/>
    <a:srgbClr val="008FD4"/>
    <a:srgbClr val="5ACBF5"/>
    <a:srgbClr val="8CC63E"/>
    <a:srgbClr val="0070B1"/>
    <a:srgbClr val="00ABBD"/>
    <a:srgbClr val="00AEEF"/>
    <a:srgbClr val="0089CF"/>
    <a:srgbClr val="005BA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7B26C5-4107-4FEC-AEDC-1716B250A1EF}" styleName="浅色样式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>
        <p:scale>
          <a:sx n="100" d="100"/>
          <a:sy n="100" d="100"/>
        </p:scale>
        <p:origin x="-709" y="-39"/>
      </p:cViewPr>
      <p:guideLst>
        <p:guide orient="horz" pos="2200"/>
        <p:guide pos="2892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napToGrid="0" snapToObjects="1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slide" Target="slides/slide2.xml"/><Relationship Id="rId6" Type="http://schemas.openxmlformats.org/officeDocument/2006/relationships/slide" Target="slides/slide1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handoutMaster" Target="handoutMasters/handoutMaster1.xml"/><Relationship Id="rId11" Type="http://schemas.openxmlformats.org/officeDocument/2006/relationships/slide" Target="slides/slide5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ADBB1F30-D4F2-4E95-8CC5-2961C493C956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B25176F1-1209-4F30-8B48-CB87B0693010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2"/>
          <p:cNvSpPr>
            <a:spLocks noGrp="1"/>
          </p:cNvSpPr>
          <p:nvPr userDrawn="1">
            <p:ph type="body" sz="quarter" idx="4294967295"/>
          </p:nvPr>
        </p:nvSpPr>
        <p:spPr>
          <a:xfrm>
            <a:off x="336550" y="2820988"/>
            <a:ext cx="4478338" cy="1343025"/>
          </a:xfrm>
          <a:prstGeom prst="rect">
            <a:avLst/>
          </a:prstGeom>
        </p:spPr>
        <p:txBody>
          <a:bodyPr/>
          <a:lstStyle/>
          <a:p>
            <a:pPr marL="0" lvl="0" indent="0" eaLnBrk="1" hangingPunct="1">
              <a:buFont typeface="Arial" panose="020B0604020202020204" pitchFamily="34" charset="0"/>
              <a:buNone/>
            </a:pPr>
            <a:r>
              <a:rPr lang="zh-CN" altLang="en-US" sz="1400" smtClean="0">
                <a:solidFill>
                  <a:srgbClr val="FFFFFF"/>
                </a:solidFill>
                <a:latin typeface="微软雅黑" panose="020B0503020204020204" charset="-122"/>
              </a:rPr>
              <a:t>单击此处编辑母版文本样式</a:t>
            </a:r>
            <a:endParaRPr lang="zh-CN" altLang="en-US" sz="1400" smtClean="0">
              <a:solidFill>
                <a:srgbClr val="FFFFFF"/>
              </a:solidFill>
              <a:latin typeface="微软雅黑" panose="020B0503020204020204" charset="-122"/>
            </a:endParaRPr>
          </a:p>
        </p:txBody>
      </p:sp>
      <p:sp>
        <p:nvSpPr>
          <p:cNvPr id="3" name="Subtitle 1"/>
          <p:cNvSpPr>
            <a:spLocks noGrp="1"/>
          </p:cNvSpPr>
          <p:nvPr userDrawn="1">
            <p:ph type="subTitle" idx="9"/>
          </p:nvPr>
        </p:nvSpPr>
        <p:spPr>
          <a:xfrm>
            <a:off x="336550" y="1147763"/>
            <a:ext cx="6400800" cy="749300"/>
          </a:xfrm>
          <a:prstGeom prst="rect">
            <a:avLst/>
          </a:prstGeom>
        </p:spPr>
        <p:txBody>
          <a:bodyPr/>
          <a:lstStyle/>
          <a:p>
            <a:pPr marL="0" indent="0" eaLnBrk="1" hangingPunct="1">
              <a:buFont typeface="Arial" panose="020B0604020202020204" pitchFamily="34" charset="0"/>
              <a:buNone/>
            </a:pPr>
            <a:r>
              <a:rPr lang="zh-CN" altLang="en-US" smtClean="0">
                <a:solidFill>
                  <a:srgbClr val="8CC63E"/>
                </a:solidFill>
              </a:rPr>
              <a:t>单击此处编辑母版副标题样式</a:t>
            </a:r>
            <a:endParaRPr lang="en-US" altLang="zh-CN" dirty="0" smtClean="0">
              <a:solidFill>
                <a:srgbClr val="8CC63E"/>
              </a:solidFill>
            </a:endParaRPr>
          </a:p>
        </p:txBody>
      </p:sp>
      <p:sp>
        <p:nvSpPr>
          <p:cNvPr id="4" name="Title 3"/>
          <p:cNvSpPr>
            <a:spLocks noGrp="1"/>
          </p:cNvSpPr>
          <p:nvPr userDrawn="1">
            <p:ph type="ctrTitle" idx="19"/>
          </p:nvPr>
        </p:nvSpPr>
        <p:spPr>
          <a:xfrm>
            <a:off x="336550" y="542925"/>
            <a:ext cx="6400800" cy="592138"/>
          </a:xfrm>
          <a:prstGeom prst="rect">
            <a:avLst/>
          </a:prstGeom>
        </p:spPr>
        <p:txBody>
          <a:bodyPr/>
          <a:lstStyle/>
          <a:p>
            <a:pPr eaLnBrk="1" hangingPunct="1"/>
            <a:r>
              <a:rPr lang="zh-CN" altLang="en-US" b="1" smtClean="0">
                <a:solidFill>
                  <a:schemeClr val="bg1"/>
                </a:solidFill>
              </a:rPr>
              <a:t>单击此处编辑母版标题样式</a:t>
            </a:r>
            <a:endParaRPr lang="en-US" altLang="zh-CN" b="1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1430338" y="820271"/>
            <a:ext cx="7419975" cy="59736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 dirty="0" smtClean="0"/>
              <a:t>单击此处编辑母版标题样式</a:t>
            </a:r>
            <a:endParaRPr lang="zh-CN" dirty="0" smtClean="0"/>
          </a:p>
        </p:txBody>
      </p:sp>
      <p:sp>
        <p:nvSpPr>
          <p:cNvPr id="3" name="文本占位符 2"/>
          <p:cNvSpPr>
            <a:spLocks noGrp="1" noChangeArrowheads="1"/>
          </p:cNvSpPr>
          <p:nvPr>
            <p:ph idx="1"/>
          </p:nvPr>
        </p:nvSpPr>
        <p:spPr bwMode="auto">
          <a:xfrm>
            <a:off x="1452563" y="1600200"/>
            <a:ext cx="7397750" cy="42529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>
            <a:lvl1pPr marL="342900" marR="0" indent="-342900" algn="l" defTabSz="4572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lvl1pPr>
            <a:lvl2pPr marL="742950" marR="0" indent="-285750" algn="l" defTabSz="4572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–"/>
              <a:defRPr/>
            </a:lvl2pPr>
            <a:lvl3pPr marL="1143000" marR="0" indent="-228600" algn="l" defTabSz="4572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lvl3pPr>
            <a:lvl4pPr marL="1600200" marR="0" indent="-228600" algn="l" defTabSz="4572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–"/>
              <a:defRPr/>
            </a:lvl4pPr>
            <a:lvl5pPr marL="2057400" marR="0" indent="-228600" algn="l" defTabSz="4572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»"/>
              <a:defRPr/>
            </a:lvl5pPr>
          </a:lstStyle>
          <a:p>
            <a:pPr marL="342900" marR="0" lvl="0" indent="-342900" algn="l" defTabSz="4572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单击此处编辑母版文本样式</a:t>
            </a: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  <a:p>
            <a:pPr marL="742950" marR="0" lvl="1" indent="-285750" algn="l" defTabSz="4572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–"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微软雅黑" panose="020B0503020204020204" charset="-122"/>
              </a:rPr>
              <a:t>二级</a:t>
            </a:r>
            <a:endParaRPr kumimoji="0" lang="zh-CN" altLang="en-US" sz="28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微软雅黑" panose="020B0503020204020204" charset="-122"/>
            </a:endParaRPr>
          </a:p>
          <a:p>
            <a:pPr marL="1143000" marR="0" lvl="2" indent="-228600" algn="l" defTabSz="4572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微软雅黑" panose="020B0503020204020204" charset="-122"/>
              </a:rPr>
              <a:t>三级</a:t>
            </a:r>
            <a:endParaRPr kumimoji="0" lang="zh-CN" altLang="en-US" sz="16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微软雅黑" panose="020B0503020204020204" charset="-122"/>
            </a:endParaRPr>
          </a:p>
          <a:p>
            <a:pPr marL="1600200" marR="0" lvl="3" indent="-228600" algn="l" defTabSz="4572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–"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微软雅黑" panose="020B0503020204020204" charset="-122"/>
              </a:rPr>
              <a:t>四级</a:t>
            </a:r>
            <a:endParaRPr kumimoji="0" lang="zh-CN" altLang="en-US" sz="14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微软雅黑" panose="020B0503020204020204" charset="-122"/>
            </a:endParaRPr>
          </a:p>
          <a:p>
            <a:pPr marL="2057400" marR="0" lvl="4" indent="-228600" algn="l" defTabSz="4572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»"/>
              <a:defRPr/>
            </a:pP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微软雅黑" panose="020B0503020204020204" charset="-122"/>
              </a:rPr>
              <a:t>五级</a:t>
            </a:r>
            <a:endParaRPr kumimoji="0" lang="zh-CN" altLang="en-US" sz="12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微软雅黑" panose="020B0503020204020204" charset="-122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10"/>
          </p:nvPr>
        </p:nvSpPr>
        <p:spPr>
          <a:xfrm>
            <a:off x="333375" y="1775012"/>
            <a:ext cx="8516938" cy="442417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58775" y="1600200"/>
            <a:ext cx="4168775" cy="42529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79950" y="1600200"/>
            <a:ext cx="4170363" cy="42529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33375" y="455613"/>
            <a:ext cx="8516938" cy="962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58775" y="1600200"/>
            <a:ext cx="4925919" cy="42529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459506" y="1600200"/>
            <a:ext cx="3390807" cy="42529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1112838" y="2003425"/>
            <a:ext cx="4843462" cy="962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dirty="0" smtClean="0"/>
              <a:t>谢谢</a:t>
            </a:r>
            <a:r>
              <a:rPr lang="en-US" altLang="zh-CN" dirty="0" smtClean="0"/>
              <a:t>!</a:t>
            </a:r>
            <a:endParaRPr lang="zh-CN" altLang="zh-CN" dirty="0" smtClean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5" Type="http://schemas.openxmlformats.org/officeDocument/2006/relationships/theme" Target="../theme/theme3.xml"/><Relationship Id="rId4" Type="http://schemas.openxmlformats.org/officeDocument/2006/relationships/image" Target="../media/image4.jpeg"/><Relationship Id="rId3" Type="http://schemas.openxmlformats.org/officeDocument/2006/relationships/slideLayout" Target="../slideLayouts/slideLayout5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8"/>
          <p:cNvSpPr>
            <a:spLocks noChangeArrowheads="1"/>
          </p:cNvSpPr>
          <p:nvPr/>
        </p:nvSpPr>
        <p:spPr bwMode="auto">
          <a:xfrm>
            <a:off x="9236075" y="3833813"/>
            <a:ext cx="1360488" cy="12493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4720">
              <a:defRPr/>
            </a:pPr>
            <a:r>
              <a:rPr lang="en-US" altLang="en-US" sz="9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Title:</a:t>
            </a:r>
            <a:endParaRPr lang="en-US" altLang="en-US" sz="9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  <a:p>
            <a:pPr defTabSz="934720">
              <a:defRPr/>
            </a:pPr>
            <a:r>
              <a:rPr lang="en-US" alt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Type: </a:t>
            </a:r>
            <a:r>
              <a:rPr lang="zh-CN" alt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微软雅黑</a:t>
            </a:r>
            <a:endParaRPr lang="zh-CN" altLang="en-US" sz="8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  <a:p>
            <a:pPr defTabSz="934720">
              <a:defRPr/>
            </a:pPr>
            <a:r>
              <a:rPr lang="en-US" alt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Size：32-24-pt</a:t>
            </a:r>
            <a:endParaRPr lang="en-US" altLang="en-US" sz="8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  <a:p>
            <a:pPr defTabSz="934720">
              <a:defRPr/>
            </a:pPr>
            <a:r>
              <a:rPr lang="en-US" alt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Color：The ZTE blue </a:t>
            </a:r>
            <a:endParaRPr lang="en-US" altLang="en-US" sz="8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  <a:p>
            <a:pPr defTabSz="934720">
              <a:defRPr/>
            </a:pPr>
            <a:endParaRPr lang="en-US" altLang="en-US" sz="9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  <a:p>
            <a:pPr defTabSz="934720">
              <a:defRPr/>
            </a:pPr>
            <a:r>
              <a:rPr lang="en-US" altLang="en-US" sz="9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Subtitle:</a:t>
            </a:r>
            <a:endParaRPr lang="en-US" altLang="en-US" sz="9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  <a:p>
            <a:pPr defTabSz="934720">
              <a:defRPr/>
            </a:pPr>
            <a:r>
              <a:rPr lang="en-US" alt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Type</a:t>
            </a:r>
            <a:r>
              <a:rPr lang="zh-CN" alt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：微软雅黑</a:t>
            </a:r>
            <a:endParaRPr lang="zh-CN" altLang="en-US" sz="8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  <a:p>
            <a:pPr defTabSz="934720">
              <a:defRPr/>
            </a:pPr>
            <a:r>
              <a:rPr lang="en-US" alt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Size：20pt</a:t>
            </a:r>
            <a:endParaRPr lang="en-US" altLang="en-US" sz="8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  <a:p>
            <a:pPr defTabSz="934720">
              <a:defRPr/>
            </a:pPr>
            <a:r>
              <a:rPr lang="en-US" alt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Color: The ZTE green</a:t>
            </a:r>
            <a:endParaRPr lang="en-US" altLang="en-US" sz="8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</p:txBody>
      </p:sp>
      <p:sp>
        <p:nvSpPr>
          <p:cNvPr id="2051" name="TextBox 4"/>
          <p:cNvSpPr txBox="1">
            <a:spLocks noChangeArrowheads="1"/>
          </p:cNvSpPr>
          <p:nvPr/>
        </p:nvSpPr>
        <p:spPr bwMode="auto">
          <a:xfrm>
            <a:off x="5848350" y="5938838"/>
            <a:ext cx="184150" cy="369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defRPr/>
            </a:pPr>
            <a:endParaRPr lang="en-US">
              <a:cs typeface="Arial" panose="020B0604020202020204" pitchFamily="34" charset="0"/>
            </a:endParaRPr>
          </a:p>
        </p:txBody>
      </p:sp>
      <p:sp>
        <p:nvSpPr>
          <p:cNvPr id="2052" name="TextBox 5"/>
          <p:cNvSpPr txBox="1">
            <a:spLocks noChangeArrowheads="1"/>
          </p:cNvSpPr>
          <p:nvPr/>
        </p:nvSpPr>
        <p:spPr bwMode="auto">
          <a:xfrm>
            <a:off x="4814888" y="5559425"/>
            <a:ext cx="184150" cy="369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defRPr/>
            </a:pPr>
            <a:endParaRPr lang="en-US">
              <a:cs typeface="Arial" panose="020B0604020202020204" pitchFamily="34" charset="0"/>
            </a:endParaRPr>
          </a:p>
        </p:txBody>
      </p:sp>
      <p:sp>
        <p:nvSpPr>
          <p:cNvPr id="2053" name="TextBox 6"/>
          <p:cNvSpPr txBox="1">
            <a:spLocks noChangeArrowheads="1"/>
          </p:cNvSpPr>
          <p:nvPr/>
        </p:nvSpPr>
        <p:spPr bwMode="auto">
          <a:xfrm>
            <a:off x="4037013" y="4851400"/>
            <a:ext cx="185737" cy="369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defRPr/>
            </a:pPr>
            <a:endParaRPr lang="en-US">
              <a:cs typeface="Arial" panose="020B0604020202020204" pitchFamily="34" charset="0"/>
            </a:endParaRPr>
          </a:p>
        </p:txBody>
      </p:sp>
      <p:grpSp>
        <p:nvGrpSpPr>
          <p:cNvPr id="1030" name="组 5"/>
          <p:cNvGrpSpPr/>
          <p:nvPr/>
        </p:nvGrpSpPr>
        <p:grpSpPr bwMode="auto">
          <a:xfrm>
            <a:off x="9364663" y="5135563"/>
            <a:ext cx="1392237" cy="1317625"/>
            <a:chOff x="0" y="0"/>
            <a:chExt cx="1392554" cy="989008"/>
          </a:xfrm>
        </p:grpSpPr>
        <p:grpSp>
          <p:nvGrpSpPr>
            <p:cNvPr id="1036" name="组 6"/>
            <p:cNvGrpSpPr/>
            <p:nvPr/>
          </p:nvGrpSpPr>
          <p:grpSpPr bwMode="auto">
            <a:xfrm>
              <a:off x="0" y="0"/>
              <a:ext cx="935158" cy="254390"/>
              <a:chOff x="0" y="0"/>
              <a:chExt cx="935158" cy="254390"/>
            </a:xfrm>
          </p:grpSpPr>
          <p:sp>
            <p:nvSpPr>
              <p:cNvPr id="2056" name="矩形 1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54058" cy="253805"/>
              </a:xfrm>
              <a:prstGeom prst="rect">
                <a:avLst/>
              </a:prstGeom>
              <a:solidFill>
                <a:srgbClr val="008FD4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057" name="文本框 19"/>
              <p:cNvSpPr txBox="1">
                <a:spLocks noChangeArrowheads="1"/>
              </p:cNvSpPr>
              <p:nvPr/>
            </p:nvSpPr>
            <p:spPr bwMode="auto">
              <a:xfrm>
                <a:off x="217537" y="30981"/>
                <a:ext cx="717713" cy="15013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en-US" sz="700" i="1" dirty="0" smtClean="0">
                    <a:solidFill>
                      <a:schemeClr val="bg1"/>
                    </a:solidFill>
                    <a:latin typeface="Times" pitchFamily="2" charset="0"/>
                    <a:cs typeface="Arial" panose="020B0604020202020204" pitchFamily="34" charset="0"/>
                  </a:rPr>
                  <a:t>G142, B211</a:t>
                </a:r>
                <a:endParaRPr lang="zh-CN" altLang="en-US" sz="700" i="1" dirty="0">
                  <a:solidFill>
                    <a:schemeClr val="bg1"/>
                  </a:solidFill>
                  <a:latin typeface="Times" pitchFamily="2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037" name="组 9"/>
            <p:cNvGrpSpPr/>
            <p:nvPr/>
          </p:nvGrpSpPr>
          <p:grpSpPr bwMode="auto">
            <a:xfrm>
              <a:off x="0" y="373460"/>
              <a:ext cx="1199362" cy="254390"/>
              <a:chOff x="0" y="0"/>
              <a:chExt cx="1199362" cy="254390"/>
            </a:xfrm>
          </p:grpSpPr>
          <p:sp>
            <p:nvSpPr>
              <p:cNvPr id="2059" name="矩形 14"/>
              <p:cNvSpPr>
                <a:spLocks noChangeArrowheads="1"/>
              </p:cNvSpPr>
              <p:nvPr/>
            </p:nvSpPr>
            <p:spPr bwMode="auto">
              <a:xfrm>
                <a:off x="0" y="-497"/>
                <a:ext cx="254058" cy="254997"/>
              </a:xfrm>
              <a:prstGeom prst="rect">
                <a:avLst/>
              </a:prstGeom>
              <a:solidFill>
                <a:srgbClr val="8CC63E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060" name="文本框 15"/>
              <p:cNvSpPr txBox="1">
                <a:spLocks noChangeArrowheads="1"/>
              </p:cNvSpPr>
              <p:nvPr/>
            </p:nvSpPr>
            <p:spPr bwMode="auto">
              <a:xfrm>
                <a:off x="217537" y="30484"/>
                <a:ext cx="981298" cy="15013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en-US" sz="700" i="1" dirty="0" smtClean="0">
                    <a:solidFill>
                      <a:schemeClr val="bg1"/>
                    </a:solidFill>
                    <a:latin typeface="Times" pitchFamily="2" charset="0"/>
                    <a:cs typeface="Arial" panose="020B0604020202020204" pitchFamily="34" charset="0"/>
                  </a:rPr>
                  <a:t>R154,G202, B60</a:t>
                </a:r>
                <a:endParaRPr lang="zh-CN" altLang="en-US" sz="700" i="1" dirty="0">
                  <a:solidFill>
                    <a:schemeClr val="bg1"/>
                  </a:solidFill>
                  <a:latin typeface="Times" pitchFamily="2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2061" name="矩形 10"/>
            <p:cNvSpPr>
              <a:spLocks noChangeArrowheads="1"/>
            </p:cNvSpPr>
            <p:nvPr/>
          </p:nvSpPr>
          <p:spPr bwMode="auto">
            <a:xfrm>
              <a:off x="0" y="735202"/>
              <a:ext cx="254058" cy="253806"/>
            </a:xfrm>
            <a:prstGeom prst="rect">
              <a:avLst/>
            </a:prstGeom>
            <a:solidFill>
              <a:srgbClr val="5ACBF5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2062" name="文本框 12"/>
            <p:cNvSpPr txBox="1">
              <a:spLocks noChangeArrowheads="1"/>
            </p:cNvSpPr>
            <p:nvPr/>
          </p:nvSpPr>
          <p:spPr bwMode="auto">
            <a:xfrm>
              <a:off x="217537" y="766183"/>
              <a:ext cx="1175017" cy="15013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sz="700" i="1" dirty="0" smtClean="0">
                  <a:solidFill>
                    <a:schemeClr val="bg1"/>
                  </a:solidFill>
                  <a:latin typeface="Times" pitchFamily="2" charset="0"/>
                  <a:cs typeface="Arial" panose="020B0604020202020204" pitchFamily="34" charset="0"/>
                </a:rPr>
                <a:t>R68,G200, </a:t>
              </a:r>
              <a:r>
                <a:rPr lang="en-US" sz="700" i="1" dirty="0">
                  <a:solidFill>
                    <a:schemeClr val="bg1"/>
                  </a:solidFill>
                  <a:latin typeface="Times" pitchFamily="2" charset="0"/>
                  <a:cs typeface="Arial" panose="020B0604020202020204" pitchFamily="34" charset="0"/>
                </a:rPr>
                <a:t>B245</a:t>
              </a:r>
              <a:endParaRPr lang="zh-CN" altLang="en-US" sz="700" i="1" dirty="0">
                <a:solidFill>
                  <a:schemeClr val="bg1"/>
                </a:solidFill>
                <a:latin typeface="Times" pitchFamily="2" charset="0"/>
                <a:cs typeface="Arial" panose="020B0604020202020204" pitchFamily="34" charset="0"/>
              </a:endParaRPr>
            </a:p>
          </p:txBody>
        </p:sp>
      </p:grpSp>
      <p:sp>
        <p:nvSpPr>
          <p:cNvPr id="2063" name="TextBox 18"/>
          <p:cNvSpPr txBox="1">
            <a:spLocks noChangeArrowheads="1"/>
          </p:cNvSpPr>
          <p:nvPr/>
        </p:nvSpPr>
        <p:spPr bwMode="auto">
          <a:xfrm>
            <a:off x="8153400" y="1354138"/>
            <a:ext cx="914400" cy="1219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/>
          <a:lstStyle/>
          <a:p>
            <a:pPr>
              <a:defRPr/>
            </a:pPr>
            <a:endParaRPr lang="en-US">
              <a:cs typeface="Arial" panose="020B0604020202020204" pitchFamily="34" charset="0"/>
            </a:endParaRPr>
          </a:p>
        </p:txBody>
      </p:sp>
      <p:sp>
        <p:nvSpPr>
          <p:cNvPr id="2064" name="TextBox 19"/>
          <p:cNvSpPr txBox="1">
            <a:spLocks noChangeArrowheads="1"/>
          </p:cNvSpPr>
          <p:nvPr/>
        </p:nvSpPr>
        <p:spPr bwMode="auto">
          <a:xfrm>
            <a:off x="4864100" y="4503738"/>
            <a:ext cx="914400" cy="1219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/>
          <a:lstStyle/>
          <a:p>
            <a:pPr>
              <a:defRPr/>
            </a:pPr>
            <a:endParaRPr lang="en-US">
              <a:cs typeface="Arial" panose="020B0604020202020204" pitchFamily="34" charset="0"/>
            </a:endParaRPr>
          </a:p>
        </p:txBody>
      </p:sp>
      <p:pic>
        <p:nvPicPr>
          <p:cNvPr id="2" name="图片 1" descr="ZTE_logo_CN含色值-0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03745" y="303530"/>
            <a:ext cx="1878330" cy="71310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+mj-lt"/>
          <a:ea typeface="+mj-ea"/>
          <a:cs typeface="+mj-cs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9pPr>
    </p:titleStyle>
    <p:bodyStyle>
      <a:lvl1pPr marL="342900" indent="-342900" algn="l" defTabSz="457200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4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6pPr>
      <a:lvl7pPr marL="2971800" indent="-228600" algn="l" defTabSz="457200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7pPr>
      <a:lvl8pPr marL="3429000" indent="-228600" algn="l" defTabSz="457200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8pPr>
      <a:lvl9pPr marL="3886200" indent="-228600" algn="l" defTabSz="457200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8"/>
          <p:cNvSpPr>
            <a:spLocks noChangeArrowheads="1"/>
          </p:cNvSpPr>
          <p:nvPr/>
        </p:nvSpPr>
        <p:spPr bwMode="auto">
          <a:xfrm>
            <a:off x="9236075" y="3833813"/>
            <a:ext cx="1360488" cy="12493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4720">
              <a:defRPr/>
            </a:pPr>
            <a:r>
              <a:rPr lang="en-US" altLang="en-US" sz="9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Title:</a:t>
            </a:r>
            <a:endParaRPr lang="en-US" altLang="en-US" sz="9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  <a:p>
            <a:pPr defTabSz="934720">
              <a:defRPr/>
            </a:pPr>
            <a:r>
              <a:rPr lang="en-US" alt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Type: </a:t>
            </a:r>
            <a:r>
              <a:rPr lang="zh-CN" alt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微软雅黑</a:t>
            </a:r>
            <a:endParaRPr lang="zh-CN" altLang="en-US" sz="8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  <a:p>
            <a:pPr defTabSz="934720">
              <a:defRPr/>
            </a:pPr>
            <a:r>
              <a:rPr lang="en-US" alt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Size：24-pt</a:t>
            </a:r>
            <a:endParaRPr lang="en-US" altLang="en-US" sz="8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  <a:p>
            <a:pPr defTabSz="934720">
              <a:defRPr/>
            </a:pPr>
            <a:r>
              <a:rPr lang="en-US" alt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Color：The ZTE blue </a:t>
            </a:r>
            <a:endParaRPr lang="en-US" altLang="en-US" sz="8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  <a:p>
            <a:pPr defTabSz="934720">
              <a:defRPr/>
            </a:pPr>
            <a:endParaRPr lang="en-US" altLang="en-US" sz="9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  <a:p>
            <a:pPr defTabSz="934720">
              <a:defRPr/>
            </a:pPr>
            <a:r>
              <a:rPr lang="en-US" altLang="en-US" sz="9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Subtitle:</a:t>
            </a:r>
            <a:endParaRPr lang="en-US" altLang="en-US" sz="9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  <a:p>
            <a:pPr defTabSz="934720">
              <a:defRPr/>
            </a:pPr>
            <a:r>
              <a:rPr lang="en-US" alt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Type</a:t>
            </a:r>
            <a:r>
              <a:rPr lang="zh-CN" alt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：微软雅黑</a:t>
            </a:r>
            <a:endParaRPr lang="zh-CN" altLang="en-US" sz="8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  <a:p>
            <a:pPr defTabSz="934720">
              <a:defRPr/>
            </a:pPr>
            <a:r>
              <a:rPr lang="en-US" alt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Size：20pt</a:t>
            </a:r>
            <a:endParaRPr lang="en-US" altLang="en-US" sz="8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  <a:p>
            <a:pPr defTabSz="934720">
              <a:defRPr/>
            </a:pPr>
            <a:r>
              <a:rPr lang="en-US" alt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Color: The ZTE green</a:t>
            </a:r>
            <a:endParaRPr lang="en-US" altLang="en-US" sz="8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</p:txBody>
      </p:sp>
      <p:grpSp>
        <p:nvGrpSpPr>
          <p:cNvPr id="12" name="组 5"/>
          <p:cNvGrpSpPr/>
          <p:nvPr/>
        </p:nvGrpSpPr>
        <p:grpSpPr bwMode="auto">
          <a:xfrm>
            <a:off x="9364663" y="5135563"/>
            <a:ext cx="1392237" cy="1317625"/>
            <a:chOff x="0" y="0"/>
            <a:chExt cx="1392554" cy="989008"/>
          </a:xfrm>
        </p:grpSpPr>
        <p:grpSp>
          <p:nvGrpSpPr>
            <p:cNvPr id="13" name="组 6"/>
            <p:cNvGrpSpPr/>
            <p:nvPr/>
          </p:nvGrpSpPr>
          <p:grpSpPr bwMode="auto">
            <a:xfrm>
              <a:off x="0" y="0"/>
              <a:ext cx="935250" cy="253805"/>
              <a:chOff x="0" y="0"/>
              <a:chExt cx="935250" cy="253805"/>
            </a:xfrm>
          </p:grpSpPr>
          <p:sp>
            <p:nvSpPr>
              <p:cNvPr id="19" name="矩形 1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54058" cy="253805"/>
              </a:xfrm>
              <a:prstGeom prst="rect">
                <a:avLst/>
              </a:prstGeom>
              <a:solidFill>
                <a:srgbClr val="008FD4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0" name="文本框 19"/>
              <p:cNvSpPr txBox="1">
                <a:spLocks noChangeArrowheads="1"/>
              </p:cNvSpPr>
              <p:nvPr/>
            </p:nvSpPr>
            <p:spPr bwMode="auto">
              <a:xfrm>
                <a:off x="217537" y="30981"/>
                <a:ext cx="717713" cy="15013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en-US" sz="700" i="1" dirty="0" smtClean="0">
                    <a:solidFill>
                      <a:schemeClr val="bg1"/>
                    </a:solidFill>
                    <a:latin typeface="Times" pitchFamily="2" charset="0"/>
                    <a:cs typeface="Arial" panose="020B0604020202020204" pitchFamily="34" charset="0"/>
                  </a:rPr>
                  <a:t>G142, B211</a:t>
                </a:r>
                <a:endParaRPr lang="zh-CN" altLang="en-US" sz="700" i="1" dirty="0">
                  <a:solidFill>
                    <a:schemeClr val="bg1"/>
                  </a:solidFill>
                  <a:latin typeface="Times" pitchFamily="2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4" name="组 9"/>
            <p:cNvGrpSpPr/>
            <p:nvPr/>
          </p:nvGrpSpPr>
          <p:grpSpPr bwMode="auto">
            <a:xfrm>
              <a:off x="0" y="372963"/>
              <a:ext cx="1198835" cy="254997"/>
              <a:chOff x="0" y="-497"/>
              <a:chExt cx="1198835" cy="254997"/>
            </a:xfrm>
          </p:grpSpPr>
          <p:sp>
            <p:nvSpPr>
              <p:cNvPr id="17" name="矩形 14"/>
              <p:cNvSpPr>
                <a:spLocks noChangeArrowheads="1"/>
              </p:cNvSpPr>
              <p:nvPr/>
            </p:nvSpPr>
            <p:spPr bwMode="auto">
              <a:xfrm>
                <a:off x="0" y="-497"/>
                <a:ext cx="254058" cy="254997"/>
              </a:xfrm>
              <a:prstGeom prst="rect">
                <a:avLst/>
              </a:prstGeom>
              <a:solidFill>
                <a:srgbClr val="8CC63E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8" name="文本框 15"/>
              <p:cNvSpPr txBox="1">
                <a:spLocks noChangeArrowheads="1"/>
              </p:cNvSpPr>
              <p:nvPr/>
            </p:nvSpPr>
            <p:spPr bwMode="auto">
              <a:xfrm>
                <a:off x="217537" y="30484"/>
                <a:ext cx="981298" cy="15013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en-US" sz="700" i="1" dirty="0" smtClean="0">
                    <a:solidFill>
                      <a:schemeClr val="bg1"/>
                    </a:solidFill>
                    <a:latin typeface="Times" pitchFamily="2" charset="0"/>
                    <a:cs typeface="Arial" panose="020B0604020202020204" pitchFamily="34" charset="0"/>
                  </a:rPr>
                  <a:t>R154,G202, B60</a:t>
                </a:r>
                <a:endParaRPr lang="zh-CN" altLang="en-US" sz="700" i="1" dirty="0">
                  <a:solidFill>
                    <a:schemeClr val="bg1"/>
                  </a:solidFill>
                  <a:latin typeface="Times" pitchFamily="2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5" name="矩形 10"/>
            <p:cNvSpPr>
              <a:spLocks noChangeArrowheads="1"/>
            </p:cNvSpPr>
            <p:nvPr/>
          </p:nvSpPr>
          <p:spPr bwMode="auto">
            <a:xfrm>
              <a:off x="0" y="735202"/>
              <a:ext cx="254058" cy="253806"/>
            </a:xfrm>
            <a:prstGeom prst="rect">
              <a:avLst/>
            </a:prstGeom>
            <a:solidFill>
              <a:srgbClr val="5ACBF5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16" name="文本框 12"/>
            <p:cNvSpPr txBox="1">
              <a:spLocks noChangeArrowheads="1"/>
            </p:cNvSpPr>
            <p:nvPr/>
          </p:nvSpPr>
          <p:spPr bwMode="auto">
            <a:xfrm>
              <a:off x="217537" y="766183"/>
              <a:ext cx="1175017" cy="15013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sz="700" i="1" dirty="0" smtClean="0">
                  <a:solidFill>
                    <a:schemeClr val="bg1"/>
                  </a:solidFill>
                  <a:latin typeface="Times" pitchFamily="2" charset="0"/>
                  <a:cs typeface="Arial" panose="020B0604020202020204" pitchFamily="34" charset="0"/>
                </a:rPr>
                <a:t>R68,G200, </a:t>
              </a:r>
              <a:r>
                <a:rPr lang="en-US" sz="700" i="1" dirty="0">
                  <a:solidFill>
                    <a:schemeClr val="bg1"/>
                  </a:solidFill>
                  <a:latin typeface="Times" pitchFamily="2" charset="0"/>
                  <a:cs typeface="Arial" panose="020B0604020202020204" pitchFamily="34" charset="0"/>
                </a:rPr>
                <a:t>B245</a:t>
              </a:r>
              <a:endParaRPr lang="zh-CN" altLang="en-US" sz="700" i="1" dirty="0">
                <a:solidFill>
                  <a:schemeClr val="bg1"/>
                </a:solidFill>
                <a:latin typeface="Times" pitchFamily="2" charset="0"/>
                <a:cs typeface="Arial" panose="020B0604020202020204" pitchFamily="34" charset="0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</p:sldLayoutIdLst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+mj-lt"/>
          <a:ea typeface="+mj-ea"/>
          <a:cs typeface="+mj-cs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4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6pPr>
      <a:lvl7pPr marL="2971800" indent="-228600" algn="l" defTabSz="45720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7pPr>
      <a:lvl8pPr marL="3429000" indent="-228600" algn="l" defTabSz="45720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8pPr>
      <a:lvl9pPr marL="3886200" indent="-228600" algn="l" defTabSz="45720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ZTE-PPT-16x9-0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4763" y="1716088"/>
            <a:ext cx="9144001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7" name="TextBox 16"/>
          <p:cNvSpPr txBox="1">
            <a:spLocks noChangeArrowheads="1"/>
          </p:cNvSpPr>
          <p:nvPr/>
        </p:nvSpPr>
        <p:spPr bwMode="auto">
          <a:xfrm>
            <a:off x="5059363" y="6564313"/>
            <a:ext cx="2190750" cy="169862"/>
          </a:xfrm>
          <a:prstGeom prst="rect">
            <a:avLst/>
          </a:prstGeom>
          <a:noFill/>
          <a:ln w="9525" cap="flat" cmpd="sng">
            <a:noFill/>
            <a:bevel/>
          </a:ln>
          <a:effectLst/>
        </p:spPr>
        <p:txBody>
          <a:bodyPr lIns="0" tIns="0" rIns="0" bIns="0"/>
          <a:lstStyle/>
          <a:p>
            <a:pPr>
              <a:defRPr/>
            </a:pPr>
            <a:r>
              <a:rPr lang="en-US" sz="600" dirty="0"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ZTE </a:t>
            </a:r>
            <a:r>
              <a:rPr lang="en-US" sz="600" dirty="0" smtClean="0"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All </a:t>
            </a:r>
            <a:r>
              <a:rPr lang="en-US" sz="600" dirty="0"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rights reserved</a:t>
            </a:r>
            <a:endParaRPr lang="en-US" sz="600" dirty="0">
              <a:solidFill>
                <a:srgbClr val="7F7F7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148" name="Rectangle 8"/>
          <p:cNvSpPr>
            <a:spLocks noChangeArrowheads="1"/>
          </p:cNvSpPr>
          <p:nvPr/>
        </p:nvSpPr>
        <p:spPr bwMode="auto">
          <a:xfrm>
            <a:off x="9236075" y="3833813"/>
            <a:ext cx="1360488" cy="12493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4720">
              <a:defRPr/>
            </a:pPr>
            <a:r>
              <a:rPr lang="en-US" altLang="en-US" sz="9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Title:</a:t>
            </a:r>
            <a:endParaRPr lang="en-US" altLang="en-US" sz="9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  <a:p>
            <a:pPr defTabSz="934720">
              <a:defRPr/>
            </a:pPr>
            <a:r>
              <a:rPr lang="en-US" alt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Type: </a:t>
            </a:r>
            <a:r>
              <a:rPr lang="zh-CN" alt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微软雅黑</a:t>
            </a:r>
            <a:endParaRPr lang="zh-CN" altLang="en-US" sz="8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  <a:p>
            <a:pPr defTabSz="934720">
              <a:defRPr/>
            </a:pPr>
            <a:r>
              <a:rPr lang="en-US" alt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Size：24-32pt</a:t>
            </a:r>
            <a:endParaRPr lang="en-US" altLang="en-US" sz="8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  <a:p>
            <a:pPr defTabSz="934720">
              <a:defRPr/>
            </a:pPr>
            <a:r>
              <a:rPr lang="en-US" alt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Color：The ZTE blue </a:t>
            </a:r>
            <a:endParaRPr lang="en-US" altLang="en-US" sz="8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  <a:p>
            <a:pPr defTabSz="934720">
              <a:defRPr/>
            </a:pPr>
            <a:endParaRPr lang="en-US" altLang="en-US" sz="9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  <a:p>
            <a:pPr defTabSz="934720">
              <a:defRPr/>
            </a:pPr>
            <a:r>
              <a:rPr lang="en-US" altLang="en-US" sz="9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Subtitle:</a:t>
            </a:r>
            <a:endParaRPr lang="en-US" altLang="en-US" sz="9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  <a:p>
            <a:pPr defTabSz="934720">
              <a:defRPr/>
            </a:pPr>
            <a:r>
              <a:rPr lang="en-US" alt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Type</a:t>
            </a:r>
            <a:r>
              <a:rPr lang="zh-CN" alt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：微软雅黑</a:t>
            </a:r>
            <a:endParaRPr lang="zh-CN" altLang="en-US" sz="8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  <a:p>
            <a:pPr defTabSz="934720">
              <a:defRPr/>
            </a:pPr>
            <a:r>
              <a:rPr lang="en-US" alt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Size：18pt</a:t>
            </a:r>
            <a:endParaRPr lang="en-US" altLang="en-US" sz="8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  <a:p>
            <a:pPr defTabSz="934720">
              <a:defRPr/>
            </a:pPr>
            <a:r>
              <a:rPr lang="en-US" alt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Color: The ZTE green</a:t>
            </a:r>
            <a:endParaRPr lang="en-US" altLang="en-US" sz="8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</p:txBody>
      </p:sp>
      <p:sp>
        <p:nvSpPr>
          <p:cNvPr id="6158" name="Slide Number Placeholder 5"/>
          <p:cNvSpPr>
            <a:spLocks noGrp="1" noChangeArrowheads="1"/>
          </p:cNvSpPr>
          <p:nvPr/>
        </p:nvSpPr>
        <p:spPr bwMode="auto">
          <a:xfrm>
            <a:off x="238125" y="6540500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defRPr/>
            </a:pPr>
            <a:fld id="{08058874-FB71-43B4-AABD-6FDF89E2EF74}" type="slidenum">
              <a:rPr lang="en-US" sz="800"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</a:fld>
            <a:endParaRPr lang="en-US" sz="800">
              <a:solidFill>
                <a:srgbClr val="404040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6159" name="TextBox 18"/>
          <p:cNvSpPr txBox="1">
            <a:spLocks noChangeArrowheads="1"/>
          </p:cNvSpPr>
          <p:nvPr/>
        </p:nvSpPr>
        <p:spPr bwMode="auto">
          <a:xfrm>
            <a:off x="8341995" y="215900"/>
            <a:ext cx="640715" cy="4051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defRPr/>
            </a:pPr>
            <a:r>
              <a:rPr lang="zh-CN" altLang="en-US" sz="1000" b="1" dirty="0" smtClean="0">
                <a:solidFill>
                  <a:srgbClr val="404040"/>
                </a:solidFill>
                <a:latin typeface="微软雅黑" panose="020B0503020204020204" charset="-122"/>
                <a:ea typeface="Heiti SC Light"/>
                <a:cs typeface="Heiti SC Light"/>
              </a:rPr>
              <a:t>秘密</a:t>
            </a:r>
            <a:r>
              <a:rPr lang="en-US" sz="1000" b="1" dirty="0" smtClean="0">
                <a:solidFill>
                  <a:srgbClr val="404040"/>
                </a:solidFill>
                <a:latin typeface="微软雅黑" panose="020B0503020204020204" charset="-122"/>
                <a:ea typeface="Heiti SC Light"/>
                <a:cs typeface="Heiti SC Light"/>
              </a:rPr>
              <a:t>▲</a:t>
            </a:r>
            <a:endParaRPr lang="en-US" sz="1000" b="1" dirty="0">
              <a:solidFill>
                <a:srgbClr val="404040"/>
              </a:solidFill>
              <a:latin typeface="微软雅黑" panose="020B0503020204020204" charset="-122"/>
              <a:ea typeface="Heiti SC Light"/>
              <a:cs typeface="Heiti SC Light"/>
            </a:endParaRPr>
          </a:p>
        </p:txBody>
      </p:sp>
      <p:sp>
        <p:nvSpPr>
          <p:cNvPr id="3080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333375" y="455613"/>
            <a:ext cx="8516938" cy="962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 dirty="0" smtClean="0"/>
              <a:t>单击此处编辑母版标题样式</a:t>
            </a:r>
            <a:endParaRPr lang="zh-CN" dirty="0" smtClean="0"/>
          </a:p>
        </p:txBody>
      </p:sp>
      <p:sp>
        <p:nvSpPr>
          <p:cNvPr id="3081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358775" y="1600200"/>
            <a:ext cx="8491538" cy="42529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 dirty="0" smtClean="0"/>
              <a:t>单击此处编辑母版文本样式</a:t>
            </a:r>
            <a:endParaRPr lang="zh-CN" dirty="0" smtClean="0"/>
          </a:p>
          <a:p>
            <a:pPr lvl="1"/>
            <a:r>
              <a:rPr lang="zh-CN" dirty="0" smtClean="0"/>
              <a:t>二级</a:t>
            </a:r>
            <a:endParaRPr lang="zh-CN" dirty="0" smtClean="0"/>
          </a:p>
          <a:p>
            <a:pPr lvl="2"/>
            <a:r>
              <a:rPr lang="zh-CN" dirty="0" smtClean="0"/>
              <a:t>三级</a:t>
            </a:r>
            <a:endParaRPr lang="zh-CN" dirty="0" smtClean="0"/>
          </a:p>
          <a:p>
            <a:pPr lvl="3"/>
            <a:r>
              <a:rPr lang="zh-CN" dirty="0" smtClean="0"/>
              <a:t>四级</a:t>
            </a:r>
            <a:endParaRPr lang="zh-CN" dirty="0" smtClean="0"/>
          </a:p>
          <a:p>
            <a:pPr lvl="4"/>
            <a:r>
              <a:rPr lang="zh-CN" dirty="0" smtClean="0"/>
              <a:t>五级</a:t>
            </a:r>
            <a:endParaRPr lang="zh-CN" dirty="0" smtClean="0"/>
          </a:p>
        </p:txBody>
      </p:sp>
      <p:grpSp>
        <p:nvGrpSpPr>
          <p:cNvPr id="18" name="组 5"/>
          <p:cNvGrpSpPr/>
          <p:nvPr/>
        </p:nvGrpSpPr>
        <p:grpSpPr bwMode="auto">
          <a:xfrm>
            <a:off x="9364663" y="5135563"/>
            <a:ext cx="1392237" cy="1317625"/>
            <a:chOff x="0" y="0"/>
            <a:chExt cx="1392554" cy="989008"/>
          </a:xfrm>
        </p:grpSpPr>
        <p:grpSp>
          <p:nvGrpSpPr>
            <p:cNvPr id="19" name="组 6"/>
            <p:cNvGrpSpPr/>
            <p:nvPr/>
          </p:nvGrpSpPr>
          <p:grpSpPr bwMode="auto">
            <a:xfrm>
              <a:off x="0" y="0"/>
              <a:ext cx="935250" cy="253805"/>
              <a:chOff x="0" y="0"/>
              <a:chExt cx="935250" cy="253805"/>
            </a:xfrm>
          </p:grpSpPr>
          <p:sp>
            <p:nvSpPr>
              <p:cNvPr id="25" name="矩形 1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54058" cy="253805"/>
              </a:xfrm>
              <a:prstGeom prst="rect">
                <a:avLst/>
              </a:prstGeom>
              <a:solidFill>
                <a:srgbClr val="008FD4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6" name="文本框 19"/>
              <p:cNvSpPr txBox="1">
                <a:spLocks noChangeArrowheads="1"/>
              </p:cNvSpPr>
              <p:nvPr/>
            </p:nvSpPr>
            <p:spPr bwMode="auto">
              <a:xfrm>
                <a:off x="217537" y="30981"/>
                <a:ext cx="717713" cy="15013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en-US" sz="700" i="1" dirty="0" smtClean="0">
                    <a:solidFill>
                      <a:schemeClr val="bg1"/>
                    </a:solidFill>
                    <a:latin typeface="Times" pitchFamily="2" charset="0"/>
                    <a:cs typeface="Arial" panose="020B0604020202020204" pitchFamily="34" charset="0"/>
                  </a:rPr>
                  <a:t>G142, B211</a:t>
                </a:r>
                <a:endParaRPr lang="zh-CN" altLang="en-US" sz="700" i="1" dirty="0">
                  <a:solidFill>
                    <a:schemeClr val="bg1"/>
                  </a:solidFill>
                  <a:latin typeface="Times" pitchFamily="2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20" name="组 9"/>
            <p:cNvGrpSpPr/>
            <p:nvPr/>
          </p:nvGrpSpPr>
          <p:grpSpPr bwMode="auto">
            <a:xfrm>
              <a:off x="0" y="372963"/>
              <a:ext cx="1198835" cy="254997"/>
              <a:chOff x="0" y="-497"/>
              <a:chExt cx="1198835" cy="254997"/>
            </a:xfrm>
          </p:grpSpPr>
          <p:sp>
            <p:nvSpPr>
              <p:cNvPr id="23" name="矩形 14"/>
              <p:cNvSpPr>
                <a:spLocks noChangeArrowheads="1"/>
              </p:cNvSpPr>
              <p:nvPr/>
            </p:nvSpPr>
            <p:spPr bwMode="auto">
              <a:xfrm>
                <a:off x="0" y="-497"/>
                <a:ext cx="254058" cy="254997"/>
              </a:xfrm>
              <a:prstGeom prst="rect">
                <a:avLst/>
              </a:prstGeom>
              <a:solidFill>
                <a:srgbClr val="8CC63E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4" name="文本框 15"/>
              <p:cNvSpPr txBox="1">
                <a:spLocks noChangeArrowheads="1"/>
              </p:cNvSpPr>
              <p:nvPr/>
            </p:nvSpPr>
            <p:spPr bwMode="auto">
              <a:xfrm>
                <a:off x="217537" y="30484"/>
                <a:ext cx="981298" cy="15013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en-US" sz="700" i="1" dirty="0" smtClean="0">
                    <a:solidFill>
                      <a:schemeClr val="bg1"/>
                    </a:solidFill>
                    <a:latin typeface="Times" pitchFamily="2" charset="0"/>
                    <a:cs typeface="Arial" panose="020B0604020202020204" pitchFamily="34" charset="0"/>
                  </a:rPr>
                  <a:t>R154,G202, B60</a:t>
                </a:r>
                <a:endParaRPr lang="zh-CN" altLang="en-US" sz="700" i="1" dirty="0">
                  <a:solidFill>
                    <a:schemeClr val="bg1"/>
                  </a:solidFill>
                  <a:latin typeface="Times" pitchFamily="2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21" name="矩形 10"/>
            <p:cNvSpPr>
              <a:spLocks noChangeArrowheads="1"/>
            </p:cNvSpPr>
            <p:nvPr/>
          </p:nvSpPr>
          <p:spPr bwMode="auto">
            <a:xfrm>
              <a:off x="0" y="735202"/>
              <a:ext cx="254058" cy="253806"/>
            </a:xfrm>
            <a:prstGeom prst="rect">
              <a:avLst/>
            </a:prstGeom>
            <a:solidFill>
              <a:srgbClr val="5ACBF5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22" name="文本框 12"/>
            <p:cNvSpPr txBox="1">
              <a:spLocks noChangeArrowheads="1"/>
            </p:cNvSpPr>
            <p:nvPr/>
          </p:nvSpPr>
          <p:spPr bwMode="auto">
            <a:xfrm>
              <a:off x="217537" y="766183"/>
              <a:ext cx="1175017" cy="15013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sz="700" i="1" dirty="0" smtClean="0">
                  <a:solidFill>
                    <a:schemeClr val="bg1"/>
                  </a:solidFill>
                  <a:latin typeface="Times" pitchFamily="2" charset="0"/>
                  <a:cs typeface="Arial" panose="020B0604020202020204" pitchFamily="34" charset="0"/>
                </a:rPr>
                <a:t>R68,G200, </a:t>
              </a:r>
              <a:r>
                <a:rPr lang="en-US" sz="700" i="1" dirty="0">
                  <a:solidFill>
                    <a:schemeClr val="bg1"/>
                  </a:solidFill>
                  <a:latin typeface="Times" pitchFamily="2" charset="0"/>
                  <a:cs typeface="Arial" panose="020B0604020202020204" pitchFamily="34" charset="0"/>
                </a:rPr>
                <a:t>B245</a:t>
              </a:r>
              <a:endParaRPr lang="zh-CN" altLang="en-US" sz="700" i="1" dirty="0">
                <a:solidFill>
                  <a:schemeClr val="bg1"/>
                </a:solidFill>
                <a:latin typeface="Times" pitchFamily="2" charset="0"/>
                <a:cs typeface="Arial" panose="020B0604020202020204" pitchFamily="34" charset="0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</p:sldLayoutIdLst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chemeClr val="bg2"/>
          </a:solidFill>
          <a:latin typeface="+mj-lt"/>
          <a:ea typeface="+mj-ea"/>
          <a:cs typeface="+mj-cs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4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6pPr>
      <a:lvl7pPr marL="2971800" indent="-228600" algn="l" defTabSz="45720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7pPr>
      <a:lvl8pPr marL="3429000" indent="-228600" algn="l" defTabSz="45720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8pPr>
      <a:lvl9pPr marL="3886200" indent="-228600" algn="l" defTabSz="45720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</p:sldLayoutIdLst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6000">
          <a:solidFill>
            <a:schemeClr val="tx1"/>
          </a:solidFill>
          <a:latin typeface="+mn-ea"/>
          <a:ea typeface="+mn-ea"/>
          <a:cs typeface="+mj-cs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6000">
          <a:solidFill>
            <a:schemeClr val="tx1"/>
          </a:solidFill>
          <a:latin typeface="微软雅黑" panose="020B0503020204020204" charset="-122"/>
          <a:ea typeface="微软雅黑" panose="020B0503020204020204" charset="-122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6000">
          <a:solidFill>
            <a:schemeClr val="tx1"/>
          </a:solidFill>
          <a:latin typeface="微软雅黑" panose="020B0503020204020204" charset="-122"/>
          <a:ea typeface="微软雅黑" panose="020B0503020204020204" charset="-122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6000">
          <a:solidFill>
            <a:schemeClr val="tx1"/>
          </a:solidFill>
          <a:latin typeface="微软雅黑" panose="020B0503020204020204" charset="-122"/>
          <a:ea typeface="微软雅黑" panose="020B0503020204020204" charset="-122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6000">
          <a:solidFill>
            <a:schemeClr val="tx1"/>
          </a:solidFill>
          <a:latin typeface="微软雅黑" panose="020B0503020204020204" charset="-122"/>
          <a:ea typeface="微软雅黑" panose="020B0503020204020204" charset="-122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4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6pPr>
      <a:lvl7pPr marL="2971800" indent="-228600" algn="l" defTabSz="45720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7pPr>
      <a:lvl8pPr marL="3429000" indent="-228600" algn="l" defTabSz="45720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8pPr>
      <a:lvl9pPr marL="3886200" indent="-228600" algn="l" defTabSz="45720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Placeholder 2"/>
          <p:cNvSpPr>
            <a:spLocks noGrp="1"/>
          </p:cNvSpPr>
          <p:nvPr>
            <p:ph type="body" sz="quarter" idx="4294967295"/>
          </p:nvPr>
        </p:nvSpPr>
        <p:spPr>
          <a:xfrm>
            <a:off x="641985" y="2605405"/>
            <a:ext cx="4883150" cy="1343025"/>
          </a:xfrm>
          <a:prstGeom prst="rect">
            <a:avLst/>
          </a:prstGeom>
        </p:spPr>
        <p:txBody>
          <a:bodyPr/>
          <a:lstStyle/>
          <a:p>
            <a:pPr marL="0" indent="0" eaLnBrk="1" hangingPunct="1">
              <a:buFont typeface="Arial" panose="020B0604020202020204" pitchFamily="34" charset="0"/>
              <a:buNone/>
            </a:pPr>
            <a:r>
              <a:rPr lang="en-US" altLang="zh-CN" sz="1400" b="1" dirty="0" err="1">
                <a:latin typeface="Arial" panose="020B0604020202020204" pitchFamily="34" charset="0"/>
                <a:ea typeface="Arial Unicode MS" pitchFamily="34" charset="-122"/>
                <a:cs typeface="Arial" panose="020B0604020202020204" pitchFamily="34" charset="0"/>
                <a:sym typeface="+mn-ea"/>
              </a:rPr>
              <a:t>Menghu</a:t>
            </a:r>
            <a:r>
              <a:rPr lang="en-US" altLang="zh-CN" sz="1400" b="1" dirty="0">
                <a:latin typeface="Arial" panose="020B0604020202020204" pitchFamily="34" charset="0"/>
                <a:ea typeface="Arial Unicode MS" pitchFamily="34" charset="-122"/>
                <a:cs typeface="Arial" panose="020B0604020202020204" pitchFamily="34" charset="0"/>
                <a:sym typeface="+mn-ea"/>
              </a:rPr>
              <a:t> Jia,</a:t>
            </a:r>
            <a:endParaRPr lang="en-US" altLang="zh-CN" sz="1400" b="1" dirty="0">
              <a:latin typeface="Arial" panose="020B0604020202020204" pitchFamily="34" charset="0"/>
              <a:ea typeface="Arial Unicode MS" pitchFamily="34" charset="-122"/>
              <a:cs typeface="Arial" panose="020B0604020202020204" pitchFamily="34" charset="0"/>
              <a:sym typeface="+mn-ea"/>
            </a:endParaRPr>
          </a:p>
          <a:p>
            <a:pPr marL="0" indent="0" eaLnBrk="1" hangingPunct="1">
              <a:buFont typeface="Arial" panose="020B0604020202020204" pitchFamily="34" charset="0"/>
              <a:buNone/>
            </a:pPr>
            <a:r>
              <a:rPr lang="en-US" altLang="zh-CN" sz="1400" b="1" dirty="0" err="1">
                <a:latin typeface="Arial" panose="020B0604020202020204" pitchFamily="34" charset="0"/>
                <a:ea typeface="Arial Unicode MS" pitchFamily="34" charset="-122"/>
                <a:cs typeface="Arial" panose="020B0604020202020204" pitchFamily="34" charset="0"/>
                <a:sym typeface="+mn-ea"/>
              </a:rPr>
              <a:t>Yali</a:t>
            </a:r>
            <a:r>
              <a:rPr lang="en-US" altLang="zh-CN" sz="1400" b="1" dirty="0">
                <a:latin typeface="Arial" panose="020B0604020202020204" pitchFamily="34" charset="0"/>
                <a:ea typeface="Arial Unicode MS" pitchFamily="34" charset="-122"/>
                <a:cs typeface="Arial" panose="020B0604020202020204" pitchFamily="34" charset="0"/>
                <a:sym typeface="+mn-ea"/>
              </a:rPr>
              <a:t> Hu,</a:t>
            </a:r>
            <a:endParaRPr lang="en-US" altLang="zh-CN" sz="1400" b="1" dirty="0">
              <a:latin typeface="Arial" panose="020B0604020202020204" pitchFamily="34" charset="0"/>
              <a:ea typeface="Arial Unicode MS" pitchFamily="34" charset="-122"/>
              <a:cs typeface="Arial" panose="020B0604020202020204" pitchFamily="34" charset="0"/>
              <a:sym typeface="+mn-ea"/>
            </a:endParaRPr>
          </a:p>
          <a:p>
            <a:pPr marL="0" indent="0" eaLnBrk="1" hangingPunct="1">
              <a:buFont typeface="Arial" panose="020B0604020202020204" pitchFamily="34" charset="0"/>
              <a:buNone/>
            </a:pPr>
            <a:r>
              <a:rPr lang="en-US" altLang="zh-CN" sz="1400" b="1" dirty="0">
                <a:latin typeface="Arial" panose="020B0604020202020204" pitchFamily="34" charset="0"/>
                <a:ea typeface="Arial Unicode MS" pitchFamily="34" charset="-122"/>
                <a:cs typeface="Arial" panose="020B0604020202020204" pitchFamily="34" charset="0"/>
                <a:sym typeface="+mn-ea"/>
              </a:rPr>
              <a:t>Ying Gao,</a:t>
            </a:r>
            <a:endParaRPr lang="en-US" altLang="zh-CN" sz="1400" b="1" dirty="0">
              <a:solidFill>
                <a:schemeClr val="tx1"/>
              </a:solidFill>
              <a:latin typeface="Arial" panose="020B0604020202020204" pitchFamily="34" charset="0"/>
              <a:ea typeface="Arial Unicode MS" pitchFamily="34" charset="-122"/>
              <a:cs typeface="Arial" panose="020B0604020202020204" pitchFamily="34" charset="0"/>
              <a:sym typeface="+mn-ea"/>
            </a:endParaRPr>
          </a:p>
          <a:p>
            <a:pPr marL="0" indent="0" eaLnBrk="1" hangingPunct="1">
              <a:buFont typeface="Arial" panose="020B0604020202020204" pitchFamily="34" charset="0"/>
              <a:buNone/>
            </a:pPr>
            <a:r>
              <a:rPr lang="en-US" altLang="zh-CN" sz="1400" b="1" dirty="0">
                <a:solidFill>
                  <a:schemeClr val="tx1"/>
                </a:solidFill>
                <a:latin typeface="Arial" panose="020B0604020202020204" pitchFamily="34" charset="0"/>
                <a:ea typeface="Arial Unicode MS" pitchFamily="34" charset="-122"/>
                <a:cs typeface="Arial" panose="020B0604020202020204" pitchFamily="34" charset="0"/>
                <a:sym typeface="+mn-ea"/>
              </a:rPr>
              <a:t>Shaowei </a:t>
            </a:r>
            <a:r>
              <a:rPr lang="en-US" altLang="zh-CN" sz="1400" b="1" dirty="0" err="1">
                <a:solidFill>
                  <a:schemeClr val="tx1"/>
                </a:solidFill>
                <a:latin typeface="Arial" panose="020B0604020202020204" pitchFamily="34" charset="0"/>
                <a:ea typeface="Arial Unicode MS" pitchFamily="34" charset="-122"/>
                <a:cs typeface="Arial" panose="020B0604020202020204" pitchFamily="34" charset="0"/>
                <a:sym typeface="+mn-ea"/>
              </a:rPr>
              <a:t>Xie</a:t>
            </a:r>
            <a:r>
              <a:rPr lang="en-US" altLang="zh-CN" sz="1400" b="1" dirty="0">
                <a:solidFill>
                  <a:schemeClr val="tx1"/>
                </a:solidFill>
                <a:latin typeface="Arial" panose="020B0604020202020204" pitchFamily="34" charset="0"/>
                <a:ea typeface="Arial Unicode MS" pitchFamily="34" charset="-122"/>
                <a:cs typeface="Arial" panose="020B0604020202020204" pitchFamily="34" charset="0"/>
                <a:sym typeface="+mn-ea"/>
              </a:rPr>
              <a:t>, </a:t>
            </a:r>
            <a:endParaRPr lang="en-US" altLang="zh-CN" sz="1400" b="1" dirty="0">
              <a:solidFill>
                <a:schemeClr val="tx1"/>
              </a:solidFill>
              <a:latin typeface="Arial" panose="020B0604020202020204" pitchFamily="34" charset="0"/>
              <a:ea typeface="Arial Unicode MS" pitchFamily="34" charset="-122"/>
              <a:cs typeface="Arial" panose="020B0604020202020204" pitchFamily="34" charset="0"/>
              <a:sym typeface="+mn-ea"/>
            </a:endParaRPr>
          </a:p>
          <a:p>
            <a:pPr marL="0" indent="0" eaLnBrk="1" hangingPunct="1">
              <a:buFont typeface="Arial" panose="020B0604020202020204" pitchFamily="34" charset="0"/>
              <a:buNone/>
            </a:pPr>
            <a:r>
              <a:rPr lang="en-US" altLang="zh-CN" sz="1400" b="1" dirty="0">
                <a:solidFill>
                  <a:schemeClr val="tx1"/>
                </a:solidFill>
                <a:latin typeface="Arial" panose="020B0604020202020204" pitchFamily="34" charset="0"/>
                <a:ea typeface="Arial Unicode MS" pitchFamily="34" charset="-122"/>
                <a:cs typeface="Arial" panose="020B0604020202020204" pitchFamily="34" charset="0"/>
                <a:sym typeface="+mn-ea"/>
              </a:rPr>
              <a:t>Cheng Huang</a:t>
            </a:r>
            <a:endParaRPr lang="en-US" altLang="zh-CN" sz="1400" b="1" dirty="0">
              <a:solidFill>
                <a:schemeClr val="tx1"/>
              </a:solidFill>
              <a:latin typeface="Arial" panose="020B0604020202020204" pitchFamily="34" charset="0"/>
              <a:ea typeface="Arial Unicode MS" pitchFamily="34" charset="-122"/>
              <a:cs typeface="Arial" panose="020B0604020202020204" pitchFamily="34" charset="0"/>
              <a:sym typeface="+mn-ea"/>
            </a:endParaRPr>
          </a:p>
          <a:p>
            <a:pPr marL="0" indent="0" eaLnBrk="1" hangingPunct="1">
              <a:buFont typeface="Arial" panose="020B0604020202020204" pitchFamily="34" charset="0"/>
              <a:buNone/>
            </a:pPr>
            <a:r>
              <a:rPr lang="en-US" altLang="zh-CN" sz="1400" b="1" dirty="0">
                <a:solidFill>
                  <a:schemeClr val="tx1"/>
                </a:solidFill>
                <a:latin typeface="Arial" panose="020B0604020202020204" pitchFamily="34" charset="0"/>
                <a:ea typeface="Arial Unicode MS" pitchFamily="34" charset="-122"/>
                <a:cs typeface="Arial" panose="020B0604020202020204" pitchFamily="34" charset="0"/>
                <a:sym typeface="+mn-ea"/>
              </a:rPr>
              <a:t>(ZTE Corporation)</a:t>
            </a:r>
            <a:endParaRPr lang="en-US" altLang="zh-CN" sz="1400" b="1" dirty="0" smtClean="0">
              <a:solidFill>
                <a:schemeClr val="tx1"/>
              </a:solidFill>
              <a:latin typeface="Arial" panose="020B0604020202020204" pitchFamily="34" charset="0"/>
              <a:ea typeface="Arial Unicode MS" pitchFamily="34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5124" name="Title 3"/>
          <p:cNvSpPr>
            <a:spLocks noGrp="1"/>
          </p:cNvSpPr>
          <p:nvPr>
            <p:ph type="ctrTitle" idx="4294967295"/>
          </p:nvPr>
        </p:nvSpPr>
        <p:spPr>
          <a:xfrm>
            <a:off x="349250" y="785495"/>
            <a:ext cx="6400800" cy="592138"/>
          </a:xfrm>
          <a:prstGeom prst="rect">
            <a:avLst/>
          </a:prstGeom>
        </p:spPr>
        <p:txBody>
          <a:bodyPr/>
          <a:lstStyle/>
          <a:p>
            <a:pPr eaLnBrk="1" hangingPunct="1"/>
            <a:r>
              <a:rPr lang="en-US" altLang="zh-CN" sz="4000" b="1" dirty="0" smtClean="0">
                <a:solidFill>
                  <a:schemeClr val="bg1"/>
                </a:solidFill>
              </a:rPr>
              <a:t>AHG12 : Template-based CIIP weight derivation</a:t>
            </a:r>
            <a:endParaRPr lang="en-US" altLang="zh-CN" sz="4000" b="1" dirty="0" smtClean="0">
              <a:solidFill>
                <a:schemeClr val="bg1"/>
              </a:solidFill>
            </a:endParaRPr>
          </a:p>
        </p:txBody>
      </p:sp>
      <p:sp>
        <p:nvSpPr>
          <p:cNvPr id="2" name="Title 3"/>
          <p:cNvSpPr>
            <a:spLocks noGrp="1"/>
          </p:cNvSpPr>
          <p:nvPr/>
        </p:nvSpPr>
        <p:spPr>
          <a:xfrm>
            <a:off x="394970" y="296545"/>
            <a:ext cx="6400800" cy="592138"/>
          </a:xfrm>
          <a:prstGeom prst="rect">
            <a:avLst/>
          </a:prstGeom>
        </p:spPr>
        <p:txBody>
          <a:bodyPr/>
          <a:lstStyle>
            <a:lvl1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2pPr>
            <a:lvl3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3pPr>
            <a:lvl4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4pPr>
            <a:lvl5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5pPr>
            <a:lvl6pPr marL="4572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6pPr>
            <a:lvl7pPr marL="9144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7pPr>
            <a:lvl8pPr marL="13716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8pPr>
            <a:lvl9pPr marL="18288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9pPr>
          </a:lstStyle>
          <a:p>
            <a:pPr eaLnBrk="1" hangingPunct="1"/>
            <a:r>
              <a:rPr lang="en-US" altLang="zh-CN" sz="3200" b="1" dirty="0" smtClean="0">
                <a:solidFill>
                  <a:schemeClr val="bg1"/>
                </a:solidFill>
              </a:rPr>
              <a:t>JVET-AE0129</a:t>
            </a:r>
            <a:endParaRPr lang="en-US" altLang="zh-CN" sz="3200" b="1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标题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2800" b="1" smtClean="0"/>
              <a:t>Intruduction</a:t>
            </a:r>
            <a:endParaRPr lang="en-US" altLang="zh-CN" sz="2800" b="1" smtClean="0"/>
          </a:p>
        </p:txBody>
      </p:sp>
      <p:graphicFrame>
        <p:nvGraphicFramePr>
          <p:cNvPr id="2" name="表格 1"/>
          <p:cNvGraphicFramePr/>
          <p:nvPr/>
        </p:nvGraphicFramePr>
        <p:xfrm>
          <a:off x="922655" y="2067560"/>
          <a:ext cx="6854825" cy="2303780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483235"/>
                <a:gridCol w="1696720"/>
                <a:gridCol w="2068830"/>
                <a:gridCol w="2606040"/>
              </a:tblGrid>
              <a:tr h="41529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/>
                        <a:t>Ciip pdpc</a:t>
                      </a:r>
                      <a:endParaRPr lang="en-US" sz="1100"/>
                    </a:p>
                  </a:txBody>
                  <a:tcPr marL="68580" marR="68580" marT="0" marB="0" vert="horz" anchor="ctr" anchorCtr="0"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/>
                        <a:t>Intra mode</a:t>
                      </a:r>
                      <a:endParaRPr lang="en-US" sz="1100"/>
                    </a:p>
                  </a:txBody>
                  <a:tcPr marL="68580" marR="68580" marT="0" marB="0" vert="horz" anchor="ctr" anchorCtr="0"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/>
                        <a:t>Condition</a:t>
                      </a:r>
                      <a:endParaRPr lang="en-US" sz="1100"/>
                    </a:p>
                  </a:txBody>
                  <a:tcPr marL="68580" marR="68580" marT="0" marB="0" vert="horz" anchor="ctr" anchorCtr="0"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/>
                        <a:t>Weight</a:t>
                      </a:r>
                      <a:endParaRPr lang="en-US" sz="1100"/>
                    </a:p>
                  </a:txBody>
                  <a:tcPr marL="68580" marR="68580" marT="0" marB="0" vert="horz" anchor="ctr" anchorCtr="0"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</a:tr>
              <a:tr h="26797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/>
                        <a:t>1</a:t>
                      </a:r>
                      <a:endParaRPr lang="en-US" sz="1100"/>
                    </a:p>
                  </a:txBody>
                  <a:tcPr marL="68580" marR="68580" marT="0" marB="0" vert="horz" anchor="ctr" anchorCtr="0"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/>
                        <a:t>dirMode=planar</a:t>
                      </a:r>
                      <a:endParaRPr lang="en-US" sz="1100"/>
                    </a:p>
                  </a:txBody>
                  <a:tcPr marL="68580" marR="68580" marT="0" marB="0" vert="horz" anchor="ctr" anchorCtr="0"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/>
                        <a:t>Location:(x,y)</a:t>
                      </a:r>
                      <a:endParaRPr lang="en-US" sz="1100"/>
                    </a:p>
                  </a:txBody>
                  <a:tcPr marL="68580" marR="68580" marT="0" marB="0" vert="horz" anchor="ctr" anchorCtr="0"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/>
                        <a:t>Weight depends on sample position</a:t>
                      </a:r>
                      <a:endParaRPr lang="en-US" sz="1100"/>
                    </a:p>
                  </a:txBody>
                  <a:tcPr marL="68580" marR="68580" marT="0" marB="0" vert="horz" anchor="ctr" anchorCtr="0"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</a:tr>
              <a:tr h="622935">
                <a:tc rowSpan="3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/>
                        <a:t>0</a:t>
                      </a:r>
                      <a:endParaRPr lang="en-US" sz="1100"/>
                    </a:p>
                    <a:p>
                      <a:pPr indent="0" algn="ctr">
                        <a:buNone/>
                      </a:pPr>
                      <a:r>
                        <a:rPr lang="en-US" sz="1100"/>
                        <a:t> </a:t>
                      </a:r>
                      <a:endParaRPr lang="en-US" sz="1100"/>
                    </a:p>
                    <a:p>
                      <a:pPr indent="0" algn="ctr">
                        <a:buNone/>
                      </a:pPr>
                      <a:r>
                        <a:rPr lang="en-US" sz="1100"/>
                        <a:t> </a:t>
                      </a:r>
                      <a:endParaRPr lang="en-US" sz="1100"/>
                    </a:p>
                  </a:txBody>
                  <a:tcPr marL="68580" marR="68580" marT="0" marB="0" vert="horz" anchor="ctr" anchorCtr="0">
                    <a:lnT w="12700">
                      <a:solidFill>
                        <a:schemeClr val="tx1"/>
                      </a:solidFill>
                      <a:prstDash val="solid"/>
                    </a:lnT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 rowSpan="3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/>
                        <a:t>dirMode is derived by TIMD</a:t>
                      </a:r>
                      <a:endParaRPr lang="en-US" sz="1100"/>
                    </a:p>
                    <a:p>
                      <a:pPr indent="0" algn="ctr">
                        <a:buNone/>
                      </a:pPr>
                      <a:r>
                        <a:rPr lang="en-US" sz="1100"/>
                        <a:t> </a:t>
                      </a:r>
                      <a:endParaRPr lang="en-US" sz="1100"/>
                    </a:p>
                    <a:p>
                      <a:pPr indent="0" algn="ctr">
                        <a:buNone/>
                      </a:pPr>
                      <a:r>
                        <a:rPr lang="en-US" sz="1100"/>
                        <a:t> </a:t>
                      </a:r>
                      <a:endParaRPr lang="en-US" sz="1100"/>
                    </a:p>
                  </a:txBody>
                  <a:tcPr marL="68580" marR="68580" marT="0" marB="0" vert="horz" anchor="ctr" anchorCtr="0">
                    <a:lnT w="12700">
                      <a:solidFill>
                        <a:schemeClr val="tx1"/>
                      </a:solidFill>
                      <a:prstDash val="solid"/>
                    </a:lnT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/>
                        <a:t>dirMode=planar or dirMode = DC or width&lt;4 or height&lt;4</a:t>
                      </a:r>
                      <a:endParaRPr lang="en-US" sz="1100"/>
                    </a:p>
                  </a:txBody>
                  <a:tcPr marL="68580" marR="68580" marT="0" marB="0" vert="horz" anchor="ctr" anchorCtr="0"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/>
                        <a:t>Weight depends on the code mode of neighboring blocks(Top block\Left block) </a:t>
                      </a:r>
                      <a:endParaRPr lang="en-US" sz="1100"/>
                    </a:p>
                  </a:txBody>
                  <a:tcPr marL="68580" marR="68580" marT="0" marB="0" vert="horz" anchor="ctr" anchorCtr="0"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</a:tr>
              <a:tr h="582295">
                <a:tc vMerge="1">
                  <a:tcPr marL="68580" marR="68580" marT="0" marB="0" vert="horz" anchor="ctr" anchorCtr="0"/>
                </a:tc>
                <a:tc vMerge="1">
                  <a:tcPr marL="68580" marR="68580" marT="0" marB="0" vert="horz" anchor="ctr" anchorCtr="0"/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en-US" sz="1100"/>
                        <a:t>dirMode &lt; DIA_IDX</a:t>
                      </a:r>
                      <a:endParaRPr lang="en-US" sz="1100"/>
                    </a:p>
                  </a:txBody>
                  <a:tcPr marL="68580" marR="68580" marT="0" marB="0" vert="horz" anchor="ctr" anchorCtr="0"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en-US" sz="1100"/>
                        <a:t>Horizontal partitioning of coding blocks and applying fixed weights</a:t>
                      </a:r>
                      <a:endParaRPr lang="en-US" sz="1100"/>
                    </a:p>
                  </a:txBody>
                  <a:tcPr marL="68580" marR="68580" marT="0" marB="0" vert="horz" anchor="ctr" anchorCtr="0"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</a:tr>
              <a:tr h="415290">
                <a:tc vMerge="1">
                  <a:tcPr marL="68580" marR="68580" marT="0" marB="0" vert="horz" anchor="ctr" anchorCtr="0"/>
                </a:tc>
                <a:tc vMerge="1">
                  <a:tcPr marL="68580" marR="68580" marT="0" marB="0" vert="horz" anchor="ctr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/>
                        <a:t>others</a:t>
                      </a:r>
                      <a:endParaRPr lang="en-US" sz="1100"/>
                    </a:p>
                  </a:txBody>
                  <a:tcPr marL="68580" marR="68580" marT="0" marB="0" vert="horz" anchor="ctr" anchorCtr="0">
                    <a:lnT w="12700">
                      <a:solidFill>
                        <a:schemeClr val="tx1"/>
                      </a:solidFill>
                      <a:prstDash val="solid"/>
                    </a:lnT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/>
                        <a:t>Vertical partitioning of coding blocks and applying fixed weights</a:t>
                      </a:r>
                      <a:endParaRPr lang="en-US" sz="1100"/>
                    </a:p>
                  </a:txBody>
                  <a:tcPr marL="68580" marR="68580" marT="0" marB="0" vert="horz" anchor="ctr" anchorCtr="0">
                    <a:lnT w="12700">
                      <a:solidFill>
                        <a:schemeClr val="tx1"/>
                      </a:solidFill>
                      <a:prstDash val="solid"/>
                    </a:lnT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591820" y="946150"/>
            <a:ext cx="782256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>
                <a:latin typeface="Times New Roman" panose="02020603050405020304" charset="0"/>
                <a:cs typeface="Times New Roman" panose="02020603050405020304" charset="0"/>
              </a:rPr>
              <a:t>In CIIP, the predicted samples are obtained by </a:t>
            </a:r>
            <a:r>
              <a:rPr lang="en-US" altLang="zh-CN">
                <a:latin typeface="Times New Roman" panose="02020603050405020304" charset="0"/>
                <a:cs typeface="Times New Roman" panose="02020603050405020304" charset="0"/>
              </a:rPr>
              <a:t>weighting</a:t>
            </a:r>
            <a:r>
              <a:rPr lang="zh-CN" altLang="en-US">
                <a:latin typeface="Times New Roman" panose="02020603050405020304" charset="0"/>
                <a:cs typeface="Times New Roman" panose="02020603050405020304" charset="0"/>
              </a:rPr>
              <a:t> intra prediction and inter prediction </a:t>
            </a:r>
            <a:endParaRPr lang="zh-CN" altLang="en-US">
              <a:latin typeface="Times New Roman" panose="02020603050405020304" charset="0"/>
              <a:cs typeface="Times New Roman" panose="0202060305040502030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>
                <a:latin typeface="Times New Roman" panose="02020603050405020304" charset="0"/>
                <a:cs typeface="Times New Roman" panose="02020603050405020304" charset="0"/>
              </a:rPr>
              <a:t>In CIIP, the weights are derived as follows</a:t>
            </a:r>
            <a:endParaRPr lang="zh-CN" altLang="en-US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91820" y="4648200"/>
            <a:ext cx="782256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>
                <a:latin typeface="Times New Roman" panose="02020603050405020304" charset="0"/>
                <a:cs typeface="Times New Roman" panose="02020603050405020304" charset="0"/>
              </a:rPr>
              <a:t>TIMD :   (intra + intra) prediction with TM-based Weight</a:t>
            </a:r>
            <a:endParaRPr lang="en-US" altLang="zh-CN">
              <a:latin typeface="Times New Roman" panose="02020603050405020304" charset="0"/>
              <a:cs typeface="Times New Roman" panose="0202060305040502030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>
                <a:latin typeface="Times New Roman" panose="02020603050405020304" charset="0"/>
                <a:cs typeface="Times New Roman" panose="02020603050405020304" charset="0"/>
              </a:rPr>
              <a:t>BCW  :   (inter + inter) prediction with TM-based Weight</a:t>
            </a:r>
            <a:endParaRPr lang="en-US" altLang="zh-CN">
              <a:latin typeface="Times New Roman" panose="02020603050405020304" charset="0"/>
              <a:cs typeface="Times New Roman" panose="0202060305040502030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b="1">
                <a:latin typeface="Times New Roman" panose="02020603050405020304" charset="0"/>
                <a:cs typeface="Times New Roman" panose="02020603050405020304" charset="0"/>
              </a:rPr>
              <a:t>CIIP   </a:t>
            </a:r>
            <a:r>
              <a:rPr lang="en-US" altLang="zh-CN">
                <a:latin typeface="Times New Roman" panose="02020603050405020304" charset="0"/>
                <a:cs typeface="Times New Roman" panose="02020603050405020304" charset="0"/>
              </a:rPr>
              <a:t>:</a:t>
            </a:r>
            <a:r>
              <a:rPr lang="en-US" altLang="zh-CN" b="1">
                <a:latin typeface="Times New Roman" panose="02020603050405020304" charset="0"/>
                <a:cs typeface="Times New Roman" panose="02020603050405020304" charset="0"/>
              </a:rPr>
              <a:t>    (intra + inter) prediction with ?</a:t>
            </a:r>
            <a:endParaRPr lang="en-US" altLang="zh-CN" b="1"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2800" b="1" smtClean="0"/>
              <a:t>Proposed Method</a:t>
            </a:r>
            <a:endParaRPr lang="en-US" altLang="zh-CN" sz="2800" b="1" smtClean="0"/>
          </a:p>
        </p:txBody>
      </p:sp>
      <p:sp>
        <p:nvSpPr>
          <p:cNvPr id="3" name="文本框 2"/>
          <p:cNvSpPr txBox="1"/>
          <p:nvPr/>
        </p:nvSpPr>
        <p:spPr>
          <a:xfrm>
            <a:off x="422275" y="1212850"/>
            <a:ext cx="7954645" cy="20300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342900" indent="-342900">
              <a:buFont typeface="Arial" panose="020B0604020202020204" pitchFamily="34" charset="0"/>
              <a:buAutoNum type="arabicPeriod"/>
            </a:pPr>
            <a:r>
              <a:rPr lang="en-US" altLang="zh-CN">
                <a:latin typeface="Times New Roman" panose="02020603050405020304" charset="0"/>
                <a:cs typeface="Times New Roman" panose="02020603050405020304" charset="0"/>
              </a:rPr>
              <a:t>Obtain the intra prediction and inter prediction of the template</a:t>
            </a:r>
            <a:endParaRPr lang="en-US" altLang="zh-CN">
              <a:latin typeface="Times New Roman" panose="02020603050405020304" charset="0"/>
              <a:cs typeface="Times New Roman" panose="02020603050405020304" charset="0"/>
            </a:endParaRPr>
          </a:p>
          <a:p>
            <a:pPr marL="342900" indent="-342900">
              <a:buFont typeface="Arial" panose="020B0604020202020204" pitchFamily="34" charset="0"/>
              <a:buAutoNum type="arabicPeriod"/>
            </a:pPr>
            <a:r>
              <a:rPr lang="en-US" altLang="zh-CN">
                <a:latin typeface="Times New Roman" panose="02020603050405020304" charset="0"/>
                <a:cs typeface="Times New Roman" panose="02020603050405020304" charset="0"/>
              </a:rPr>
              <a:t>Fuse the intra prediction and inter prediction of the template (weights (wIntra,wMerge) ={(1,3),(2,2),(3,1)})</a:t>
            </a:r>
            <a:endParaRPr lang="en-US" altLang="zh-CN">
              <a:latin typeface="Times New Roman" panose="02020603050405020304" charset="0"/>
              <a:cs typeface="Times New Roman" panose="02020603050405020304" charset="0"/>
            </a:endParaRPr>
          </a:p>
          <a:p>
            <a:pPr marL="342900" indent="-342900">
              <a:buFont typeface="Arial" panose="020B0604020202020204" pitchFamily="34" charset="0"/>
              <a:buAutoNum type="arabicPeriod"/>
            </a:pPr>
            <a:r>
              <a:rPr lang="en-US" altLang="zh-CN">
                <a:latin typeface="Times New Roman" panose="02020603050405020304" charset="0"/>
                <a:cs typeface="Times New Roman" panose="02020603050405020304" charset="0"/>
              </a:rPr>
              <a:t>Calculate the SAD values of the predicted samples and reconstructed samples </a:t>
            </a:r>
            <a:endParaRPr lang="en-US" altLang="zh-CN">
              <a:latin typeface="Times New Roman" panose="02020603050405020304" charset="0"/>
              <a:cs typeface="Times New Roman" panose="02020603050405020304" charset="0"/>
            </a:endParaRPr>
          </a:p>
          <a:p>
            <a:pPr marL="342900" indent="-342900">
              <a:buFont typeface="Arial" panose="020B0604020202020204" pitchFamily="34" charset="0"/>
              <a:buAutoNum type="arabicPeriod"/>
            </a:pPr>
            <a:r>
              <a:rPr lang="en-US" altLang="zh-CN">
                <a:latin typeface="Times New Roman" panose="02020603050405020304" charset="0"/>
                <a:cs typeface="Times New Roman" panose="02020603050405020304" charset="0"/>
              </a:rPr>
              <a:t>Select the weight corresponding to the template with the smallest SAD as the weight for CIIP</a:t>
            </a:r>
            <a:endParaRPr lang="en-US" altLang="zh-CN">
              <a:latin typeface="Times New Roman" panose="02020603050405020304" charset="0"/>
              <a:cs typeface="Times New Roman" panose="0202060305040502030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33375" y="5321935"/>
            <a:ext cx="8381365" cy="1476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>
                <a:latin typeface="Times New Roman" panose="02020603050405020304" charset="0"/>
                <a:sym typeface="+mn-ea"/>
              </a:rPr>
              <a:t>The template cost is calculated based on the Y component and applies to all components</a:t>
            </a:r>
            <a:endParaRPr lang="en-US">
              <a:latin typeface="Times New Roman" panose="02020603050405020304" charset="0"/>
              <a:sym typeface="+mn-ea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>
                <a:latin typeface="Times New Roman" panose="02020603050405020304" charset="0"/>
                <a:sym typeface="+mn-ea"/>
              </a:rPr>
              <a:t>When PDPC is not enabled, the method introduced in this contribution will be enabled by default</a:t>
            </a:r>
            <a:endParaRPr lang="zh-CN" altLang="en-US"/>
          </a:p>
          <a:p>
            <a:pPr marL="342900" indent="-342900">
              <a:buFont typeface="Arial" panose="020B0604020202020204" pitchFamily="34" charset="0"/>
              <a:buAutoNum type="arabicPeriod"/>
            </a:pPr>
            <a:endParaRPr lang="zh-CN" altLang="en-US"/>
          </a:p>
        </p:txBody>
      </p:sp>
      <p:pic>
        <p:nvPicPr>
          <p:cNvPr id="2" name="pic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738245" y="2709545"/>
            <a:ext cx="3148965" cy="207962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dirty="0" smtClean="0"/>
              <a:t>Results</a:t>
            </a:r>
            <a:endParaRPr lang="en-US" altLang="zh-CN" dirty="0" smtClean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2552453" y="1105165"/>
          <a:ext cx="4038600" cy="1781175"/>
        </p:xfrm>
        <a:graphic>
          <a:graphicData uri="http://schemas.openxmlformats.org/drawingml/2006/table">
            <a:tbl>
              <a:tblPr/>
              <a:tblGrid>
                <a:gridCol w="928615"/>
                <a:gridCol w="621997"/>
                <a:gridCol w="621997"/>
                <a:gridCol w="621997"/>
                <a:gridCol w="621997"/>
                <a:gridCol w="621997"/>
              </a:tblGrid>
              <a:tr h="161925">
                <a:tc>
                  <a:txBody>
                    <a:bodyPr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Random Access Main 10</a:t>
                      </a:r>
                      <a:endParaRPr lang="en-US" sz="9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</a:tr>
              <a:tr h="161925">
                <a:tc>
                  <a:txBody>
                    <a:bodyPr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ECM-9.0</a:t>
                      </a:r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</a:tr>
              <a:tr h="161925">
                <a:tc>
                  <a:txBody>
                    <a:bodyPr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A1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p>
                      <a:pPr algn="ctr" fontAlgn="ctr"/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p>
                      <a:pPr algn="ctr" fontAlgn="ctr"/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p>
                      <a:pPr algn="ctr" fontAlgn="ctr"/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A2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p>
                      <a:pPr algn="ctr" fontAlgn="ctr"/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p>
                      <a:pPr algn="ctr" fontAlgn="ctr"/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p>
                      <a:pPr algn="ctr" fontAlgn="ctr"/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B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p>
                      <a:pPr algn="ctr" fontAlgn="ctr"/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p>
                      <a:pPr algn="ctr" fontAlgn="ctr"/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p>
                      <a:pPr algn="ctr" fontAlgn="ctr"/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C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-0.07%</a:t>
                      </a:r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0.08%</a:t>
                      </a:r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E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</a:t>
                      </a:r>
                      <a:endParaRPr lang="en-US" sz="9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ctr" fontAlgn="ctr"/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ctr" fontAlgn="ctr"/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ctr" fontAlgn="ctr"/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D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0.06%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-0.07%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-0.08%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F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ctr" fontAlgn="ctr"/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ctr" fontAlgn="ctr"/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ctr" fontAlgn="ctr"/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ctr" fontAlgn="ctr"/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ctr" fontAlgn="ctr"/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2" name="表格 11"/>
          <p:cNvGraphicFramePr>
            <a:graphicFrameLocks noGrp="1"/>
          </p:cNvGraphicFramePr>
          <p:nvPr/>
        </p:nvGraphicFramePr>
        <p:xfrm>
          <a:off x="2573045" y="3585347"/>
          <a:ext cx="4038600" cy="1781175"/>
        </p:xfrm>
        <a:graphic>
          <a:graphicData uri="http://schemas.openxmlformats.org/drawingml/2006/table">
            <a:tbl>
              <a:tblPr/>
              <a:tblGrid>
                <a:gridCol w="928615"/>
                <a:gridCol w="621997"/>
                <a:gridCol w="621997"/>
                <a:gridCol w="621997"/>
                <a:gridCol w="621997"/>
                <a:gridCol w="621997"/>
              </a:tblGrid>
              <a:tr h="161925">
                <a:tc>
                  <a:txBody>
                    <a:bodyPr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Low delay B Main 10 </a:t>
                      </a:r>
                      <a:endParaRPr lang="en-US" sz="9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</a:tr>
              <a:tr h="161925">
                <a:tc>
                  <a:txBody>
                    <a:bodyPr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ECM-9.0</a:t>
                      </a:r>
                      <a:endParaRPr lang="en-US" sz="9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</a:tr>
              <a:tr h="161925">
                <a:tc>
                  <a:txBody>
                    <a:bodyPr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A1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A2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B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p>
                      <a:pPr algn="ctr" fontAlgn="ctr"/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p>
                      <a:pPr algn="ctr" fontAlgn="ctr"/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p>
                      <a:pPr algn="ctr" fontAlgn="ctr"/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C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0.12%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-0.64%</a:t>
                      </a:r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-0.10%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p>
                      <a:pPr algn="ctr" fontAlgn="ctr"/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p>
                      <a:pPr algn="ctr" fontAlgn="ctr"/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E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0.02%</a:t>
                      </a:r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0.47%</a:t>
                      </a:r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1.49%</a:t>
                      </a:r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ctr" fontAlgn="ctr"/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ctr" fontAlgn="ctr"/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</a:t>
                      </a:r>
                      <a:endParaRPr lang="en-US" sz="9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ctr" fontAlgn="ctr"/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ctr" fontAlgn="ctr"/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ctr" fontAlgn="ctr"/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D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0.07%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0.70%</a:t>
                      </a:r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-0.89%</a:t>
                      </a:r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p>
                      <a:pPr algn="ctr" fontAlgn="ctr"/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p>
                      <a:pPr algn="ctr" fontAlgn="ctr"/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F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ctr" fontAlgn="ctr"/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ctr" fontAlgn="ctr"/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ctr" fontAlgn="ctr"/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ctr" fontAlgn="ctr"/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ctr" fontAlgn="ctr"/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939800" y="5808980"/>
            <a:ext cx="50533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800" b="1">
                <a:latin typeface="Times New Roman" panose="02020603050405020304" charset="0"/>
                <a:cs typeface="Times New Roman" panose="02020603050405020304" charset="0"/>
              </a:rPr>
              <a:t>It is recommoned to further study</a:t>
            </a:r>
            <a:endParaRPr lang="en-US" altLang="zh-CN" sz="1800" b="1"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4800" dirty="0" smtClean="0">
                <a:solidFill>
                  <a:schemeClr val="bg1"/>
                </a:solidFill>
              </a:rPr>
              <a:t>THANK YOU</a:t>
            </a:r>
            <a:r>
              <a:rPr lang="zh-CN" altLang="en-US" sz="4800" dirty="0" smtClean="0"/>
              <a:t>！</a:t>
            </a:r>
            <a:endParaRPr lang="en-US" altLang="zh-CN" sz="4800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ZTE-机密-4X3">
  <a:themeElements>
    <a:clrScheme name="ZTE色彩系统">
      <a:dk1>
        <a:srgbClr val="000000"/>
      </a:dk1>
      <a:lt1>
        <a:srgbClr val="FFFFFF"/>
      </a:lt1>
      <a:dk2>
        <a:srgbClr val="FFDE40"/>
      </a:dk2>
      <a:lt2>
        <a:srgbClr val="008ED3"/>
      </a:lt2>
      <a:accent1>
        <a:srgbClr val="00A651"/>
      </a:accent1>
      <a:accent2>
        <a:srgbClr val="9ACA3C"/>
      </a:accent2>
      <a:accent3>
        <a:srgbClr val="F58233"/>
      </a:accent3>
      <a:accent4>
        <a:srgbClr val="F287B7"/>
      </a:accent4>
      <a:accent5>
        <a:srgbClr val="92278F"/>
      </a:accent5>
      <a:accent6>
        <a:srgbClr val="0066B3"/>
      </a:accent6>
      <a:hlink>
        <a:srgbClr val="0066B3"/>
      </a:hlink>
      <a:folHlink>
        <a:srgbClr val="92278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lnDef>
  </a:objectDefaults>
  <a:extraClrSchemeLst>
    <a:extraClrScheme>
      <a:clrScheme name="1_自定义设计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目录">
  <a:themeElements>
    <a:clrScheme name="ZTE色彩系统">
      <a:dk1>
        <a:srgbClr val="000000"/>
      </a:dk1>
      <a:lt1>
        <a:srgbClr val="FFFFFF"/>
      </a:lt1>
      <a:dk2>
        <a:srgbClr val="FFDE40"/>
      </a:dk2>
      <a:lt2>
        <a:srgbClr val="008ED3"/>
      </a:lt2>
      <a:accent1>
        <a:srgbClr val="00A651"/>
      </a:accent1>
      <a:accent2>
        <a:srgbClr val="9ACA3C"/>
      </a:accent2>
      <a:accent3>
        <a:srgbClr val="F58233"/>
      </a:accent3>
      <a:accent4>
        <a:srgbClr val="F287B7"/>
      </a:accent4>
      <a:accent5>
        <a:srgbClr val="92278F"/>
      </a:accent5>
      <a:accent6>
        <a:srgbClr val="0066B3"/>
      </a:accent6>
      <a:hlink>
        <a:srgbClr val="0066B3"/>
      </a:hlink>
      <a:folHlink>
        <a:srgbClr val="92278F"/>
      </a:folHlink>
    </a:clrScheme>
    <a:fontScheme name="2_自定义设计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lnDef>
  </a:objectDefaults>
  <a:extraClrSchemeLst>
    <a:extraClrScheme>
      <a:clrScheme name="2_自定义设计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正文">
  <a:themeElements>
    <a:clrScheme name="ZTE色彩系统">
      <a:dk1>
        <a:srgbClr val="000000"/>
      </a:dk1>
      <a:lt1>
        <a:srgbClr val="FFFFFF"/>
      </a:lt1>
      <a:dk2>
        <a:srgbClr val="FFDE40"/>
      </a:dk2>
      <a:lt2>
        <a:srgbClr val="008ED3"/>
      </a:lt2>
      <a:accent1>
        <a:srgbClr val="00A651"/>
      </a:accent1>
      <a:accent2>
        <a:srgbClr val="9ACA3C"/>
      </a:accent2>
      <a:accent3>
        <a:srgbClr val="F58233"/>
      </a:accent3>
      <a:accent4>
        <a:srgbClr val="F287B7"/>
      </a:accent4>
      <a:accent5>
        <a:srgbClr val="92278F"/>
      </a:accent5>
      <a:accent6>
        <a:srgbClr val="0066B3"/>
      </a:accent6>
      <a:hlink>
        <a:srgbClr val="0066B3"/>
      </a:hlink>
      <a:folHlink>
        <a:srgbClr val="92278F"/>
      </a:folHlink>
    </a:clrScheme>
    <a:fontScheme name="5_自定义设计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lnDef>
  </a:objectDefaults>
  <a:extraClrSchemeLst>
    <a:extraClrScheme>
      <a:clrScheme name="5_自定义设计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封底">
  <a:themeElements>
    <a:clrScheme name="ZTE色彩系统">
      <a:dk1>
        <a:srgbClr val="000000"/>
      </a:dk1>
      <a:lt1>
        <a:srgbClr val="FFFFFF"/>
      </a:lt1>
      <a:dk2>
        <a:srgbClr val="FFDE40"/>
      </a:dk2>
      <a:lt2>
        <a:srgbClr val="008ED3"/>
      </a:lt2>
      <a:accent1>
        <a:srgbClr val="00A651"/>
      </a:accent1>
      <a:accent2>
        <a:srgbClr val="9ACA3C"/>
      </a:accent2>
      <a:accent3>
        <a:srgbClr val="F58233"/>
      </a:accent3>
      <a:accent4>
        <a:srgbClr val="F287B7"/>
      </a:accent4>
      <a:accent5>
        <a:srgbClr val="92278F"/>
      </a:accent5>
      <a:accent6>
        <a:srgbClr val="0066B3"/>
      </a:accent6>
      <a:hlink>
        <a:srgbClr val="0066B3"/>
      </a:hlink>
      <a:folHlink>
        <a:srgbClr val="92278F"/>
      </a:folHlink>
    </a:clrScheme>
    <a:fontScheme name="6_自定义设计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lnDef>
  </a:objectDefaults>
  <a:extraClrSchemeLst>
    <a:extraClrScheme>
      <a:clrScheme name="6_自定义设计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ZTE-机密-4X3</Template>
  <TotalTime>0</TotalTime>
  <Words>2049</Words>
  <Application>WPS 演示</Application>
  <PresentationFormat>全屏显示(4:3)</PresentationFormat>
  <Paragraphs>238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5</vt:i4>
      </vt:variant>
    </vt:vector>
  </HeadingPairs>
  <TitlesOfParts>
    <vt:vector size="20" baseType="lpstr">
      <vt:lpstr>Arial</vt:lpstr>
      <vt:lpstr>宋体</vt:lpstr>
      <vt:lpstr>Wingdings</vt:lpstr>
      <vt:lpstr>Calibri</vt:lpstr>
      <vt:lpstr>Heiti SC Light</vt:lpstr>
      <vt:lpstr>微软雅黑</vt:lpstr>
      <vt:lpstr>Times</vt:lpstr>
      <vt:lpstr>Calibri</vt:lpstr>
      <vt:lpstr>Arial Unicode MS</vt:lpstr>
      <vt:lpstr>Times New Roman</vt:lpstr>
      <vt:lpstr>Arial Unicode MS</vt:lpstr>
      <vt:lpstr>ZTE-机密-4X3</vt:lpstr>
      <vt:lpstr>目录</vt:lpstr>
      <vt:lpstr>正文</vt:lpstr>
      <vt:lpstr>封底</vt:lpstr>
      <vt:lpstr>AHG12 : Template-based CIIP weight derivation</vt:lpstr>
      <vt:lpstr>Intruduction</vt:lpstr>
      <vt:lpstr>Proposed Method</vt:lpstr>
      <vt:lpstr>Results</vt:lpstr>
      <vt:lpstr>THANK YOU！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/>
  <cp:lastModifiedBy>贾梦虎10332089</cp:lastModifiedBy>
  <cp:revision>22</cp:revision>
  <dcterms:created xsi:type="dcterms:W3CDTF">2015-08-10T08:42:00Z</dcterms:created>
  <dcterms:modified xsi:type="dcterms:W3CDTF">2023-07-04T15:59:51Z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2052-11.8.2.10393</vt:lpwstr>
  </property>
</Properties>
</file>