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9"/>
  </p:notesMasterIdLst>
  <p:handoutMasterIdLst>
    <p:handoutMasterId r:id="rId10"/>
  </p:handoutMasterIdLst>
  <p:sldIdLst>
    <p:sldId id="256" r:id="rId2"/>
    <p:sldId id="279" r:id="rId3"/>
    <p:sldId id="288" r:id="rId4"/>
    <p:sldId id="283" r:id="rId5"/>
    <p:sldId id="289" r:id="rId6"/>
    <p:sldId id="285" r:id="rId7"/>
    <p:sldId id="28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325AB4"/>
    <a:srgbClr val="78E6DC"/>
    <a:srgbClr val="F6B794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96" d="100"/>
          <a:sy n="96" d="100"/>
        </p:scale>
        <p:origin x="62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42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53395C3-7267-834E-A7AF-D22E1FB47E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41CFBC-A95C-4547-A24B-95975DAD27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99051-DD25-D44D-8327-96DACA860DA4}" type="datetimeFigureOut">
              <a:rPr lang="en-CA" smtClean="0"/>
              <a:t>2023-07-12</a:t>
            </a:fld>
            <a:endParaRPr lang="en-CA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44BFBC-FAF4-E24F-89DE-BD4527E79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4C02AD-32EA-994F-9A8B-31CADAFA8B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AD87B-D0ED-9C4E-A16A-0C128E66BA41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2502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998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31E441-C379-4FC8-B69E-29023386315A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A48F-0AEF-46CC-850D-FBB03922F265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51CC-ED8B-44AC-B0B4-904D925B2D1C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Clr>
                <a:schemeClr val="accent2"/>
              </a:buClr>
              <a:defRPr sz="2000"/>
            </a:lvl3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A2D3-5940-4A18-91E8-04CCD3F0573A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957215-616F-4EF8-BF08-BA2BCC951D1E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B7574-840B-4CDB-BEF3-86F249CC9319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FA07-BD82-408A-872A-9D1FE40947C0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E9DE0-28B8-400C-BC9D-E333370D2232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2529-D260-476C-8BDC-1CA06CF1465F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AC5F9E-BBB6-4587-9394-B2C03CC4E330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3374CB-568F-4BBB-BBF0-D86161DBC38B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22CABDA-0D72-4D2B-A435-C5D94E889CF2}" type="datetime1">
              <a:rPr lang="en-US" altLang="zh-CN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sz="2400" dirty="0"/>
              <a:t>Lei Zhao, Kai Zhang, Li Zhang</a:t>
            </a:r>
          </a:p>
          <a:p>
            <a:r>
              <a:rPr lang="en-US" altLang="zh-CN" dirty="0"/>
              <a:t>ByteDance Inc. 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D9E61-0147-0345-80AC-00DDADF10416}"/>
              </a:ext>
            </a:extLst>
          </p:cNvPr>
          <p:cNvSpPr txBox="1"/>
          <p:nvPr/>
        </p:nvSpPr>
        <p:spPr>
          <a:xfrm>
            <a:off x="-354227" y="16475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5891F-5C62-45E9-B0FD-8503528F5C19}"/>
              </a:ext>
            </a:extLst>
          </p:cNvPr>
          <p:cNvSpPr txBox="1"/>
          <p:nvPr/>
        </p:nvSpPr>
        <p:spPr>
          <a:xfrm>
            <a:off x="1161153" y="1832234"/>
            <a:ext cx="9869178" cy="14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2000"/>
              </a:lnSpc>
            </a:pPr>
            <a:r>
              <a:rPr lang="en-US" altLang="zh-CN" sz="4000" dirty="0">
                <a:solidFill>
                  <a:schemeClr val="tx2"/>
                </a:solidFill>
              </a:rPr>
              <a:t>Non-EE2: Enhanced subblock-based </a:t>
            </a:r>
          </a:p>
          <a:p>
            <a:pPr algn="ctr" defTabSz="914400">
              <a:lnSpc>
                <a:spcPct val="112000"/>
              </a:lnSpc>
            </a:pPr>
            <a:r>
              <a:rPr lang="en-US" altLang="zh-CN" sz="4000" dirty="0">
                <a:solidFill>
                  <a:schemeClr val="tx2"/>
                </a:solidFill>
              </a:rPr>
              <a:t>motion compensation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071794-941D-4012-B1B3-F2F99C5B339F}"/>
              </a:ext>
            </a:extLst>
          </p:cNvPr>
          <p:cNvSpPr txBox="1"/>
          <p:nvPr/>
        </p:nvSpPr>
        <p:spPr>
          <a:xfrm>
            <a:off x="7798391" y="735324"/>
            <a:ext cx="35401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>
                <a:solidFill>
                  <a:schemeClr val="tx2"/>
                </a:solidFill>
              </a:rPr>
              <a:t>JVET-AE0117</a:t>
            </a:r>
            <a:endParaRPr lang="en-US" altLang="zh-CN" sz="44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52EC86-0C50-345B-446F-F7CCD2B44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Summary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69" y="1021106"/>
            <a:ext cx="11953831" cy="4922565"/>
          </a:xfrm>
        </p:spPr>
        <p:txBody>
          <a:bodyPr>
            <a:normAutofit/>
          </a:bodyPr>
          <a:lstStyle/>
          <a:p>
            <a:r>
              <a:rPr lang="en-US" altLang="zh-CN" dirty="0"/>
              <a:t>Proposed methods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TM-based subblock motion refinement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Interweaved affine prediction</a:t>
            </a:r>
          </a:p>
          <a:p>
            <a:pPr lvl="1"/>
            <a:r>
              <a:rPr lang="en-US" altLang="zh-CN" sz="2000" dirty="0" err="1">
                <a:solidFill>
                  <a:srgbClr val="1F497D"/>
                </a:solidFill>
              </a:rPr>
              <a:t>RMVF</a:t>
            </a:r>
            <a:r>
              <a:rPr lang="en-US" altLang="zh-CN" sz="2000" dirty="0">
                <a:solidFill>
                  <a:srgbClr val="1F497D"/>
                </a:solidFill>
              </a:rPr>
              <a:t> candidate derivation with multiple CUs as input</a:t>
            </a:r>
          </a:p>
          <a:p>
            <a:r>
              <a:rPr lang="en-US" altLang="zh-CN" dirty="0"/>
              <a:t>Experimental results</a:t>
            </a:r>
          </a:p>
          <a:p>
            <a:pPr lvl="1"/>
            <a:r>
              <a:rPr lang="en-US" altLang="zh-CN" sz="2000" dirty="0"/>
              <a:t>RA:    </a:t>
            </a:r>
            <a:r>
              <a:rPr lang="en-US" altLang="zh-CN" sz="2000" dirty="0">
                <a:solidFill>
                  <a:srgbClr val="1F497D"/>
                </a:solidFill>
              </a:rPr>
              <a:t>-0.10%, -0.11%,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-0.01%,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102.3%,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r>
              <a:rPr lang="en-US" altLang="zh-CN" sz="2000" dirty="0">
                <a:solidFill>
                  <a:srgbClr val="1F497D"/>
                </a:solidFill>
              </a:rPr>
              <a:t>100.8%</a:t>
            </a:r>
            <a:r>
              <a:rPr lang="zh-CN" altLang="en-US" sz="2000" dirty="0">
                <a:solidFill>
                  <a:srgbClr val="1F497D"/>
                </a:solidFill>
              </a:rPr>
              <a:t> </a:t>
            </a:r>
            <a:endParaRPr lang="en-US" altLang="zh-CN" sz="2000" dirty="0"/>
          </a:p>
          <a:p>
            <a:pPr lvl="1"/>
            <a:r>
              <a:rPr lang="en-US" altLang="zh-CN" sz="2000" dirty="0" err="1"/>
              <a:t>LDB</a:t>
            </a:r>
            <a:r>
              <a:rPr lang="en-US" altLang="zh-CN" sz="2000" dirty="0"/>
              <a:t>:  -0.05%, -0.05%, -0.15%, 106.8%, 102.7%</a:t>
            </a:r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4373285-34E5-EA54-C030-158C3700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76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内容占位符 2">
                <a:extLst>
                  <a:ext uri="{FF2B5EF4-FFF2-40B4-BE49-F238E27FC236}">
                    <a16:creationId xmlns:a16="http://schemas.microsoft.com/office/drawing/2014/main" id="{0B91A289-35EB-4874-91BC-04B5619290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3260" y="1021106"/>
                <a:ext cx="11457474" cy="4922565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altLang="zh-CN" sz="2400" dirty="0">
                    <a:effectLst/>
                    <a:ea typeface="Times New Roman" panose="02020603050405020304" pitchFamily="18" charset="0"/>
                  </a:rPr>
                  <a:t>TM-based subblock motion refinement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Applied for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uni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-directional affine candidates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A same MV offset is assigned to all the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CPMVs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 of an affine candidate</a:t>
                </a:r>
              </a:p>
              <a:p>
                <a:pPr lvl="1"/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The optimal </a:t>
                </a:r>
                <a:r>
                  <a:rPr lang="en-US" altLang="zh-CN" sz="2000" dirty="0" err="1">
                    <a:effectLst/>
                    <a:ea typeface="Times New Roman" panose="02020603050405020304" pitchFamily="18" charset="0"/>
                  </a:rPr>
                  <a:t>CPMV</a:t>
                </a:r>
                <a:r>
                  <a:rPr lang="en-US" altLang="zh-CN" sz="2000" dirty="0">
                    <a:effectLst/>
                    <a:ea typeface="Times New Roman" panose="02020603050405020304" pitchFamily="18" charset="0"/>
                  </a:rPr>
                  <a:t> offset with the minimum TM cost is conditionally used to refine the corresponding affine candidate if</a:t>
                </a:r>
                <a:r>
                  <a:rPr lang="zh-CN" altLang="zh-CN" sz="1600" dirty="0">
                    <a:effectLst/>
                    <a:ea typeface="Cambria Math" panose="02040503050406030204" pitchFamily="18" charset="0"/>
                  </a:rPr>
                  <a:t> </a:t>
                </a:r>
                <a:r>
                  <a:rPr lang="en-US" altLang="zh-CN" sz="1600" dirty="0">
                    <a:effectLst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𝑅𝑒𝑓𝑖𝑛𝑒𝑑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𝑂𝑟𝑖</m:t>
                            </m:r>
                          </m:sub>
                        </m:sSub>
                      </m:den>
                    </m:f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&lt;</m:t>
                    </m:r>
                    <m:r>
                      <a:rPr lang="en-US" altLang="zh-CN" sz="1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zh-CN" sz="2000" dirty="0">
                    <a:latin typeface="Agency FB" panose="020B0503020202020204" pitchFamily="34" charset="0"/>
                    <a:ea typeface="Times New Roman" panose="02020603050405020304" pitchFamily="18" charset="0"/>
                  </a:rPr>
                  <a:t>, 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where </a:t>
                </a:r>
                <a:r>
                  <a:rPr lang="en-US" altLang="zh-CN" sz="2000" dirty="0" err="1">
                    <a:solidFill>
                      <a:srgbClr val="1F497D"/>
                    </a:solidFill>
                    <a:ea typeface="Times New Roman" panose="02020603050405020304" pitchFamily="18" charset="0"/>
                  </a:rPr>
                  <a:t>C</a:t>
                </a:r>
                <a:r>
                  <a:rPr lang="en-US" altLang="zh-CN" sz="1400" dirty="0" err="1">
                    <a:solidFill>
                      <a:srgbClr val="1F497D"/>
                    </a:solidFill>
                    <a:ea typeface="Times New Roman" panose="02020603050405020304" pitchFamily="18" charset="0"/>
                  </a:rPr>
                  <a:t>Ori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 and </a:t>
                </a:r>
                <a:r>
                  <a:rPr lang="en-US" altLang="zh-CN" sz="2000" dirty="0" err="1">
                    <a:ea typeface="Times New Roman" panose="02020603050405020304" pitchFamily="18" charset="0"/>
                  </a:rPr>
                  <a:t>C</a:t>
                </a:r>
                <a:r>
                  <a:rPr lang="en-US" altLang="zh-CN" sz="1400" dirty="0" err="1">
                    <a:ea typeface="Times New Roman" panose="02020603050405020304" pitchFamily="18" charset="0"/>
                  </a:rPr>
                  <a:t>refined</a:t>
                </a:r>
                <a:r>
                  <a:rPr lang="en-US" altLang="zh-CN" sz="1400" dirty="0">
                    <a:ea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ea typeface="Times New Roman" panose="02020603050405020304" pitchFamily="18" charset="0"/>
                  </a:rPr>
                  <a:t>denote the TM cost before and after refinement, and T is a constant threshold</a:t>
                </a:r>
                <a:endParaRPr lang="en-US" altLang="zh-CN" sz="2000" dirty="0">
                  <a:effectLst/>
                  <a:ea typeface="Times New Roman" panose="02020603050405020304" pitchFamily="18" charset="0"/>
                </a:endParaRPr>
              </a:p>
              <a:p>
                <a:pPr lvl="1"/>
                <a:r>
                  <a:rPr lang="en-US" sz="2000" dirty="0"/>
                  <a:t>The refined motion shift will be utilized to derive </a:t>
                </a:r>
                <a:r>
                  <a:rPr lang="en-US" sz="2000" dirty="0" err="1"/>
                  <a:t>SbTMVP</a:t>
                </a:r>
                <a:endParaRPr lang="en-CA" dirty="0"/>
              </a:p>
              <a:p>
                <a:pPr marL="0" indent="0">
                  <a:buNone/>
                </a:pPr>
                <a:endParaRPr lang="en-CA" dirty="0"/>
              </a:p>
            </p:txBody>
          </p:sp>
        </mc:Choice>
        <mc:Fallback>
          <p:sp>
            <p:nvSpPr>
              <p:cNvPr id="19" name="内容占位符 2">
                <a:extLst>
                  <a:ext uri="{FF2B5EF4-FFF2-40B4-BE49-F238E27FC236}">
                    <a16:creationId xmlns:a16="http://schemas.microsoft.com/office/drawing/2014/main" id="{0B91A289-35EB-4874-91BC-04B5619290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3260" y="1021106"/>
                <a:ext cx="11457474" cy="4922565"/>
              </a:xfrm>
              <a:blipFill>
                <a:blip r:embed="rId2"/>
                <a:stretch>
                  <a:fillRect l="-745" t="-1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05697F-B284-2D12-877B-A0B7EA8F5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/>
          <a:lstStyle/>
          <a:p>
            <a:fld id="{788CAD60-930E-48EF-BD39-AE0AC45D1E9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957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30" y="1017533"/>
            <a:ext cx="11653363" cy="492256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altLang="zh-CN" sz="2400" dirty="0">
                <a:effectLst/>
                <a:ea typeface="Times New Roman" panose="02020603050405020304" pitchFamily="18" charset="0"/>
              </a:rPr>
              <a:t>Interweaved affine prediction</a:t>
            </a:r>
          </a:p>
          <a:p>
            <a:pPr lvl="1"/>
            <a:r>
              <a:rPr lang="en-US" altLang="zh-CN" sz="2000" dirty="0">
                <a:effectLst/>
                <a:ea typeface="Times New Roman" panose="02020603050405020304" pitchFamily="18" charset="0"/>
              </a:rPr>
              <a:t>Two auxiliary predictions are generated by AMC with the two dividing patterns</a:t>
            </a:r>
          </a:p>
          <a:p>
            <a:pPr lvl="1"/>
            <a:r>
              <a:rPr lang="en-US" altLang="zh-CN" sz="2000" dirty="0">
                <a:effectLst/>
                <a:ea typeface="Times New Roman" panose="02020603050405020304" pitchFamily="18" charset="0"/>
              </a:rPr>
              <a:t>The final prediction is calculated as a weighted sum of the two auxiliary predictions:</a:t>
            </a:r>
          </a:p>
          <a:p>
            <a:pPr lvl="1"/>
            <a:endParaRPr lang="en-US" altLang="zh-CN" sz="2000" dirty="0">
              <a:ea typeface="Times New Roman" panose="02020603050405020304" pitchFamily="18" charset="0"/>
            </a:endParaRPr>
          </a:p>
          <a:p>
            <a:pPr lvl="1"/>
            <a:endParaRPr lang="en-US" altLang="zh-CN" sz="2000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effectLst/>
                <a:ea typeface="Times New Roman" panose="02020603050405020304" pitchFamily="18" charset="0"/>
              </a:rPr>
              <a:t>Two dividing patterns are respectively refined by PROF unless the width or height is smaller than 4</a:t>
            </a:r>
          </a:p>
          <a:p>
            <a:pPr lvl="1"/>
            <a:r>
              <a:rPr lang="en-US" altLang="zh-CN" sz="2000" dirty="0">
                <a:ea typeface="Times New Roman" panose="02020603050405020304" pitchFamily="18" charset="0"/>
              </a:rPr>
              <a:t>S</a:t>
            </a:r>
            <a:r>
              <a:rPr lang="en-US" altLang="zh-CN" sz="2000" dirty="0">
                <a:effectLst/>
                <a:ea typeface="Times New Roman" panose="02020603050405020304" pitchFamily="18" charset="0"/>
              </a:rPr>
              <a:t>ubblock boundary deblocking/OBMC for affine mode is disabled</a:t>
            </a:r>
          </a:p>
          <a:p>
            <a:pPr marL="457200" indent="-457200">
              <a:buFont typeface="+mj-lt"/>
              <a:buAutoNum type="arabicPeriod" startAt="2"/>
            </a:pPr>
            <a:endParaRPr lang="en-US" altLang="zh-CN" sz="2400" dirty="0"/>
          </a:p>
          <a:p>
            <a:endParaRPr lang="en-CA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6EE8CD-031C-ABC7-2164-DB58E14C7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BBB14067-ADBF-11B0-8209-01FC4F5B7C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902519"/>
              </p:ext>
            </p:extLst>
          </p:nvPr>
        </p:nvGraphicFramePr>
        <p:xfrm>
          <a:off x="4512265" y="2327355"/>
          <a:ext cx="2797593" cy="599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235200" imgH="482600" progId="Equation.DSMT4">
                  <p:embed/>
                </p:oleObj>
              </mc:Choice>
              <mc:Fallback>
                <p:oleObj r:id="rId3" imgW="2235200" imgH="482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2265" y="2327355"/>
                        <a:ext cx="2797593" cy="5996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0">
            <a:extLst>
              <a:ext uri="{FF2B5EF4-FFF2-40B4-BE49-F238E27FC236}">
                <a16:creationId xmlns:a16="http://schemas.microsoft.com/office/drawing/2014/main" id="{0149AABE-3EC6-2AA2-3B8D-713B8F8C77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31" y="3709151"/>
            <a:ext cx="5741670" cy="255968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153BEE6-5062-00E4-4AEE-416D8B0E24E2}"/>
              </a:ext>
            </a:extLst>
          </p:cNvPr>
          <p:cNvSpPr txBox="1"/>
          <p:nvPr/>
        </p:nvSpPr>
        <p:spPr>
          <a:xfrm>
            <a:off x="68667" y="6318324"/>
            <a:ext cx="60952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1. Interweaved prediction procedure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pic>
        <p:nvPicPr>
          <p:cNvPr id="8" name="image6.png">
            <a:extLst>
              <a:ext uri="{FF2B5EF4-FFF2-40B4-BE49-F238E27FC236}">
                <a16:creationId xmlns:a16="http://schemas.microsoft.com/office/drawing/2014/main" id="{60AAAEE6-0BC5-5FD8-B355-7E2F21C7B713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7568019" y="4696064"/>
            <a:ext cx="1534625" cy="1343721"/>
          </a:xfrm>
          <a:prstGeom prst="rect">
            <a:avLst/>
          </a:prstGeom>
          <a:ln/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62B18A8-6D5A-A529-02D0-8CD343CA8BD3}"/>
              </a:ext>
            </a:extLst>
          </p:cNvPr>
          <p:cNvSpPr txBox="1"/>
          <p:nvPr/>
        </p:nvSpPr>
        <p:spPr>
          <a:xfrm>
            <a:off x="5146880" y="6318323"/>
            <a:ext cx="60952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2. Weighting values in a subblock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B8C8E211-5D8F-0661-D27B-68679101E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541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260" y="1021106"/>
            <a:ext cx="11457474" cy="492256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altLang="zh-CN" sz="2400" dirty="0" err="1">
                <a:effectLst/>
                <a:ea typeface="Times New Roman" panose="02020603050405020304" pitchFamily="18" charset="0"/>
              </a:rPr>
              <a:t>RMVF</a:t>
            </a:r>
            <a:r>
              <a:rPr lang="en-US" altLang="zh-CN" sz="2400" dirty="0">
                <a:effectLst/>
                <a:ea typeface="Times New Roman" panose="02020603050405020304" pitchFamily="18" charset="0"/>
              </a:rPr>
              <a:t> candidate derivation with multiple CUs as input</a:t>
            </a:r>
          </a:p>
          <a:p>
            <a:pPr lvl="1"/>
            <a:r>
              <a:rPr lang="en-US" altLang="zh-CN" sz="2000" dirty="0">
                <a:effectLst/>
                <a:ea typeface="Times New Roman" panose="02020603050405020304" pitchFamily="18" charset="0"/>
              </a:rPr>
              <a:t>Motion vector fields from adjacent subblocks and two previously coded affine CUs are used as the input to the regression process</a:t>
            </a:r>
            <a:endParaRPr lang="en-US" altLang="zh-CN" sz="2400" dirty="0">
              <a:effectLst/>
              <a:ea typeface="Times New Roman" panose="02020603050405020304" pitchFamily="18" charset="0"/>
            </a:endParaRPr>
          </a:p>
          <a:p>
            <a:endParaRPr lang="en-CA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5DFDA8B-BA17-D91C-AF9C-F13FF7257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/>
          <a:lstStyle/>
          <a:p>
            <a:fld id="{788CAD60-930E-48EF-BD39-AE0AC45D1E9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1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Simulation results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1F497D"/>
                </a:solidFill>
              </a:rPr>
              <a:t>Experimental results (</a:t>
            </a:r>
            <a:r>
              <a:rPr lang="en-CA" sz="2400" dirty="0" err="1">
                <a:solidFill>
                  <a:srgbClr val="1F497D"/>
                </a:solidFill>
              </a:rPr>
              <a:t>ECM9.0</a:t>
            </a:r>
            <a:r>
              <a:rPr lang="en-CA" sz="2400" dirty="0">
                <a:solidFill>
                  <a:srgbClr val="1F497D"/>
                </a:solidFill>
              </a:rPr>
              <a:t> as the anchor)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882B5922-9381-260F-DA1A-2BA7A0B5C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6</a:t>
            </a:fld>
            <a:endParaRPr 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95F4B7-50D9-4303-5227-36E06E0E2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36" y="2256621"/>
            <a:ext cx="5216718" cy="227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77B3E9F-E971-1084-55EA-E1D3B6598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917" y="2256621"/>
            <a:ext cx="5216719" cy="227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84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Conclusion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Enhanced subblock motion compensation is presented</a:t>
            </a:r>
          </a:p>
          <a:p>
            <a:r>
              <a:rPr lang="en-US" sz="2400" dirty="0"/>
              <a:t>0.10%/0.05% coding gain in RA/LDB configurations with 102.3%/100.8% and 106.8%/102.7% complexity</a:t>
            </a:r>
          </a:p>
          <a:p>
            <a:r>
              <a:rPr lang="en-US" sz="2400" dirty="0"/>
              <a:t>Recommend to study the proposed method in EE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013EA71-5FA0-2F1D-0C25-EFB60CE2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046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250927</TotalTime>
  <Words>312</Words>
  <Application>Microsoft Office PowerPoint</Application>
  <PresentationFormat>宽屏</PresentationFormat>
  <Paragraphs>49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Agency FB</vt:lpstr>
      <vt:lpstr>Calibri</vt:lpstr>
      <vt:lpstr>Cambria Math</vt:lpstr>
      <vt:lpstr>Franklin Gothic Book</vt:lpstr>
      <vt:lpstr>Times New Roman</vt:lpstr>
      <vt:lpstr>Crop</vt:lpstr>
      <vt:lpstr>Equation.DSMT4</vt:lpstr>
      <vt:lpstr>PowerPoint 演示文稿</vt:lpstr>
      <vt:lpstr>Summary </vt:lpstr>
      <vt:lpstr>Proposed method </vt:lpstr>
      <vt:lpstr>Proposed method </vt:lpstr>
      <vt:lpstr>Proposed method </vt:lpstr>
      <vt:lpstr>Simulation results 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 zhang</dc:creator>
  <cp:lastModifiedBy>Lei Zhao</cp:lastModifiedBy>
  <cp:revision>1742</cp:revision>
  <dcterms:created xsi:type="dcterms:W3CDTF">2018-06-14T01:00:05Z</dcterms:created>
  <dcterms:modified xsi:type="dcterms:W3CDTF">2023-07-12T17:09:32Z</dcterms:modified>
</cp:coreProperties>
</file>