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13"/>
  </p:notesMasterIdLst>
  <p:sldIdLst>
    <p:sldId id="260" r:id="rId2"/>
    <p:sldId id="283" r:id="rId3"/>
    <p:sldId id="284" r:id="rId4"/>
    <p:sldId id="287" r:id="rId5"/>
    <p:sldId id="293" r:id="rId6"/>
    <p:sldId id="288" r:id="rId7"/>
    <p:sldId id="294" r:id="rId8"/>
    <p:sldId id="295" r:id="rId9"/>
    <p:sldId id="296" r:id="rId10"/>
    <p:sldId id="286" r:id="rId11"/>
    <p:sldId id="291" r:id="rId12"/>
  </p:sldIdLst>
  <p:sldSz cx="9144000" cy="6858000" type="screen4x3"/>
  <p:notesSz cx="6807200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57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951" autoAdjust="0"/>
    <p:restoredTop sz="85012" autoAdjust="0"/>
  </p:normalViewPr>
  <p:slideViewPr>
    <p:cSldViewPr snapToGrid="0">
      <p:cViewPr varScale="1">
        <p:scale>
          <a:sx n="97" d="100"/>
          <a:sy n="97" d="100"/>
        </p:scale>
        <p:origin x="1602" y="84"/>
      </p:cViewPr>
      <p:guideLst/>
    </p:cSldViewPr>
  </p:slideViewPr>
  <p:notesTextViewPr>
    <p:cViewPr>
      <p:scale>
        <a:sx n="50" d="100"/>
        <a:sy n="50" d="100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952" y="-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E56491-949E-4DC8-9563-DE48369A0AFB}" type="datetimeFigureOut">
              <a:rPr lang="ko-KR" altLang="en-US" smtClean="0"/>
              <a:t>2023-07-15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68400" y="1243013"/>
            <a:ext cx="447040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36F71C-E6F3-42B8-B634-BD0EDF41BC6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86841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97957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90228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95506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sz="1800" b="0" i="0" dirty="0">
              <a:solidFill>
                <a:srgbClr val="374151"/>
              </a:solidFill>
              <a:effectLst/>
              <a:latin typeface="Söhne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51375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27971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62228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01905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0102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82868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48357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3381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C7599-BE10-4B33-B46F-1B2B11C52505}" type="datetime1">
              <a:rPr lang="ko-KR" altLang="en-US" smtClean="0"/>
              <a:t>2023-07-15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8275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4D666-CF5E-40B3-88A9-68F25EBBA71E}" type="datetime1">
              <a:rPr lang="ko-KR" altLang="en-US" smtClean="0"/>
              <a:t>2023-07-15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0719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14022-7D22-448B-A9B9-1BEE746349B9}" type="datetime1">
              <a:rPr lang="ko-KR" altLang="en-US" smtClean="0"/>
              <a:t>2023-07-15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8894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38D91-7FE6-434E-9B61-3C3E8586F90E}" type="datetime1">
              <a:rPr lang="ko-KR" altLang="en-US" smtClean="0"/>
              <a:t>2023-07-15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14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C45D-AD88-42C0-AF77-D665551935DF}" type="datetime1">
              <a:rPr lang="ko-KR" altLang="en-US" smtClean="0"/>
              <a:t>2023-07-15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6026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35CA4-38A2-43BF-B080-D01509A7C1BF}" type="datetime1">
              <a:rPr lang="ko-KR" altLang="en-US" smtClean="0"/>
              <a:t>2023-07-15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2453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C66B-3009-4C17-A0C5-BEBEFE9C484B}" type="datetime1">
              <a:rPr lang="ko-KR" altLang="en-US" smtClean="0"/>
              <a:t>2023-07-15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6251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F7977-FA9C-42B6-A324-840DF11BA27B}" type="datetime1">
              <a:rPr lang="ko-KR" altLang="en-US" smtClean="0"/>
              <a:t>2023-07-15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9549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F6F73-A3E3-4861-BC98-93936E6E418D}" type="datetime1">
              <a:rPr lang="ko-KR" altLang="en-US" smtClean="0"/>
              <a:t>2023-07-15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024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9F04A-D0AC-4D54-948A-0B79C80BD65B}" type="datetime1">
              <a:rPr lang="ko-KR" altLang="en-US" smtClean="0"/>
              <a:t>2023-07-15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1390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24AB9-374C-4BA5-B71C-142190358F2F}" type="datetime1">
              <a:rPr lang="ko-KR" altLang="en-US" smtClean="0"/>
              <a:t>2023-07-15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5641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ABF455-3DC6-4231-92A5-275E676A1721}" type="datetime1">
              <a:rPr lang="ko-KR" altLang="en-US" smtClean="0"/>
              <a:t>2023-07-15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6382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D:\조직문화\로고\LGE_CI_LOGO\누끼 컷\LGE_Logo_3D_Tagline(W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1951" y="6078476"/>
            <a:ext cx="900231" cy="43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10" y="4645400"/>
            <a:ext cx="9143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u="sng" dirty="0" err="1">
                <a:ea typeface="LG스마트체2.0 Regular" panose="020B0600000101010101" pitchFamily="50" charset="-127"/>
              </a:rPr>
              <a:t>Chulkeun</a:t>
            </a:r>
            <a:r>
              <a:rPr lang="en-US" altLang="ko-KR" u="sng" dirty="0">
                <a:ea typeface="LG스마트체2.0 Regular" panose="020B0600000101010101" pitchFamily="50" charset="-127"/>
              </a:rPr>
              <a:t> Kim</a:t>
            </a:r>
            <a:r>
              <a:rPr lang="en-US" altLang="ko-KR" dirty="0">
                <a:ea typeface="LG스마트체2.0 Regular" panose="020B0600000101010101" pitchFamily="50" charset="-127"/>
              </a:rPr>
              <a:t>, Dong-</a:t>
            </a:r>
            <a:r>
              <a:rPr lang="en-US" altLang="ko-KR" dirty="0" err="1">
                <a:ea typeface="LG스마트체2.0 Regular" panose="020B0600000101010101" pitchFamily="50" charset="-127"/>
              </a:rPr>
              <a:t>Gyu</a:t>
            </a:r>
            <a:r>
              <a:rPr lang="en-US" altLang="ko-KR" dirty="0">
                <a:ea typeface="LG스마트체2.0 Regular" panose="020B0600000101010101" pitchFamily="50" charset="-127"/>
              </a:rPr>
              <a:t> </a:t>
            </a:r>
            <a:r>
              <a:rPr lang="en-US" altLang="ko-KR" dirty="0" err="1">
                <a:ea typeface="LG스마트체2.0 Regular" panose="020B0600000101010101" pitchFamily="50" charset="-127"/>
              </a:rPr>
              <a:t>Gwak</a:t>
            </a:r>
            <a:r>
              <a:rPr lang="en-US" altLang="ko-KR" dirty="0">
                <a:ea typeface="LG스마트체2.0 Regular" panose="020B0600000101010101" pitchFamily="50" charset="-127"/>
              </a:rPr>
              <a:t>, </a:t>
            </a:r>
            <a:r>
              <a:rPr lang="en-US" altLang="ko-KR" dirty="0" err="1">
                <a:ea typeface="LG스마트체2.0 Regular" panose="020B0600000101010101" pitchFamily="50" charset="-127"/>
              </a:rPr>
              <a:t>Jaehyun</a:t>
            </a:r>
            <a:r>
              <a:rPr lang="en-US" altLang="ko-KR" dirty="0">
                <a:ea typeface="LG스마트체2.0 Regular" panose="020B0600000101010101" pitchFamily="50" charset="-127"/>
              </a:rPr>
              <a:t> Lim</a:t>
            </a:r>
          </a:p>
          <a:p>
            <a:pPr algn="ctr"/>
            <a:endParaRPr lang="en-US" altLang="ko-KR" dirty="0">
              <a:ea typeface="LG스마트체2.0 Regular" panose="020B0600000101010101" pitchFamily="50" charset="-127"/>
            </a:endParaRPr>
          </a:p>
          <a:p>
            <a:pPr algn="ctr"/>
            <a:r>
              <a:rPr lang="en-US" altLang="ko-KR" b="1" dirty="0">
                <a:ea typeface="LG스마트체2.0 Regular" panose="020B0600000101010101" pitchFamily="50" charset="-127"/>
              </a:rPr>
              <a:t>LG Electronics</a:t>
            </a:r>
            <a:endParaRPr lang="ko-KR" altLang="en-US" b="1" dirty="0">
              <a:ea typeface="LG스마트체2.0 Regular" panose="020B0600000101010101" pitchFamily="50" charset="-127"/>
            </a:endParaRPr>
          </a:p>
        </p:txBody>
      </p:sp>
      <p:sp>
        <p:nvSpPr>
          <p:cNvPr id="9" name="제목 1"/>
          <p:cNvSpPr>
            <a:spLocks noGrp="1"/>
          </p:cNvSpPr>
          <p:nvPr>
            <p:ph type="ctrTitle"/>
          </p:nvPr>
        </p:nvSpPr>
        <p:spPr>
          <a:xfrm>
            <a:off x="620847" y="1903401"/>
            <a:ext cx="7903726" cy="1136981"/>
          </a:xfr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anchor="ctr">
            <a:noAutofit/>
          </a:bodyPr>
          <a:lstStyle/>
          <a:p>
            <a:r>
              <a:rPr lang="en-US" altLang="ko-KR" sz="2000" b="1" dirty="0">
                <a:latin typeface="+mn-lt"/>
                <a:ea typeface="LG스마트체2.0 Regular" panose="020B0600000101010101" pitchFamily="50" charset="-127"/>
              </a:rPr>
              <a:t>JVET-AE0081:</a:t>
            </a:r>
            <a:r>
              <a:rPr lang="ko-KR" altLang="en-US" sz="2000" b="1" dirty="0">
                <a:latin typeface="+mn-lt"/>
                <a:ea typeface="LG스마트체2.0 Regular" panose="020B0600000101010101" pitchFamily="50" charset="-127"/>
              </a:rPr>
              <a:t> </a:t>
            </a:r>
            <a:r>
              <a:rPr lang="en-US" altLang="ko-KR" sz="2000" b="1" dirty="0">
                <a:latin typeface="+mn-lt"/>
                <a:ea typeface="LG스마트체2.0 Regular" panose="020B0600000101010101" pitchFamily="50" charset="-127"/>
              </a:rPr>
              <a:t>[AHG8] De-noising filter as pre-processing for machine task</a:t>
            </a:r>
          </a:p>
        </p:txBody>
      </p:sp>
    </p:spTree>
    <p:extLst>
      <p:ext uri="{BB962C8B-B14F-4D97-AF65-F5344CB8AC3E}">
        <p14:creationId xmlns:p14="http://schemas.microsoft.com/office/powerpoint/2010/main" val="476423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4"/>
          <p:cNvSpPr>
            <a:spLocks noChangeShapeType="1"/>
          </p:cNvSpPr>
          <p:nvPr/>
        </p:nvSpPr>
        <p:spPr bwMode="auto">
          <a:xfrm>
            <a:off x="-1" y="84845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350" dirty="0"/>
          </a:p>
        </p:txBody>
      </p:sp>
      <p:sp>
        <p:nvSpPr>
          <p:cNvPr id="5" name="TextBox 4"/>
          <p:cNvSpPr txBox="1"/>
          <p:nvPr/>
        </p:nvSpPr>
        <p:spPr>
          <a:xfrm>
            <a:off x="-1" y="297537"/>
            <a:ext cx="9090889" cy="830997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ko-KR"/>
            </a:defPPr>
            <a:lvl1pPr>
              <a:defRPr sz="2400" b="1"/>
            </a:lvl1pPr>
          </a:lstStyle>
          <a:p>
            <a:r>
              <a:rPr lang="en-US" altLang="ko-KR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Conclusion</a:t>
            </a:r>
          </a:p>
          <a:p>
            <a:pPr lvl="0"/>
            <a:endParaRPr lang="en-US" altLang="ko-KR" dirty="0">
              <a:latin typeface="LG스마트체2.0 Regular" panose="020B0600000101010101" pitchFamily="50" charset="-127"/>
              <a:ea typeface="LG스마트체2.0 Regular" panose="020B0600000101010101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668" y="998611"/>
            <a:ext cx="9074332" cy="420435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400" u="sng" dirty="0"/>
              <a:t>De-noising filter is proposed as a pre-processing technology </a:t>
            </a:r>
            <a:r>
              <a:rPr lang="en-US" altLang="ko-KR" sz="1400" dirty="0"/>
              <a:t>for optimizations for encoders and receiving systems for machine analysis of coded video content.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4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400" dirty="0"/>
              <a:t>de-noising filters can give gains </a:t>
            </a:r>
            <a:r>
              <a:rPr lang="en-US" altLang="ko-KR" sz="1400" dirty="0">
                <a:ea typeface="LG스마트체 Light" panose="020B0600000101010101" pitchFamily="50" charset="-127"/>
              </a:rPr>
              <a:t>without any normative changes.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400" dirty="0">
              <a:ea typeface="LG스마트체 Light" panose="020B0600000101010101" pitchFamily="50" charset="-127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400" dirty="0">
                <a:ea typeface="LG스마트체 Light" panose="020B0600000101010101" pitchFamily="50" charset="-127"/>
              </a:rPr>
              <a:t>The combined experimental results with JVET-AD0122 show additional performance improvements.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400" dirty="0">
              <a:ea typeface="LG스마트체 Light" panose="020B0600000101010101" pitchFamily="50" charset="-127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400" dirty="0"/>
              <a:t>It is proposed to include the de-noising filter in the draft for the technical report regarding the pre-processing techniques in section 6.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ea typeface="LG스마트체 Light" panose="020B0600000101010101" pitchFamily="50" charset="-127"/>
              </a:rPr>
              <a:t>Thanks to </a:t>
            </a:r>
            <a:r>
              <a:rPr lang="en-US" altLang="ko-KR" b="1" dirty="0">
                <a:ea typeface="LG스마트체 Light" panose="020B0600000101010101" pitchFamily="50" charset="-127"/>
              </a:rPr>
              <a:t>Ericsson</a:t>
            </a:r>
            <a:r>
              <a:rPr lang="en-US" altLang="ko-KR" dirty="0">
                <a:ea typeface="LG스마트체 Light" panose="020B0600000101010101" pitchFamily="50" charset="-127"/>
              </a:rPr>
              <a:t> for crosschecking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dirty="0">
              <a:ea typeface="LG스마트체 Light" panose="020B0600000101010101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93D4395-FAED-A72E-43AE-F69C340C2CDF}"/>
              </a:ext>
            </a:extLst>
          </p:cNvPr>
          <p:cNvSpPr txBox="1"/>
          <p:nvPr/>
        </p:nvSpPr>
        <p:spPr>
          <a:xfrm>
            <a:off x="1856628" y="6581001"/>
            <a:ext cx="58796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/>
              <a:t>The low delay results on the TVD dataset were provided by the cross-checker.</a:t>
            </a:r>
            <a:endParaRPr lang="ko-KR" altLang="en-US" sz="1200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D9D6DF68-CE8E-B158-F8BD-C722CA9E4A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4983" y="4817388"/>
            <a:ext cx="638175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9159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4"/>
          <p:cNvSpPr>
            <a:spLocks noChangeShapeType="1"/>
          </p:cNvSpPr>
          <p:nvPr/>
        </p:nvSpPr>
        <p:spPr bwMode="auto">
          <a:xfrm>
            <a:off x="-1" y="84845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350" dirty="0"/>
          </a:p>
        </p:txBody>
      </p:sp>
      <p:sp>
        <p:nvSpPr>
          <p:cNvPr id="5" name="TextBox 4"/>
          <p:cNvSpPr txBox="1"/>
          <p:nvPr/>
        </p:nvSpPr>
        <p:spPr>
          <a:xfrm>
            <a:off x="-1" y="297537"/>
            <a:ext cx="9090889" cy="830997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ko-KR"/>
            </a:defPPr>
            <a:lvl1pPr>
              <a:defRPr sz="2400" b="1"/>
            </a:lvl1pPr>
          </a:lstStyle>
          <a:p>
            <a:r>
              <a:rPr lang="en-US" altLang="ko-KR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Appendix</a:t>
            </a:r>
          </a:p>
          <a:p>
            <a:pPr lvl="0"/>
            <a:endParaRPr lang="en-US" altLang="ko-KR" dirty="0">
              <a:latin typeface="LG스마트체2.0 Regular" panose="020B0600000101010101" pitchFamily="50" charset="-127"/>
              <a:ea typeface="LG스마트체2.0 Regular" panose="020B0600000101010101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744" y="1679450"/>
            <a:ext cx="8321397" cy="179563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9668" y="998611"/>
            <a:ext cx="9074332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altLang="ko-KR" sz="2000" dirty="0"/>
              <a:t>Proposed description</a:t>
            </a:r>
            <a:endParaRPr lang="en-CA" altLang="ko-KR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ko-KR" sz="1600" dirty="0"/>
          </a:p>
        </p:txBody>
      </p:sp>
    </p:spTree>
    <p:extLst>
      <p:ext uri="{BB962C8B-B14F-4D97-AF65-F5344CB8AC3E}">
        <p14:creationId xmlns:p14="http://schemas.microsoft.com/office/powerpoint/2010/main" val="2761657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51"/>
          <p:cNvSpPr txBox="1"/>
          <p:nvPr/>
        </p:nvSpPr>
        <p:spPr>
          <a:xfrm>
            <a:off x="69668" y="998611"/>
            <a:ext cx="9074332" cy="324704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2000" dirty="0"/>
              <a:t>In this contribution, de-noising filter is proposed as a pre-processing technology for  optimization of encoders and receiving systems for machine analysis of coded video content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2000" dirty="0">
                <a:ea typeface="LG스마트체 Light" panose="020B0600000101010101" pitchFamily="50" charset="-127"/>
              </a:rPr>
              <a:t>When capturing video, noise may be captured as well.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2000" dirty="0">
                <a:ea typeface="LG스마트체 Light" panose="020B0600000101010101" pitchFamily="50" charset="-127"/>
              </a:rPr>
              <a:t>If a de-noising filter is applied before encoding on the video transmission side</a:t>
            </a:r>
          </a:p>
          <a:p>
            <a:pPr marL="623888" lvl="1" indent="-1666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600" dirty="0">
                <a:ea typeface="LG스마트체 Light" panose="020B0600000101010101" pitchFamily="50" charset="-127"/>
              </a:rPr>
              <a:t>The machine analysis performance can be improved by reducing unnecessary noise</a:t>
            </a:r>
          </a:p>
          <a:p>
            <a:pPr marL="623888" lvl="1" indent="-1666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600" dirty="0">
                <a:ea typeface="LG스마트체 Light" panose="020B0600000101010101" pitchFamily="50" charset="-127"/>
              </a:rPr>
              <a:t>The burden of video transmission can be reduced by enhancing the coding efficiency</a:t>
            </a:r>
          </a:p>
        </p:txBody>
      </p:sp>
      <p:sp>
        <p:nvSpPr>
          <p:cNvPr id="53" name="Line 14"/>
          <p:cNvSpPr>
            <a:spLocks noChangeShapeType="1"/>
          </p:cNvSpPr>
          <p:nvPr/>
        </p:nvSpPr>
        <p:spPr bwMode="auto">
          <a:xfrm>
            <a:off x="-1" y="84845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350" dirty="0"/>
          </a:p>
        </p:txBody>
      </p:sp>
      <p:sp>
        <p:nvSpPr>
          <p:cNvPr id="54" name="TextBox 53"/>
          <p:cNvSpPr txBox="1"/>
          <p:nvPr/>
        </p:nvSpPr>
        <p:spPr>
          <a:xfrm>
            <a:off x="-1" y="297537"/>
            <a:ext cx="9090889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lvl="0"/>
            <a:r>
              <a:rPr lang="en-US" altLang="ko-KR" sz="2400" dirty="0">
                <a:ea typeface="LG스마트체2.0 Regular" panose="020B0600000101010101" pitchFamily="50" charset="-127"/>
              </a:rPr>
              <a:t>Motivation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851" b="89552" l="9873" r="9458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93849" y="4801619"/>
            <a:ext cx="617221" cy="5268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182420" y="5523245"/>
            <a:ext cx="642941" cy="482918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2473013" y="5199292"/>
            <a:ext cx="922020" cy="56359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sz="1600" dirty="0">
                <a:solidFill>
                  <a:schemeClr val="tx1"/>
                </a:solidFill>
                <a:ea typeface="LG스마트체 Light" panose="020B0600000101010101" pitchFamily="50" charset="-127"/>
              </a:rPr>
              <a:t>Video Encoder</a:t>
            </a:r>
            <a:endParaRPr lang="ko-KR" altLang="en-US" sz="1600" dirty="0">
              <a:solidFill>
                <a:schemeClr val="tx1"/>
              </a:solidFill>
              <a:ea typeface="LG스마트체 Light" panose="020B0600000101010101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757344" y="4677291"/>
            <a:ext cx="6864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n</a:t>
            </a:r>
            <a:r>
              <a:rPr lang="ko-KR" altLang="en-US" dirty="0" err="1"/>
              <a:t>oise</a:t>
            </a:r>
            <a:endParaRPr lang="ko-KR" altLang="en-US" dirty="0"/>
          </a:p>
        </p:txBody>
      </p:sp>
      <p:cxnSp>
        <p:nvCxnSpPr>
          <p:cNvPr id="29" name="직선 화살표 연결선 28"/>
          <p:cNvCxnSpPr/>
          <p:nvPr/>
        </p:nvCxnSpPr>
        <p:spPr>
          <a:xfrm flipV="1">
            <a:off x="1801820" y="5481088"/>
            <a:ext cx="650519" cy="251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타원 30"/>
          <p:cNvSpPr/>
          <p:nvPr/>
        </p:nvSpPr>
        <p:spPr>
          <a:xfrm>
            <a:off x="2044410" y="5381075"/>
            <a:ext cx="195263" cy="200025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+</a:t>
            </a:r>
            <a:endParaRPr lang="ko-KR" altLang="en-US" dirty="0">
              <a:solidFill>
                <a:schemeClr val="tx1"/>
              </a:solidFill>
            </a:endParaRPr>
          </a:p>
        </p:txBody>
      </p:sp>
      <p:cxnSp>
        <p:nvCxnSpPr>
          <p:cNvPr id="33" name="직선 화살표 연결선 32"/>
          <p:cNvCxnSpPr>
            <a:endCxn id="31" idx="0"/>
          </p:cNvCxnSpPr>
          <p:nvPr/>
        </p:nvCxnSpPr>
        <p:spPr>
          <a:xfrm>
            <a:off x="2142042" y="5014842"/>
            <a:ext cx="0" cy="36623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구름 34"/>
          <p:cNvSpPr/>
          <p:nvPr/>
        </p:nvSpPr>
        <p:spPr>
          <a:xfrm>
            <a:off x="3920473" y="5196204"/>
            <a:ext cx="933450" cy="509754"/>
          </a:xfrm>
          <a:prstGeom prst="clou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51" name="직선 화살표 연결선 50"/>
          <p:cNvCxnSpPr/>
          <p:nvPr/>
        </p:nvCxnSpPr>
        <p:spPr>
          <a:xfrm flipV="1">
            <a:off x="3400589" y="5466795"/>
            <a:ext cx="303473" cy="251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직사각형 54"/>
          <p:cNvSpPr/>
          <p:nvPr/>
        </p:nvSpPr>
        <p:spPr>
          <a:xfrm>
            <a:off x="5174677" y="5196204"/>
            <a:ext cx="922020" cy="56359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sz="1600" dirty="0">
                <a:solidFill>
                  <a:schemeClr val="tx1"/>
                </a:solidFill>
                <a:ea typeface="LG스마트체 Light" panose="020B0600000101010101" pitchFamily="50" charset="-127"/>
              </a:rPr>
              <a:t>Video Decoder</a:t>
            </a:r>
            <a:endParaRPr lang="ko-KR" altLang="en-US" sz="1600" dirty="0">
              <a:solidFill>
                <a:schemeClr val="tx1"/>
              </a:solidFill>
              <a:ea typeface="LG스마트체 Light" panose="020B0600000101010101" pitchFamily="50" charset="-127"/>
            </a:endParaRPr>
          </a:p>
        </p:txBody>
      </p:sp>
      <p:cxnSp>
        <p:nvCxnSpPr>
          <p:cNvPr id="56" name="직선 화살표 연결선 55"/>
          <p:cNvCxnSpPr/>
          <p:nvPr/>
        </p:nvCxnSpPr>
        <p:spPr>
          <a:xfrm flipV="1">
            <a:off x="4868562" y="5438246"/>
            <a:ext cx="303473" cy="251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직사각형 35"/>
          <p:cNvSpPr/>
          <p:nvPr/>
        </p:nvSpPr>
        <p:spPr>
          <a:xfrm>
            <a:off x="3920473" y="5636831"/>
            <a:ext cx="9940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>
                <a:ea typeface="LG스마트체 Light" panose="020B0600000101010101" pitchFamily="50" charset="-127"/>
              </a:rPr>
              <a:t>Network</a:t>
            </a:r>
            <a:endParaRPr lang="ko-KR" altLang="en-US" dirty="0"/>
          </a:p>
        </p:txBody>
      </p:sp>
      <p:sp>
        <p:nvSpPr>
          <p:cNvPr id="57" name="직사각형 56"/>
          <p:cNvSpPr/>
          <p:nvPr/>
        </p:nvSpPr>
        <p:spPr>
          <a:xfrm>
            <a:off x="6426703" y="5184998"/>
            <a:ext cx="1350821" cy="56359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sz="1600" dirty="0">
                <a:solidFill>
                  <a:schemeClr val="tx1"/>
                </a:solidFill>
                <a:ea typeface="LG스마트체 Light" panose="020B0600000101010101" pitchFamily="50" charset="-127"/>
              </a:rPr>
              <a:t>Machine</a:t>
            </a:r>
          </a:p>
          <a:p>
            <a:pPr algn="ctr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sz="1600" dirty="0">
                <a:solidFill>
                  <a:schemeClr val="tx1"/>
                </a:solidFill>
                <a:ea typeface="LG스마트체 Light" panose="020B0600000101010101" pitchFamily="50" charset="-127"/>
              </a:rPr>
              <a:t>analysis</a:t>
            </a:r>
            <a:endParaRPr lang="ko-KR" altLang="en-US" sz="1600" dirty="0">
              <a:solidFill>
                <a:schemeClr val="tx1"/>
              </a:solidFill>
              <a:ea typeface="LG스마트체 Light" panose="020B0600000101010101" pitchFamily="50" charset="-127"/>
            </a:endParaRPr>
          </a:p>
        </p:txBody>
      </p:sp>
      <p:cxnSp>
        <p:nvCxnSpPr>
          <p:cNvPr id="58" name="직선 화살표 연결선 57"/>
          <p:cNvCxnSpPr/>
          <p:nvPr/>
        </p:nvCxnSpPr>
        <p:spPr>
          <a:xfrm flipV="1">
            <a:off x="6095540" y="5435733"/>
            <a:ext cx="303473" cy="251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직사각형 58"/>
          <p:cNvSpPr/>
          <p:nvPr/>
        </p:nvSpPr>
        <p:spPr>
          <a:xfrm>
            <a:off x="2519544" y="4774113"/>
            <a:ext cx="73289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1100" dirty="0"/>
              <a:t>Coding </a:t>
            </a:r>
          </a:p>
          <a:p>
            <a:pPr algn="ctr"/>
            <a:r>
              <a:rPr lang="en-US" altLang="ko-KR" sz="1100" dirty="0"/>
              <a:t>efficiency</a:t>
            </a:r>
            <a:endParaRPr lang="ko-KR" altLang="en-US" sz="1100" dirty="0"/>
          </a:p>
        </p:txBody>
      </p:sp>
      <p:sp>
        <p:nvSpPr>
          <p:cNvPr id="37" name="아래쪽 화살표 36"/>
          <p:cNvSpPr/>
          <p:nvPr/>
        </p:nvSpPr>
        <p:spPr>
          <a:xfrm>
            <a:off x="3231890" y="4907120"/>
            <a:ext cx="151737" cy="21544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직사각형 60"/>
          <p:cNvSpPr/>
          <p:nvPr/>
        </p:nvSpPr>
        <p:spPr>
          <a:xfrm>
            <a:off x="6625530" y="4799398"/>
            <a:ext cx="68159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1100" dirty="0"/>
              <a:t>Machine</a:t>
            </a:r>
          </a:p>
          <a:p>
            <a:pPr algn="ctr"/>
            <a:r>
              <a:rPr lang="en-US" altLang="ko-KR" sz="1100" dirty="0"/>
              <a:t>analysis</a:t>
            </a:r>
            <a:endParaRPr lang="ko-KR" altLang="en-US" sz="1100" dirty="0"/>
          </a:p>
        </p:txBody>
      </p:sp>
      <p:sp>
        <p:nvSpPr>
          <p:cNvPr id="62" name="아래쪽 화살표 61"/>
          <p:cNvSpPr/>
          <p:nvPr/>
        </p:nvSpPr>
        <p:spPr>
          <a:xfrm>
            <a:off x="7229215" y="4907119"/>
            <a:ext cx="151737" cy="21544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직사각형 63"/>
          <p:cNvSpPr/>
          <p:nvPr/>
        </p:nvSpPr>
        <p:spPr>
          <a:xfrm>
            <a:off x="3858827" y="4801619"/>
            <a:ext cx="93166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1100" dirty="0"/>
              <a:t>Transmission</a:t>
            </a:r>
          </a:p>
          <a:p>
            <a:pPr algn="ctr"/>
            <a:r>
              <a:rPr lang="en-US" altLang="ko-KR" sz="1100" dirty="0"/>
              <a:t>burden</a:t>
            </a:r>
            <a:endParaRPr lang="ko-KR" altLang="en-US" sz="1100" dirty="0"/>
          </a:p>
        </p:txBody>
      </p:sp>
      <p:sp>
        <p:nvSpPr>
          <p:cNvPr id="67" name="아래쪽 화살표 66"/>
          <p:cNvSpPr/>
          <p:nvPr/>
        </p:nvSpPr>
        <p:spPr>
          <a:xfrm flipV="1">
            <a:off x="4768453" y="4934626"/>
            <a:ext cx="152401" cy="23483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97438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Line 14"/>
          <p:cNvSpPr>
            <a:spLocks noChangeShapeType="1"/>
          </p:cNvSpPr>
          <p:nvPr/>
        </p:nvSpPr>
        <p:spPr bwMode="auto">
          <a:xfrm>
            <a:off x="-1" y="84845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350" dirty="0"/>
          </a:p>
        </p:txBody>
      </p:sp>
      <p:sp>
        <p:nvSpPr>
          <p:cNvPr id="54" name="TextBox 53"/>
          <p:cNvSpPr txBox="1"/>
          <p:nvPr/>
        </p:nvSpPr>
        <p:spPr>
          <a:xfrm>
            <a:off x="-1" y="297537"/>
            <a:ext cx="9090889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ko-KR"/>
            </a:defPPr>
            <a:lvl1pPr lvl="0">
              <a:defRPr sz="2400" b="1">
                <a:ea typeface="LG스마트체2.0 Regular" panose="020B0600000101010101" pitchFamily="50" charset="-127"/>
              </a:defRPr>
            </a:lvl1pPr>
          </a:lstStyle>
          <a:p>
            <a:r>
              <a:rPr lang="en-US" altLang="ko-KR" b="0" dirty="0"/>
              <a:t>Proposed method</a:t>
            </a:r>
          </a:p>
        </p:txBody>
      </p:sp>
      <p:sp>
        <p:nvSpPr>
          <p:cNvPr id="8" name="Rectangle 52"/>
          <p:cNvSpPr/>
          <p:nvPr/>
        </p:nvSpPr>
        <p:spPr>
          <a:xfrm>
            <a:off x="786742" y="3967017"/>
            <a:ext cx="1031079" cy="55202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>
                <a:effectLst/>
                <a:ea typeface="SimSun" panose="02010600030101010101" pitchFamily="2" charset="-122"/>
              </a:rPr>
              <a:t>Input YUV</a:t>
            </a:r>
            <a:endParaRPr lang="ko-KR" sz="1200" dirty="0">
              <a:effectLst/>
              <a:ea typeface="SimSun" panose="02010600030101010101" pitchFamily="2" charset="-122"/>
            </a:endParaRPr>
          </a:p>
        </p:txBody>
      </p:sp>
      <p:sp>
        <p:nvSpPr>
          <p:cNvPr id="9" name="Rectangle 53"/>
          <p:cNvSpPr/>
          <p:nvPr/>
        </p:nvSpPr>
        <p:spPr>
          <a:xfrm>
            <a:off x="3879106" y="3961896"/>
            <a:ext cx="848764" cy="55239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>
                <a:effectLst/>
                <a:ea typeface="SimSun" panose="02010600030101010101" pitchFamily="2" charset="-122"/>
              </a:rPr>
              <a:t>Compress with VTM</a:t>
            </a:r>
            <a:endParaRPr lang="ko-KR" sz="1200" dirty="0">
              <a:effectLst/>
              <a:ea typeface="SimSun" panose="02010600030101010101" pitchFamily="2" charset="-122"/>
            </a:endParaRPr>
          </a:p>
        </p:txBody>
      </p:sp>
      <p:sp>
        <p:nvSpPr>
          <p:cNvPr id="10" name="Rectangle 54"/>
          <p:cNvSpPr/>
          <p:nvPr/>
        </p:nvSpPr>
        <p:spPr>
          <a:xfrm>
            <a:off x="5291972" y="3959521"/>
            <a:ext cx="960457" cy="55239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>
                <a:effectLst/>
                <a:ea typeface="SimSun" panose="02010600030101010101" pitchFamily="2" charset="-122"/>
              </a:rPr>
              <a:t>Decompress with VTM</a:t>
            </a:r>
            <a:endParaRPr lang="ko-KR" sz="1200">
              <a:effectLst/>
              <a:ea typeface="SimSun" panose="02010600030101010101" pitchFamily="2" charset="-122"/>
            </a:endParaRPr>
          </a:p>
        </p:txBody>
      </p:sp>
      <p:sp>
        <p:nvSpPr>
          <p:cNvPr id="11" name="Rectangle 55"/>
          <p:cNvSpPr/>
          <p:nvPr/>
        </p:nvSpPr>
        <p:spPr>
          <a:xfrm>
            <a:off x="6789154" y="3957517"/>
            <a:ext cx="1567805" cy="55239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>
                <a:effectLst/>
                <a:ea typeface="SimSun" panose="02010600030101010101" pitchFamily="2" charset="-122"/>
              </a:rPr>
              <a:t>Convert to PNG </a:t>
            </a:r>
            <a:endParaRPr lang="ko-KR" sz="1200">
              <a:effectLst/>
              <a:ea typeface="SimSun" panose="02010600030101010101" pitchFamily="2" charset="-122"/>
            </a:endParaRPr>
          </a:p>
        </p:txBody>
      </p:sp>
      <p:sp>
        <p:nvSpPr>
          <p:cNvPr id="12" name="Rectangle 56"/>
          <p:cNvSpPr/>
          <p:nvPr/>
        </p:nvSpPr>
        <p:spPr>
          <a:xfrm>
            <a:off x="6789155" y="4786696"/>
            <a:ext cx="1567805" cy="55239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hangingPunct="0"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>
                <a:effectLst/>
                <a:ea typeface="SimSun" panose="02010600030101010101" pitchFamily="2" charset="-122"/>
              </a:rPr>
              <a:t>Determine task </a:t>
            </a:r>
          </a:p>
          <a:p>
            <a:pPr algn="ctr" hangingPunct="0"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>
                <a:effectLst/>
                <a:ea typeface="SimSun" panose="02010600030101010101" pitchFamily="2" charset="-122"/>
              </a:rPr>
              <a:t>performance</a:t>
            </a:r>
            <a:endParaRPr lang="ko-KR" sz="1200" dirty="0">
              <a:effectLst/>
              <a:ea typeface="SimSun" panose="02010600030101010101" pitchFamily="2" charset="-122"/>
            </a:endParaRPr>
          </a:p>
        </p:txBody>
      </p:sp>
      <p:sp>
        <p:nvSpPr>
          <p:cNvPr id="13" name="Rectangle 57"/>
          <p:cNvSpPr/>
          <p:nvPr/>
        </p:nvSpPr>
        <p:spPr>
          <a:xfrm>
            <a:off x="786265" y="4786325"/>
            <a:ext cx="1031557" cy="55239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>
                <a:effectLst/>
                <a:ea typeface="SimSun" panose="02010600030101010101" pitchFamily="2" charset="-122"/>
              </a:rPr>
              <a:t>Ground truth</a:t>
            </a:r>
            <a:endParaRPr lang="ko-KR" sz="1200">
              <a:effectLst/>
              <a:ea typeface="SimSun" panose="02010600030101010101" pitchFamily="2" charset="-122"/>
            </a:endParaRPr>
          </a:p>
        </p:txBody>
      </p:sp>
      <p:cxnSp>
        <p:nvCxnSpPr>
          <p:cNvPr id="14" name="Straight Arrow Connector 58"/>
          <p:cNvCxnSpPr>
            <a:stCxn id="8" idx="3"/>
            <a:endCxn id="19" idx="1"/>
          </p:cNvCxnSpPr>
          <p:nvPr/>
        </p:nvCxnSpPr>
        <p:spPr>
          <a:xfrm flipV="1">
            <a:off x="1817821" y="4242843"/>
            <a:ext cx="536726" cy="18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59"/>
          <p:cNvCxnSpPr>
            <a:stCxn id="9" idx="3"/>
            <a:endCxn id="10" idx="1"/>
          </p:cNvCxnSpPr>
          <p:nvPr/>
        </p:nvCxnSpPr>
        <p:spPr>
          <a:xfrm flipV="1">
            <a:off x="4727870" y="4235718"/>
            <a:ext cx="564102" cy="237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60"/>
          <p:cNvCxnSpPr>
            <a:stCxn id="10" idx="3"/>
            <a:endCxn id="11" idx="1"/>
          </p:cNvCxnSpPr>
          <p:nvPr/>
        </p:nvCxnSpPr>
        <p:spPr>
          <a:xfrm flipV="1">
            <a:off x="6252429" y="4233714"/>
            <a:ext cx="536725" cy="200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61"/>
          <p:cNvCxnSpPr>
            <a:stCxn id="11" idx="2"/>
            <a:endCxn id="12" idx="0"/>
          </p:cNvCxnSpPr>
          <p:nvPr/>
        </p:nvCxnSpPr>
        <p:spPr>
          <a:xfrm>
            <a:off x="7573057" y="4509910"/>
            <a:ext cx="1" cy="27678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62"/>
          <p:cNvCxnSpPr/>
          <p:nvPr/>
        </p:nvCxnSpPr>
        <p:spPr>
          <a:xfrm>
            <a:off x="1817821" y="5061932"/>
            <a:ext cx="4971333" cy="37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Rectangle 53"/>
          <p:cNvSpPr/>
          <p:nvPr/>
        </p:nvSpPr>
        <p:spPr>
          <a:xfrm>
            <a:off x="2354547" y="3966646"/>
            <a:ext cx="1101258" cy="55239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hangingPunct="0"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sz="1200" dirty="0">
                <a:ea typeface="SimSun" panose="02010600030101010101" pitchFamily="2" charset="-122"/>
              </a:rPr>
              <a:t>De-noising</a:t>
            </a:r>
          </a:p>
          <a:p>
            <a:pPr algn="ctr" hangingPunct="0"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sz="1200" dirty="0">
                <a:ea typeface="SimSun" panose="02010600030101010101" pitchFamily="2" charset="-122"/>
              </a:rPr>
              <a:t> filtering</a:t>
            </a:r>
            <a:endParaRPr lang="ko-KR" sz="1200" dirty="0">
              <a:effectLst/>
              <a:ea typeface="SimSun" panose="02010600030101010101" pitchFamily="2" charset="-122"/>
            </a:endParaRPr>
          </a:p>
        </p:txBody>
      </p:sp>
      <p:cxnSp>
        <p:nvCxnSpPr>
          <p:cNvPr id="20" name="Straight Arrow Connector 59"/>
          <p:cNvCxnSpPr>
            <a:stCxn id="19" idx="3"/>
            <a:endCxn id="9" idx="1"/>
          </p:cNvCxnSpPr>
          <p:nvPr/>
        </p:nvCxnSpPr>
        <p:spPr>
          <a:xfrm flipV="1">
            <a:off x="3455805" y="4238093"/>
            <a:ext cx="423301" cy="475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69668" y="998611"/>
            <a:ext cx="9074332" cy="187743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2000" dirty="0"/>
              <a:t>Gaussian filters are used as examples of de-noising filters. </a:t>
            </a:r>
          </a:p>
          <a:p>
            <a:pPr marL="623888" lvl="1" indent="-1666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600" dirty="0"/>
              <a:t>The characteristics of the noise may depend on the purpose and environment of the application.</a:t>
            </a:r>
          </a:p>
          <a:p>
            <a:pPr marL="623888" lvl="1" indent="-1666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600" dirty="0"/>
              <a:t>De-noising filters can be defined according to the application.</a:t>
            </a:r>
          </a:p>
          <a:p>
            <a:pPr marL="623888" lvl="1" indent="-1666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600" dirty="0"/>
              <a:t>In the experiment, de-noised sequences are generated using  Gaussian filters, and then run VTM-12 without any changes and the performance of the machine analysis was measured.</a:t>
            </a:r>
          </a:p>
        </p:txBody>
      </p:sp>
      <p:sp>
        <p:nvSpPr>
          <p:cNvPr id="40" name="직사각형 39"/>
          <p:cNvSpPr/>
          <p:nvPr/>
        </p:nvSpPr>
        <p:spPr>
          <a:xfrm>
            <a:off x="1725582" y="3250982"/>
            <a:ext cx="2245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200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굴림" panose="020B0600000101010101" pitchFamily="50" charset="-127"/>
              </a:rPr>
              <a:t>*Generate a filtered</a:t>
            </a:r>
          </a:p>
          <a:p>
            <a:pPr algn="ctr"/>
            <a:r>
              <a:rPr lang="en-US" altLang="ko-KR" sz="1200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굴림" panose="020B0600000101010101" pitchFamily="50" charset="-127"/>
              </a:rPr>
              <a:t> version of the sequences </a:t>
            </a:r>
            <a:endParaRPr lang="ko-KR" altLang="en-US" sz="1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5" name="직사각형 44"/>
          <p:cNvSpPr/>
          <p:nvPr/>
        </p:nvSpPr>
        <p:spPr>
          <a:xfrm>
            <a:off x="4121826" y="3250981"/>
            <a:ext cx="17761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200" dirty="0">
                <a:solidFill>
                  <a:schemeClr val="accent6">
                    <a:lumMod val="50000"/>
                  </a:schemeClr>
                </a:solidFill>
                <a:ea typeface="굴림" panose="020B0600000101010101" pitchFamily="50" charset="-127"/>
              </a:rPr>
              <a:t>VTM </a:t>
            </a:r>
            <a:r>
              <a:rPr lang="en-US" altLang="ko-KR" sz="1200" dirty="0" err="1">
                <a:solidFill>
                  <a:schemeClr val="accent6">
                    <a:lumMod val="50000"/>
                  </a:schemeClr>
                </a:solidFill>
                <a:ea typeface="굴림" panose="020B0600000101010101" pitchFamily="50" charset="-127"/>
              </a:rPr>
              <a:t>enc</a:t>
            </a:r>
            <a:r>
              <a:rPr lang="en-US" altLang="ko-KR" sz="1200" dirty="0">
                <a:solidFill>
                  <a:schemeClr val="accent6">
                    <a:lumMod val="50000"/>
                  </a:schemeClr>
                </a:solidFill>
                <a:ea typeface="굴림" panose="020B0600000101010101" pitchFamily="50" charset="-127"/>
              </a:rPr>
              <a:t>/</a:t>
            </a:r>
            <a:r>
              <a:rPr lang="en-US" altLang="ko-KR" sz="1200" dirty="0" err="1">
                <a:solidFill>
                  <a:schemeClr val="accent6">
                    <a:lumMod val="50000"/>
                  </a:schemeClr>
                </a:solidFill>
                <a:ea typeface="굴림" panose="020B0600000101010101" pitchFamily="50" charset="-127"/>
              </a:rPr>
              <a:t>dec</a:t>
            </a:r>
            <a:endParaRPr lang="en-US" altLang="ko-KR" sz="1200" dirty="0">
              <a:solidFill>
                <a:schemeClr val="accent6">
                  <a:lumMod val="50000"/>
                </a:schemeClr>
              </a:solidFill>
              <a:ea typeface="굴림" panose="020B0600000101010101" pitchFamily="50" charset="-127"/>
            </a:endParaRPr>
          </a:p>
          <a:p>
            <a:pPr algn="ctr"/>
            <a:r>
              <a:rPr lang="en-US" altLang="ko-KR" sz="1200" dirty="0">
                <a:solidFill>
                  <a:schemeClr val="accent6">
                    <a:lumMod val="50000"/>
                  </a:schemeClr>
                </a:solidFill>
                <a:ea typeface="굴림" panose="020B0600000101010101" pitchFamily="50" charset="-127"/>
              </a:rPr>
              <a:t>without any changes</a:t>
            </a:r>
            <a:endParaRPr lang="ko-KR" altLang="en-US" sz="1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" name="오른쪽 대괄호 1"/>
          <p:cNvSpPr/>
          <p:nvPr/>
        </p:nvSpPr>
        <p:spPr>
          <a:xfrm rot="16200000">
            <a:off x="4991184" y="2592907"/>
            <a:ext cx="149168" cy="2373323"/>
          </a:xfrm>
          <a:prstGeom prst="rightBracket">
            <a:avLst/>
          </a:prstGeom>
          <a:ln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79939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Line 14"/>
          <p:cNvSpPr>
            <a:spLocks noChangeShapeType="1"/>
          </p:cNvSpPr>
          <p:nvPr/>
        </p:nvSpPr>
        <p:spPr bwMode="auto">
          <a:xfrm>
            <a:off x="-1" y="84845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350" dirty="0"/>
          </a:p>
        </p:txBody>
      </p:sp>
      <p:sp>
        <p:nvSpPr>
          <p:cNvPr id="54" name="TextBox 53"/>
          <p:cNvSpPr txBox="1"/>
          <p:nvPr/>
        </p:nvSpPr>
        <p:spPr>
          <a:xfrm>
            <a:off x="-1" y="297537"/>
            <a:ext cx="9090889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ko-KR"/>
            </a:defPPr>
            <a:lvl1pPr lvl="0">
              <a:defRPr sz="2400" b="1">
                <a:ea typeface="LG스마트체2.0 Regular" panose="020B0600000101010101" pitchFamily="50" charset="-127"/>
              </a:defRPr>
            </a:lvl1pPr>
          </a:lstStyle>
          <a:p>
            <a:r>
              <a:rPr lang="en-US" altLang="ko-KR" b="0" dirty="0"/>
              <a:t>Experimental results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9668" y="998611"/>
            <a:ext cx="9074332" cy="70788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altLang="ko-KR" sz="2000" dirty="0"/>
              <a:t>Noise is observed in the original picture and the noise is reduced in the pre-processed picture with blurring the boundary of the object.</a:t>
            </a:r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279" y="3750067"/>
            <a:ext cx="4343460" cy="2737865"/>
          </a:xfrm>
          <a:prstGeom prst="rect">
            <a:avLst/>
          </a:prstGeom>
        </p:spPr>
      </p:pic>
      <p:pic>
        <p:nvPicPr>
          <p:cNvPr id="22" name="그림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2032" y="3750066"/>
            <a:ext cx="4255292" cy="2737865"/>
          </a:xfrm>
          <a:prstGeom prst="rect">
            <a:avLst/>
          </a:prstGeom>
        </p:spPr>
      </p:pic>
      <p:pic>
        <p:nvPicPr>
          <p:cNvPr id="23" name="그림 22"/>
          <p:cNvPicPr/>
          <p:nvPr/>
        </p:nvPicPr>
        <p:blipFill>
          <a:blip r:embed="rId5"/>
          <a:stretch>
            <a:fillRect/>
          </a:stretch>
        </p:blipFill>
        <p:spPr>
          <a:xfrm>
            <a:off x="3370043" y="2153502"/>
            <a:ext cx="2350800" cy="13248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4" name="직사각형 23"/>
          <p:cNvSpPr/>
          <p:nvPr/>
        </p:nvSpPr>
        <p:spPr>
          <a:xfrm>
            <a:off x="4351201" y="2746339"/>
            <a:ext cx="268333" cy="1597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1545152" y="3365782"/>
            <a:ext cx="16868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dirty="0"/>
              <a:t>Original picture </a:t>
            </a:r>
            <a:endParaRPr lang="ko-KR" altLang="en-US" dirty="0"/>
          </a:p>
        </p:txBody>
      </p:sp>
      <p:sp>
        <p:nvSpPr>
          <p:cNvPr id="3" name="직사각형 2"/>
          <p:cNvSpPr/>
          <p:nvPr/>
        </p:nvSpPr>
        <p:spPr>
          <a:xfrm>
            <a:off x="5621896" y="3365781"/>
            <a:ext cx="22892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dirty="0"/>
              <a:t>pre-processed picture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24304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Line 14"/>
          <p:cNvSpPr>
            <a:spLocks noChangeShapeType="1"/>
          </p:cNvSpPr>
          <p:nvPr/>
        </p:nvSpPr>
        <p:spPr bwMode="auto">
          <a:xfrm>
            <a:off x="-1" y="84845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350" dirty="0"/>
          </a:p>
        </p:txBody>
      </p:sp>
      <p:sp>
        <p:nvSpPr>
          <p:cNvPr id="54" name="TextBox 53"/>
          <p:cNvSpPr txBox="1"/>
          <p:nvPr/>
        </p:nvSpPr>
        <p:spPr>
          <a:xfrm>
            <a:off x="-1" y="297537"/>
            <a:ext cx="9090889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ko-KR"/>
            </a:defPPr>
            <a:lvl1pPr lvl="0">
              <a:defRPr sz="2400" b="1">
                <a:ea typeface="LG스마트체2.0 Regular" panose="020B0600000101010101" pitchFamily="50" charset="-127"/>
              </a:defRPr>
            </a:lvl1pPr>
          </a:lstStyle>
          <a:p>
            <a:r>
              <a:rPr lang="en-US" altLang="ko-KR" b="0" dirty="0"/>
              <a:t>Experimental results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9668" y="998611"/>
            <a:ext cx="9074332" cy="120032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2000" dirty="0"/>
              <a:t>It is observed that the encoding of the preprocessed picture retains the shape of the object compared to the encoding of the original picture</a:t>
            </a:r>
            <a:r>
              <a:rPr lang="en-CA" altLang="ko-KR" sz="2000" dirty="0"/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altLang="ko-KR" sz="1600" dirty="0"/>
              <a:t>Result of </a:t>
            </a:r>
            <a:r>
              <a:rPr lang="en-CA" altLang="ko-KR" sz="1600" dirty="0" err="1"/>
              <a:t>BQTerrace</a:t>
            </a:r>
            <a:r>
              <a:rPr lang="en-CA" altLang="ko-KR" sz="1600" dirty="0"/>
              <a:t> ( QP40, All intra)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ko-KR" sz="1600" dirty="0"/>
          </a:p>
        </p:txBody>
      </p:sp>
      <p:pic>
        <p:nvPicPr>
          <p:cNvPr id="23" name="그림 22"/>
          <p:cNvPicPr/>
          <p:nvPr/>
        </p:nvPicPr>
        <p:blipFill>
          <a:blip r:embed="rId3"/>
          <a:stretch>
            <a:fillRect/>
          </a:stretch>
        </p:blipFill>
        <p:spPr>
          <a:xfrm>
            <a:off x="3370043" y="2153502"/>
            <a:ext cx="2350800" cy="13248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4" name="직사각형 23"/>
          <p:cNvSpPr/>
          <p:nvPr/>
        </p:nvSpPr>
        <p:spPr>
          <a:xfrm>
            <a:off x="4351201" y="2746339"/>
            <a:ext cx="268333" cy="1597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6" name="그림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154" y="3859862"/>
            <a:ext cx="4218820" cy="2710466"/>
          </a:xfrm>
          <a:prstGeom prst="rect">
            <a:avLst/>
          </a:prstGeom>
        </p:spPr>
      </p:pic>
      <p:pic>
        <p:nvPicPr>
          <p:cNvPr id="27" name="그림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3834" y="3859862"/>
            <a:ext cx="4237103" cy="2710466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>
            <a:off x="528619" y="3528630"/>
            <a:ext cx="37161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dirty="0"/>
              <a:t>encoding result of the original picture</a:t>
            </a:r>
            <a:endParaRPr lang="ko-KR" altLang="en-US" dirty="0"/>
          </a:p>
        </p:txBody>
      </p:sp>
      <p:sp>
        <p:nvSpPr>
          <p:cNvPr id="14" name="직사각형 13"/>
          <p:cNvSpPr/>
          <p:nvPr/>
        </p:nvSpPr>
        <p:spPr>
          <a:xfrm>
            <a:off x="4664836" y="3528630"/>
            <a:ext cx="44019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dirty="0"/>
              <a:t>encoding result of the pre-processed picture </a:t>
            </a: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275154" y="6200996"/>
            <a:ext cx="27024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dirty="0"/>
              <a:t>12597.27 kbps, </a:t>
            </a:r>
            <a:r>
              <a:rPr lang="en-CA" altLang="ko-KR" dirty="0" err="1"/>
              <a:t>mAP</a:t>
            </a:r>
            <a:r>
              <a:rPr lang="en-CA" altLang="ko-KR" dirty="0"/>
              <a:t> 41.79</a:t>
            </a:r>
            <a:endParaRPr lang="ko-KR" altLang="en-US" dirty="0"/>
          </a:p>
        </p:txBody>
      </p:sp>
      <p:sp>
        <p:nvSpPr>
          <p:cNvPr id="16" name="직사각형 15"/>
          <p:cNvSpPr/>
          <p:nvPr/>
        </p:nvSpPr>
        <p:spPr>
          <a:xfrm>
            <a:off x="4660899" y="6211258"/>
            <a:ext cx="27024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dirty="0"/>
              <a:t>8768.737 kbps, </a:t>
            </a:r>
            <a:r>
              <a:rPr lang="en-CA" altLang="ko-KR" dirty="0" err="1"/>
              <a:t>mAP</a:t>
            </a:r>
            <a:r>
              <a:rPr lang="en-CA" altLang="ko-KR" dirty="0"/>
              <a:t> 43.04</a:t>
            </a:r>
            <a:endParaRPr lang="ko-KR" altLang="en-US" dirty="0"/>
          </a:p>
        </p:txBody>
      </p:sp>
      <p:sp>
        <p:nvSpPr>
          <p:cNvPr id="2" name="타원 1">
            <a:extLst>
              <a:ext uri="{FF2B5EF4-FFF2-40B4-BE49-F238E27FC236}">
                <a16:creationId xmlns:a16="http://schemas.microsoft.com/office/drawing/2014/main" id="{CA528E58-F115-6EA6-9419-251578A69828}"/>
              </a:ext>
            </a:extLst>
          </p:cNvPr>
          <p:cNvSpPr/>
          <p:nvPr/>
        </p:nvSpPr>
        <p:spPr>
          <a:xfrm>
            <a:off x="5352836" y="4501975"/>
            <a:ext cx="924674" cy="1699022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타원 2">
            <a:extLst>
              <a:ext uri="{FF2B5EF4-FFF2-40B4-BE49-F238E27FC236}">
                <a16:creationId xmlns:a16="http://schemas.microsoft.com/office/drawing/2014/main" id="{96BB2BAD-D586-68D6-976A-A29F4039E8E9}"/>
              </a:ext>
            </a:extLst>
          </p:cNvPr>
          <p:cNvSpPr/>
          <p:nvPr/>
        </p:nvSpPr>
        <p:spPr>
          <a:xfrm>
            <a:off x="889027" y="4501974"/>
            <a:ext cx="867853" cy="1699021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97275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Line 14"/>
          <p:cNvSpPr>
            <a:spLocks noChangeShapeType="1"/>
          </p:cNvSpPr>
          <p:nvPr/>
        </p:nvSpPr>
        <p:spPr bwMode="auto">
          <a:xfrm>
            <a:off x="-1" y="84845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350" dirty="0"/>
          </a:p>
        </p:txBody>
      </p:sp>
      <p:sp>
        <p:nvSpPr>
          <p:cNvPr id="54" name="TextBox 53"/>
          <p:cNvSpPr txBox="1"/>
          <p:nvPr/>
        </p:nvSpPr>
        <p:spPr>
          <a:xfrm>
            <a:off x="-1" y="297537"/>
            <a:ext cx="9090889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ko-KR"/>
            </a:defPPr>
            <a:lvl1pPr lvl="0">
              <a:defRPr sz="2400" b="1">
                <a:ea typeface="LG스마트체2.0 Regular" panose="020B0600000101010101" pitchFamily="50" charset="-127"/>
              </a:defRPr>
            </a:lvl1pPr>
          </a:lstStyle>
          <a:p>
            <a:r>
              <a:rPr lang="en-US" altLang="ko-KR" b="0" dirty="0"/>
              <a:t>Experimental results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9668" y="998611"/>
            <a:ext cx="9074332" cy="98488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altLang="ko-KR" sz="2000" dirty="0"/>
              <a:t>Noise is observed in the original image and the noise is reduced in the pre-processed image with blurring the boundary of the object.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altLang="ko-KR" sz="1600" dirty="0"/>
              <a:t>Result of Cactus (</a:t>
            </a:r>
            <a:r>
              <a:rPr lang="en-US" altLang="ko-KR" sz="1600" dirty="0"/>
              <a:t>QP49, Random access)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487" y="3342367"/>
            <a:ext cx="3896554" cy="321023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1476" y="3342367"/>
            <a:ext cx="3956041" cy="3210230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1390" y="1974105"/>
            <a:ext cx="2350506" cy="132606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직사각형 3"/>
          <p:cNvSpPr/>
          <p:nvPr/>
        </p:nvSpPr>
        <p:spPr>
          <a:xfrm>
            <a:off x="3621234" y="2057762"/>
            <a:ext cx="138113" cy="114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1545152" y="2995918"/>
            <a:ext cx="16868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dirty="0"/>
              <a:t>Original picture </a:t>
            </a:r>
            <a:endParaRPr lang="ko-KR" altLang="en-US" dirty="0"/>
          </a:p>
        </p:txBody>
      </p:sp>
      <p:sp>
        <p:nvSpPr>
          <p:cNvPr id="16" name="직사각형 15"/>
          <p:cNvSpPr/>
          <p:nvPr/>
        </p:nvSpPr>
        <p:spPr>
          <a:xfrm>
            <a:off x="5621896" y="2995917"/>
            <a:ext cx="22892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dirty="0"/>
              <a:t>pre-processed picture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976119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Line 14"/>
          <p:cNvSpPr>
            <a:spLocks noChangeShapeType="1"/>
          </p:cNvSpPr>
          <p:nvPr/>
        </p:nvSpPr>
        <p:spPr bwMode="auto">
          <a:xfrm>
            <a:off x="-1" y="84845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350" dirty="0"/>
          </a:p>
        </p:txBody>
      </p:sp>
      <p:sp>
        <p:nvSpPr>
          <p:cNvPr id="54" name="TextBox 53"/>
          <p:cNvSpPr txBox="1"/>
          <p:nvPr/>
        </p:nvSpPr>
        <p:spPr>
          <a:xfrm>
            <a:off x="-1" y="297537"/>
            <a:ext cx="9090889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ko-KR"/>
            </a:defPPr>
            <a:lvl1pPr lvl="0">
              <a:defRPr sz="2400" b="1">
                <a:ea typeface="LG스마트체2.0 Regular" panose="020B0600000101010101" pitchFamily="50" charset="-127"/>
              </a:defRPr>
            </a:lvl1pPr>
          </a:lstStyle>
          <a:p>
            <a:r>
              <a:rPr lang="en-US" altLang="ko-KR" b="0" dirty="0"/>
              <a:t>Experimental results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9668" y="998611"/>
            <a:ext cx="9074332" cy="98488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2000" dirty="0"/>
              <a:t>It is observed that the encoding of the preprocessed picture retains the shape of the object compared to the encoding of the original picture</a:t>
            </a:r>
            <a:endParaRPr lang="en-CA" altLang="ko-KR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altLang="ko-KR" sz="1600" dirty="0"/>
              <a:t>Result of Cactus (</a:t>
            </a:r>
            <a:r>
              <a:rPr lang="en-US" altLang="ko-KR" sz="1600" dirty="0"/>
              <a:t>QP49, Random access)</a:t>
            </a: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1390" y="1974105"/>
            <a:ext cx="2350506" cy="132606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직사각형 3"/>
          <p:cNvSpPr/>
          <p:nvPr/>
        </p:nvSpPr>
        <p:spPr>
          <a:xfrm>
            <a:off x="3621234" y="2057762"/>
            <a:ext cx="138113" cy="114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818" y="3597614"/>
            <a:ext cx="3758382" cy="3205679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0971" y="3597616"/>
            <a:ext cx="3621401" cy="3205678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668886" y="3272002"/>
            <a:ext cx="37161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dirty="0"/>
              <a:t>encoding result of the original picture</a:t>
            </a:r>
            <a:endParaRPr lang="ko-KR" altLang="en-US" dirty="0"/>
          </a:p>
        </p:txBody>
      </p:sp>
      <p:sp>
        <p:nvSpPr>
          <p:cNvPr id="17" name="직사각형 16"/>
          <p:cNvSpPr/>
          <p:nvPr/>
        </p:nvSpPr>
        <p:spPr>
          <a:xfrm>
            <a:off x="4805103" y="3272002"/>
            <a:ext cx="44019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dirty="0"/>
              <a:t>encoding result of the pre-processed picture </a:t>
            </a:r>
            <a:endParaRPr lang="ko-KR" altLang="en-US" dirty="0"/>
          </a:p>
        </p:txBody>
      </p:sp>
      <p:sp>
        <p:nvSpPr>
          <p:cNvPr id="18" name="직사각형 17"/>
          <p:cNvSpPr/>
          <p:nvPr/>
        </p:nvSpPr>
        <p:spPr>
          <a:xfrm>
            <a:off x="668886" y="6433961"/>
            <a:ext cx="24715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dirty="0"/>
              <a:t>180.14 kbps, </a:t>
            </a:r>
            <a:r>
              <a:rPr lang="en-CA" altLang="ko-KR" dirty="0" err="1"/>
              <a:t>mAP</a:t>
            </a:r>
            <a:r>
              <a:rPr lang="en-CA" altLang="ko-KR" dirty="0"/>
              <a:t> 66.39</a:t>
            </a:r>
            <a:endParaRPr lang="ko-KR" altLang="en-US" dirty="0"/>
          </a:p>
        </p:txBody>
      </p:sp>
      <p:sp>
        <p:nvSpPr>
          <p:cNvPr id="19" name="직사각형 18"/>
          <p:cNvSpPr/>
          <p:nvPr/>
        </p:nvSpPr>
        <p:spPr>
          <a:xfrm>
            <a:off x="5054631" y="6444223"/>
            <a:ext cx="21830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dirty="0"/>
              <a:t>184.49 kbps, </a:t>
            </a:r>
            <a:r>
              <a:rPr lang="en-CA" altLang="ko-KR" dirty="0" err="1"/>
              <a:t>mAP</a:t>
            </a:r>
            <a:r>
              <a:rPr lang="en-CA" altLang="ko-KR" dirty="0"/>
              <a:t> 71</a:t>
            </a:r>
            <a:endParaRPr lang="ko-KR" altLang="en-US" dirty="0"/>
          </a:p>
        </p:txBody>
      </p:sp>
      <p:sp>
        <p:nvSpPr>
          <p:cNvPr id="2" name="타원 1">
            <a:extLst>
              <a:ext uri="{FF2B5EF4-FFF2-40B4-BE49-F238E27FC236}">
                <a16:creationId xmlns:a16="http://schemas.microsoft.com/office/drawing/2014/main" id="{508A4F28-DB2D-509D-0485-7A24BFDAFEFC}"/>
              </a:ext>
            </a:extLst>
          </p:cNvPr>
          <p:cNvSpPr/>
          <p:nvPr/>
        </p:nvSpPr>
        <p:spPr>
          <a:xfrm rot="2803538">
            <a:off x="5852859" y="3717709"/>
            <a:ext cx="1008568" cy="2048771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타원 2">
            <a:extLst>
              <a:ext uri="{FF2B5EF4-FFF2-40B4-BE49-F238E27FC236}">
                <a16:creationId xmlns:a16="http://schemas.microsoft.com/office/drawing/2014/main" id="{6E551C3E-95F5-59BC-B340-E2A856E2D9E6}"/>
              </a:ext>
            </a:extLst>
          </p:cNvPr>
          <p:cNvSpPr/>
          <p:nvPr/>
        </p:nvSpPr>
        <p:spPr>
          <a:xfrm rot="2803538">
            <a:off x="1596888" y="3663503"/>
            <a:ext cx="946592" cy="2048770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998876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4"/>
          <p:cNvSpPr>
            <a:spLocks noChangeShapeType="1"/>
          </p:cNvSpPr>
          <p:nvPr/>
        </p:nvSpPr>
        <p:spPr bwMode="auto">
          <a:xfrm>
            <a:off x="-1" y="84845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350" dirty="0"/>
          </a:p>
        </p:txBody>
      </p:sp>
      <p:sp>
        <p:nvSpPr>
          <p:cNvPr id="5" name="TextBox 4"/>
          <p:cNvSpPr txBox="1"/>
          <p:nvPr/>
        </p:nvSpPr>
        <p:spPr>
          <a:xfrm>
            <a:off x="-1" y="297537"/>
            <a:ext cx="9090889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ko-KR"/>
            </a:defPPr>
            <a:lvl1pPr lvl="0">
              <a:defRPr sz="2400" b="1">
                <a:ea typeface="LG스마트체2.0 Regular" panose="020B0600000101010101" pitchFamily="50" charset="-127"/>
              </a:defRPr>
            </a:lvl1pPr>
          </a:lstStyle>
          <a:p>
            <a:r>
              <a:rPr lang="en-US" altLang="ko-KR" b="0" dirty="0"/>
              <a:t>Experimental results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9668" y="998611"/>
            <a:ext cx="9074332" cy="124970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/>
              <a:t>Experimental result of the proposed de-noising filtering</a:t>
            </a:r>
          </a:p>
          <a:p>
            <a:pPr marL="623888" lvl="1" indent="-1666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altLang="ko-KR" sz="1600" dirty="0"/>
              <a:t>SFU-HW: -14.07%, -17.39%, -18.63% for RA, LD and AI respectively (Pareto-</a:t>
            </a:r>
            <a:r>
              <a:rPr lang="en-CA" altLang="ko-KR" sz="1600" dirty="0" err="1"/>
              <a:t>mAP</a:t>
            </a:r>
            <a:r>
              <a:rPr lang="en-CA" altLang="ko-KR" sz="1600" dirty="0"/>
              <a:t>)</a:t>
            </a:r>
            <a:endParaRPr lang="ko-KR" altLang="ko-KR" sz="1600" dirty="0"/>
          </a:p>
          <a:p>
            <a:pPr marL="623888" lvl="1" indent="-1666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altLang="ko-KR" sz="1600" dirty="0"/>
              <a:t>TVD: -18.75%, -16.22%, -22.30% for RA, LD and AI respectively (Pareto-MOTA)</a:t>
            </a:r>
            <a:endParaRPr lang="en-US" altLang="ko-KR" sz="1600" dirty="0"/>
          </a:p>
        </p:txBody>
      </p:sp>
      <p:sp>
        <p:nvSpPr>
          <p:cNvPr id="6" name="직사각형 5"/>
          <p:cNvSpPr/>
          <p:nvPr/>
        </p:nvSpPr>
        <p:spPr>
          <a:xfrm>
            <a:off x="2447150" y="3788968"/>
            <a:ext cx="424969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sz="1400" dirty="0"/>
              <a:t>[ Performance on SFU-HW dataset for object detection ]</a:t>
            </a:r>
            <a:endParaRPr lang="ko-KR" altLang="ko-KR" dirty="0"/>
          </a:p>
        </p:txBody>
      </p:sp>
      <p:sp>
        <p:nvSpPr>
          <p:cNvPr id="9" name="직사각형 8"/>
          <p:cNvSpPr/>
          <p:nvPr/>
        </p:nvSpPr>
        <p:spPr>
          <a:xfrm>
            <a:off x="2485636" y="6209340"/>
            <a:ext cx="424239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sz="1400" dirty="0"/>
              <a:t>[ Performance on TVD video dataset for object tracking ]</a:t>
            </a:r>
            <a:endParaRPr lang="ko-KR" altLang="ko-KR" dirty="0"/>
          </a:p>
        </p:txBody>
      </p:sp>
      <p:sp>
        <p:nvSpPr>
          <p:cNvPr id="8" name="직사각형 7"/>
          <p:cNvSpPr/>
          <p:nvPr/>
        </p:nvSpPr>
        <p:spPr>
          <a:xfrm>
            <a:off x="6000972" y="2108027"/>
            <a:ext cx="301730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sz="1200" dirty="0">
                <a:solidFill>
                  <a:srgbClr val="FF0000"/>
                </a:solidFill>
              </a:rPr>
              <a:t>(The ‘/’ means non-monotonic performance.)</a:t>
            </a:r>
            <a:endParaRPr lang="ko-KR" altLang="ko-KR" sz="1200" dirty="0">
              <a:solidFill>
                <a:srgbClr val="FF0000"/>
              </a:solidFill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594C4455-A0E7-3816-6723-98178DE1F2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110" y="2364600"/>
            <a:ext cx="8790664" cy="1423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09801742-F1DE-0380-012F-F4367DC669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110" y="4214818"/>
            <a:ext cx="8790665" cy="20253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9E1920D-74C6-F323-C8A7-CD8A689B5C00}"/>
              </a:ext>
            </a:extLst>
          </p:cNvPr>
          <p:cNvSpPr txBox="1"/>
          <p:nvPr/>
        </p:nvSpPr>
        <p:spPr>
          <a:xfrm>
            <a:off x="2047128" y="6421963"/>
            <a:ext cx="58796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/>
              <a:t>The low delay results on the TVD dataset were provided by the cross-checker.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0010984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4"/>
          <p:cNvSpPr>
            <a:spLocks noChangeShapeType="1"/>
          </p:cNvSpPr>
          <p:nvPr/>
        </p:nvSpPr>
        <p:spPr bwMode="auto">
          <a:xfrm>
            <a:off x="-1" y="84845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350" dirty="0"/>
          </a:p>
        </p:txBody>
      </p:sp>
      <p:sp>
        <p:nvSpPr>
          <p:cNvPr id="5" name="TextBox 4"/>
          <p:cNvSpPr txBox="1"/>
          <p:nvPr/>
        </p:nvSpPr>
        <p:spPr>
          <a:xfrm>
            <a:off x="-1" y="297537"/>
            <a:ext cx="9090889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ko-KR"/>
            </a:defPPr>
            <a:lvl1pPr lvl="0">
              <a:defRPr sz="2400" b="1">
                <a:ea typeface="LG스마트체2.0 Regular" panose="020B0600000101010101" pitchFamily="50" charset="-127"/>
              </a:defRPr>
            </a:lvl1pPr>
          </a:lstStyle>
          <a:p>
            <a:r>
              <a:rPr lang="en-US" altLang="ko-KR" b="0" dirty="0"/>
              <a:t>Experimental results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9668" y="998611"/>
            <a:ext cx="9074332" cy="194694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/>
              <a:t>Joint-test result of combined with JVET-AD0122</a:t>
            </a:r>
          </a:p>
          <a:p>
            <a:pPr marL="623888" lvl="1" indent="-1666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altLang="ko-KR" sz="1600" dirty="0"/>
              <a:t>SFU-HW: -19.25, -25.84% for RA, LD respectively (Pareto-</a:t>
            </a:r>
            <a:r>
              <a:rPr lang="en-CA" altLang="ko-KR" sz="1600" dirty="0" err="1"/>
              <a:t>mAP</a:t>
            </a:r>
            <a:r>
              <a:rPr lang="en-CA" altLang="ko-KR" sz="1600" dirty="0"/>
              <a:t>)</a:t>
            </a:r>
          </a:p>
          <a:p>
            <a:pPr marL="623888" lvl="1" indent="-1666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600" dirty="0"/>
              <a:t>TVD</a:t>
            </a:r>
            <a:r>
              <a:rPr lang="en-CA" altLang="ko-KR" sz="1600" dirty="0"/>
              <a:t>: -22.48%, -30.98% for RA , LD respectively (Pareto-</a:t>
            </a:r>
            <a:r>
              <a:rPr lang="en-CA" altLang="ko-KR" sz="1600" dirty="0" err="1"/>
              <a:t>mAP</a:t>
            </a:r>
            <a:r>
              <a:rPr lang="en-CA" altLang="ko-KR" sz="1600" dirty="0"/>
              <a:t>)</a:t>
            </a:r>
          </a:p>
          <a:p>
            <a:pPr marL="623888" lvl="1" indent="-1666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600" dirty="0"/>
              <a:t>Additive performance improvements are</a:t>
            </a:r>
            <a:r>
              <a:rPr lang="ko-KR" altLang="en-US" sz="1600" dirty="0"/>
              <a:t> </a:t>
            </a:r>
            <a:r>
              <a:rPr lang="en-US" altLang="ko-KR" sz="1600" dirty="0"/>
              <a:t>observed   </a:t>
            </a:r>
          </a:p>
          <a:p>
            <a:pPr marL="1081088" lvl="2" indent="-1666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600" dirty="0"/>
              <a:t>JVET-AD0122 standalone: -7.34%/-6.96%(SFU-HW/TVD) for RA, -9.57%,-13.3%(SFU-HW/TVD)</a:t>
            </a:r>
            <a:endParaRPr lang="ko-KR" altLang="ko-KR" sz="1600" dirty="0"/>
          </a:p>
        </p:txBody>
      </p:sp>
      <p:sp>
        <p:nvSpPr>
          <p:cNvPr id="14" name="직사각형 13"/>
          <p:cNvSpPr/>
          <p:nvPr/>
        </p:nvSpPr>
        <p:spPr>
          <a:xfrm>
            <a:off x="2476499" y="4258581"/>
            <a:ext cx="424969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sz="1400" dirty="0"/>
              <a:t>[ Performance on SFU-HW dataset for object detection ]</a:t>
            </a:r>
            <a:endParaRPr lang="ko-KR" altLang="ko-KR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99A08130-DF69-DFAF-B8FA-100AF47B80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8779" y="2987235"/>
            <a:ext cx="5748708" cy="1311885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F03316C-E5D8-1995-A950-6C0F7F253500}"/>
              </a:ext>
            </a:extLst>
          </p:cNvPr>
          <p:cNvSpPr txBox="1"/>
          <p:nvPr/>
        </p:nvSpPr>
        <p:spPr>
          <a:xfrm>
            <a:off x="4942504" y="2362704"/>
            <a:ext cx="487476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050" dirty="0">
                <a:solidFill>
                  <a:schemeClr val="accent6">
                    <a:lumMod val="75000"/>
                  </a:schemeClr>
                </a:solidFill>
              </a:rPr>
              <a:t>*5.18%, 3.73%(SFU-HW/TVD) for RA,  8.45%. 14.76%(SFU-HW/TVD )for LD</a:t>
            </a:r>
            <a:endParaRPr lang="ko-KR" altLang="en-US" sz="105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608C5505-ACFD-A834-79C1-3BE3C0EDAC27}"/>
              </a:ext>
            </a:extLst>
          </p:cNvPr>
          <p:cNvSpPr/>
          <p:nvPr/>
        </p:nvSpPr>
        <p:spPr>
          <a:xfrm>
            <a:off x="2581788" y="6290505"/>
            <a:ext cx="424239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sz="1400" dirty="0"/>
              <a:t>[ Performance on TVD video dataset for object tracking ]</a:t>
            </a:r>
            <a:endParaRPr lang="ko-KR" altLang="ko-KR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92B19D33-EF18-066F-D4C2-277EACE87A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8779" y="4523418"/>
            <a:ext cx="5748708" cy="180844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689ED62-7351-E67C-358F-7DE84D2C341D}"/>
              </a:ext>
            </a:extLst>
          </p:cNvPr>
          <p:cNvSpPr txBox="1"/>
          <p:nvPr/>
        </p:nvSpPr>
        <p:spPr>
          <a:xfrm>
            <a:off x="2100468" y="6540921"/>
            <a:ext cx="58796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/>
              <a:t>The low delay results on the TVD dataset were provided by the cross-checker.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827703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25953</TotalTime>
  <Words>715</Words>
  <Application>Microsoft Office PowerPoint</Application>
  <PresentationFormat>화면 슬라이드 쇼(4:3)</PresentationFormat>
  <Paragraphs>108</Paragraphs>
  <Slides>11</Slides>
  <Notes>11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8" baseType="lpstr">
      <vt:lpstr>LG스마트체2.0 Regular</vt:lpstr>
      <vt:lpstr>Söhne</vt:lpstr>
      <vt:lpstr>맑은 고딕</vt:lpstr>
      <vt:lpstr>Arial</vt:lpstr>
      <vt:lpstr>Calibri</vt:lpstr>
      <vt:lpstr>Calibri Light</vt:lpstr>
      <vt:lpstr>Office 테마</vt:lpstr>
      <vt:lpstr>JVET-AE0081: [AHG8] De-noising filter as pre-processing for machine task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김철근/책임연구원/ICT기술센터 C&amp;M표준(연)NGVC Task(chulkeun.kim@lge.com)</dc:creator>
  <cp:lastModifiedBy>김철근/책임연구원/ICT기술센터 C&amp;M표준(연)NGVC Task(chulkeun.kim@lge.com)</cp:lastModifiedBy>
  <cp:revision>229</cp:revision>
  <cp:lastPrinted>2023-01-10T06:56:04Z</cp:lastPrinted>
  <dcterms:created xsi:type="dcterms:W3CDTF">2020-06-23T08:03:03Z</dcterms:created>
  <dcterms:modified xsi:type="dcterms:W3CDTF">2023-07-15T06:44:39Z</dcterms:modified>
</cp:coreProperties>
</file>