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2"/>
  </p:sldMasterIdLst>
  <p:sldIdLst>
    <p:sldId id="259" r:id="rId3"/>
    <p:sldId id="262" r:id="rId4"/>
    <p:sldId id="263" r:id="rId5"/>
    <p:sldId id="265" r:id="rId6"/>
    <p:sldId id="382" r:id="rId7"/>
    <p:sldId id="269"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01BA122-094D-420B-8787-0FC10D5A05E1}">
          <p14:sldIdLst>
            <p14:sldId id="259"/>
            <p14:sldId id="262"/>
            <p14:sldId id="263"/>
            <p14:sldId id="265"/>
            <p14:sldId id="382"/>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94"/>
  </p:normalViewPr>
  <p:slideViewPr>
    <p:cSldViewPr snapToGrid="0">
      <p:cViewPr varScale="1">
        <p:scale>
          <a:sx n="108" d="100"/>
          <a:sy n="108" d="100"/>
        </p:scale>
        <p:origin x="7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119" y="6338787"/>
            <a:ext cx="1188583" cy="282600"/>
          </a:xfrm>
          <a:prstGeom prst="rect">
            <a:avLst/>
          </a:prstGeom>
        </p:spPr>
      </p:pic>
      <p:sp>
        <p:nvSpPr>
          <p:cNvPr id="5" name="标题 4"/>
          <p:cNvSpPr>
            <a:spLocks noGrp="1"/>
          </p:cNvSpPr>
          <p:nvPr>
            <p:ph type="title"/>
          </p:nvPr>
        </p:nvSpPr>
        <p:spPr>
          <a:xfrm>
            <a:off x="385761" y="1656577"/>
            <a:ext cx="11420888" cy="803837"/>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794"/>
            <a:ext cx="12213201" cy="6858794"/>
          </a:xfrm>
          <a:prstGeom prst="rect">
            <a:avLst/>
          </a:prstGeom>
        </p:spPr>
        <p:txBody>
          <a:bodyPr/>
          <a:lstStyle/>
          <a:p>
            <a:endParaRPr kumimoji="1" lang="zh-CN" altLang="en-US"/>
          </a:p>
        </p:txBody>
      </p:sp>
      <p:sp>
        <p:nvSpPr>
          <p:cNvPr id="96" name="线条"/>
          <p:cNvSpPr/>
          <p:nvPr/>
        </p:nvSpPr>
        <p:spPr>
          <a:xfrm>
            <a:off x="-29599" y="-629"/>
            <a:ext cx="12221600" cy="683037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4" name="标题 3"/>
          <p:cNvSpPr>
            <a:spLocks noGrp="1"/>
          </p:cNvSpPr>
          <p:nvPr>
            <p:ph type="title"/>
          </p:nvPr>
        </p:nvSpPr>
        <p:spPr>
          <a:xfrm>
            <a:off x="505346" y="2780199"/>
            <a:ext cx="11420888" cy="796478"/>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0"/>
            <a:ext cx="12211787" cy="6858000"/>
          </a:xfrm>
          <a:prstGeom prst="rect">
            <a:avLst/>
          </a:prstGeom>
        </p:spPr>
        <p:txBody>
          <a:bodyPr/>
          <a:lstStyle/>
          <a:p>
            <a:endParaRPr kumimoji="1" lang="zh-CN" altLang="en-US"/>
          </a:p>
        </p:txBody>
      </p:sp>
      <p:sp>
        <p:nvSpPr>
          <p:cNvPr id="96" name="线条"/>
          <p:cNvSpPr/>
          <p:nvPr/>
        </p:nvSpPr>
        <p:spPr>
          <a:xfrm>
            <a:off x="47859" y="11084"/>
            <a:ext cx="12251201" cy="6846917"/>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graphicFrame>
        <p:nvGraphicFramePr>
          <p:cNvPr id="8" name="表格 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388144" y="1712119"/>
            <a:ext cx="4694219"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388144" y="1400175"/>
            <a:ext cx="11421269" cy="4614863"/>
          </a:xfrm>
        </p:spPr>
        <p:txBody>
          <a:bodyPr/>
          <a:lstStyle/>
          <a:p>
            <a:endParaRPr kumimoji="1" lang="zh-CN" altLang="en-US"/>
          </a:p>
        </p:txBody>
      </p:sp>
      <p:sp>
        <p:nvSpPr>
          <p:cNvPr id="6"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119" y="6338787"/>
            <a:ext cx="1188583" cy="282600"/>
          </a:xfrm>
          <a:prstGeom prst="rect">
            <a:avLst/>
          </a:prstGeom>
        </p:spPr>
      </p:pic>
      <p:sp>
        <p:nvSpPr>
          <p:cNvPr id="127" name="Thank you"/>
          <p:cNvSpPr txBox="1"/>
          <p:nvPr/>
        </p:nvSpPr>
        <p:spPr>
          <a:xfrm>
            <a:off x="391119" y="2503899"/>
            <a:ext cx="5817434" cy="469265"/>
          </a:xfrm>
          <a:prstGeom prst="rect">
            <a:avLst/>
          </a:prstGeom>
          <a:ln w="12700">
            <a:miter lim="400000"/>
          </a:ln>
        </p:spPr>
        <p:txBody>
          <a:bodyPr lIns="25400" tIns="25400" rIns="25400" bIns="254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sz="2500" dirty="0">
                <a:latin typeface="OPPOSans R" panose="00020600040101010101" charset="-122"/>
                <a:ea typeface="OPPOSans R" panose="00020600040101010101" charset="-122"/>
                <a:cs typeface="OPPOSans R" panose="00020600040101010101" charset="-122"/>
              </a:rPr>
              <a:t>Thank you</a:t>
            </a:r>
            <a:endParaRPr lang="en-US" sz="2500" dirty="0">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2023/7/12</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301" y="6338787"/>
            <a:ext cx="1188583" cy="282600"/>
          </a:xfrm>
          <a:prstGeom prst="rect">
            <a:avLst/>
          </a:prstGeom>
        </p:spPr>
      </p:pic>
      <p:sp>
        <p:nvSpPr>
          <p:cNvPr id="3" name="文本框 2"/>
          <p:cNvSpPr txBox="1"/>
          <p:nvPr/>
        </p:nvSpPr>
        <p:spPr>
          <a:xfrm>
            <a:off x="388301" y="2577930"/>
            <a:ext cx="2201333" cy="4692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2500" b="1" i="0" u="none" strike="noStrike" cap="none" spc="0" normalizeH="0" baseline="0" smtClean="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rPr>
              <a:t>2023/7/12</a:t>
            </a:fld>
            <a:endParaRPr kumimoji="0" lang="zh-CN" altLang="en-US" sz="2500" b="1" i="0" u="none" strike="noStrike" cap="none" spc="0" normalizeH="0" baseline="0" dirty="0">
              <a:ln>
                <a:noFill/>
              </a:ln>
              <a:solidFill>
                <a:srgbClr val="2DC84D"/>
              </a:solidFill>
              <a:effectLst/>
              <a:uFillTx/>
              <a:latin typeface="OPPOSans R" panose="00020600040101010101" charset="-122"/>
              <a:ea typeface="OPPOSans R" panose="00020600040101010101" charset="-122"/>
              <a:cs typeface="OPPOSans R" panose="00020600040101010101" charset="-122"/>
              <a:sym typeface="Helvetica Neue"/>
            </a:endParaRPr>
          </a:p>
        </p:txBody>
      </p:sp>
      <p:sp>
        <p:nvSpPr>
          <p:cNvPr id="5" name="标题 4"/>
          <p:cNvSpPr>
            <a:spLocks noGrp="1"/>
          </p:cNvSpPr>
          <p:nvPr>
            <p:ph type="title"/>
          </p:nvPr>
        </p:nvSpPr>
        <p:spPr>
          <a:xfrm>
            <a:off x="388301" y="254497"/>
            <a:ext cx="11420888" cy="803837"/>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366713" y="1679575"/>
            <a:ext cx="11420475" cy="4636294"/>
          </a:xfrm>
          <a:prstGeom prst="rect">
            <a:avLst/>
          </a:prstGeom>
        </p:spPr>
        <p:txBody>
          <a:bodyPr/>
          <a:lstStyle>
            <a:lvl1pPr marL="342900" indent="-3429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2DC84D"/>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388253" y="1711842"/>
            <a:ext cx="11420887" cy="4600347"/>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366713" y="1679575"/>
            <a:ext cx="11420475" cy="4636294"/>
          </a:xfrm>
          <a:prstGeom prst="rect">
            <a:avLst/>
          </a:prstGeom>
        </p:spPr>
        <p:txBody>
          <a:bodyPr/>
          <a:lstStyle>
            <a:lvl1pPr marL="342900" indent="-3429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388144" y="1712119"/>
            <a:ext cx="5055726"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6581775" y="1712119"/>
            <a:ext cx="522736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6251575" y="1084263"/>
            <a:ext cx="5557838" cy="5227638"/>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388144" y="1712119"/>
            <a:ext cx="434334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366713" y="1073944"/>
            <a:ext cx="5704682" cy="5252244"/>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6379370" y="1073944"/>
            <a:ext cx="5429771" cy="5252244"/>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kumimoji="1" lang="zh-CN" altLang="en-US"/>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794"/>
            <a:ext cx="12213201" cy="6858794"/>
          </a:xfrm>
          <a:prstGeom prst="rect">
            <a:avLst/>
          </a:prstGeom>
        </p:spPr>
        <p:txBody>
          <a:bodyPr/>
          <a:lstStyle/>
          <a:p>
            <a:endParaRPr kumimoji="1" lang="zh-CN" altLang="en-US"/>
          </a:p>
        </p:txBody>
      </p:sp>
      <p:sp>
        <p:nvSpPr>
          <p:cNvPr id="96" name="线条"/>
          <p:cNvSpPr/>
          <p:nvPr/>
        </p:nvSpPr>
        <p:spPr>
          <a:xfrm>
            <a:off x="-29599" y="-629"/>
            <a:ext cx="12221600" cy="683037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4" name="标题 3"/>
          <p:cNvSpPr>
            <a:spLocks noGrp="1"/>
          </p:cNvSpPr>
          <p:nvPr>
            <p:ph type="title"/>
          </p:nvPr>
        </p:nvSpPr>
        <p:spPr>
          <a:xfrm>
            <a:off x="505346" y="2780199"/>
            <a:ext cx="11420888" cy="796478"/>
          </a:xfrm>
        </p:spPr>
        <p:txBody>
          <a:bodyPr>
            <a:noAutofit/>
          </a:bodyPr>
          <a:lstStyle>
            <a:lvl1pPr>
              <a:defRPr sz="4500"/>
            </a:lvl1pPr>
          </a:lstStyle>
          <a:p>
            <a:r>
              <a:rPr kumimoji="1" lang="zh-CN" altLang="en-US" dirty="0"/>
              <a:t>单击此处编辑母版标题样式</a:t>
            </a:r>
          </a:p>
        </p:txBody>
      </p:sp>
      <p:graphicFrame>
        <p:nvGraphicFramePr>
          <p:cNvPr id="10" name="表格 9"/>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0" y="0"/>
            <a:ext cx="12211787" cy="6858000"/>
          </a:xfrm>
          <a:prstGeom prst="rect">
            <a:avLst/>
          </a:prstGeom>
        </p:spPr>
        <p:txBody>
          <a:bodyPr/>
          <a:lstStyle/>
          <a:p>
            <a:endParaRPr kumimoji="1" lang="zh-CN" altLang="en-US"/>
          </a:p>
        </p:txBody>
      </p:sp>
      <p:sp>
        <p:nvSpPr>
          <p:cNvPr id="96" name="线条"/>
          <p:cNvSpPr/>
          <p:nvPr/>
        </p:nvSpPr>
        <p:spPr>
          <a:xfrm>
            <a:off x="47859" y="11084"/>
            <a:ext cx="12251201" cy="6846917"/>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sp>
        <p:nvSpPr>
          <p:cNvPr id="97" name="线条"/>
          <p:cNvSpPr/>
          <p:nvPr/>
        </p:nvSpPr>
        <p:spPr>
          <a:xfrm flipH="1">
            <a:off x="-65323" y="51958"/>
            <a:ext cx="12257094" cy="6846900"/>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graphicFrame>
        <p:nvGraphicFramePr>
          <p:cNvPr id="8" name="表格 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388144" y="1712119"/>
            <a:ext cx="4694219"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388144" y="1400175"/>
            <a:ext cx="11421269" cy="4614863"/>
          </a:xfrm>
        </p:spPr>
        <p:txBody>
          <a:bodyPr/>
          <a:lstStyle/>
          <a:p>
            <a:endParaRPr kumimoji="1" lang="zh-CN" altLang="en-US"/>
          </a:p>
        </p:txBody>
      </p:sp>
      <p:sp>
        <p:nvSpPr>
          <p:cNvPr id="6"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5E5E5E"/>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391119" y="2503899"/>
            <a:ext cx="5817434" cy="469265"/>
          </a:xfrm>
          <a:prstGeom prst="rect">
            <a:avLst/>
          </a:prstGeom>
          <a:ln w="12700">
            <a:miter lim="400000"/>
          </a:ln>
        </p:spPr>
        <p:txBody>
          <a:bodyPr lIns="25400" tIns="25400" rIns="25400" bIns="254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sz="2500" dirty="0">
                <a:solidFill>
                  <a:srgbClr val="2DC84D"/>
                </a:solidFill>
                <a:latin typeface="OPPOSans R" panose="00020600040101010101" charset="-122"/>
                <a:ea typeface="OPPOSans R" panose="00020600040101010101" charset="-122"/>
                <a:cs typeface="OPPOSans R" panose="00020600040101010101" charset="-122"/>
              </a:rPr>
              <a:t>Thank you</a:t>
            </a:r>
            <a:endParaRPr lang="en-US" sz="2500" dirty="0">
              <a:solidFill>
                <a:srgbClr val="2DC84D"/>
              </a:solidFill>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301" y="6338787"/>
            <a:ext cx="1188583" cy="282600"/>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19100" y="3178175"/>
            <a:ext cx="1371600" cy="182563"/>
          </a:xfrm>
        </p:spPr>
        <p:txBody>
          <a:bodyPr/>
          <a:lstStyle/>
          <a:p>
            <a:fld id="{82F288E0-7875-42C4-84C8-98DBBD3BF4D2}" type="datetimeFigureOut">
              <a:rPr lang="zh-CN" altLang="en-US" smtClean="0"/>
              <a:t>2023/7/12</a:t>
            </a:fld>
            <a:endParaRPr lang="zh-CN" altLang="en-US"/>
          </a:p>
        </p:txBody>
      </p:sp>
      <p:sp>
        <p:nvSpPr>
          <p:cNvPr id="3" name="页脚占位符 2"/>
          <p:cNvSpPr>
            <a:spLocks noGrp="1"/>
          </p:cNvSpPr>
          <p:nvPr>
            <p:ph type="ftr" sz="quarter" idx="11"/>
          </p:nvPr>
        </p:nvSpPr>
        <p:spPr>
          <a:xfrm>
            <a:off x="2019300" y="3178175"/>
            <a:ext cx="2057400" cy="182563"/>
          </a:xfrm>
        </p:spPr>
        <p:txBody>
          <a:bodyPr/>
          <a:lstStyle/>
          <a:p>
            <a:endParaRPr lang="zh-CN" altLang="en-US"/>
          </a:p>
        </p:txBody>
      </p:sp>
      <p:sp>
        <p:nvSpPr>
          <p:cNvPr id="4" name="灯片编号占位符 3"/>
          <p:cNvSpPr>
            <a:spLocks noGrp="1"/>
          </p:cNvSpPr>
          <p:nvPr>
            <p:ph type="sldNum" sz="quarter" idx="12"/>
          </p:nvPr>
        </p:nvSpPr>
        <p:spPr>
          <a:xfrm>
            <a:off x="4305300" y="3178175"/>
            <a:ext cx="1371600" cy="182563"/>
          </a:xfrm>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366595" y="6479657"/>
            <a:ext cx="667005" cy="158751"/>
          </a:xfrm>
          <a:prstGeom prst="rect">
            <a:avLst/>
          </a:prstGeom>
          <a:ln w="12700">
            <a:miter lim="400000"/>
            <a:headEnd/>
            <a:tailEnd/>
          </a:ln>
        </p:spPr>
      </p:pic>
      <p:sp>
        <p:nvSpPr>
          <p:cNvPr id="5" name="标题 2"/>
          <p:cNvSpPr>
            <a:spLocks noGrp="1"/>
          </p:cNvSpPr>
          <p:nvPr>
            <p:ph type="title" hasCustomPrompt="1"/>
          </p:nvPr>
        </p:nvSpPr>
        <p:spPr>
          <a:xfrm>
            <a:off x="366595" y="347629"/>
            <a:ext cx="11420888" cy="536842"/>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046A38"/>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366595" y="347629"/>
            <a:ext cx="11420888" cy="536842"/>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366595" y="1232100"/>
            <a:ext cx="5534358" cy="554171"/>
          </a:xfrm>
          <a:prstGeom prst="rect">
            <a:avLst/>
          </a:prstGeom>
        </p:spPr>
        <p:txBody>
          <a:bodyPr anchor="ctr"/>
          <a:lstStyle>
            <a:lvl1pPr>
              <a:defRPr baseline="0">
                <a:solidFill>
                  <a:srgbClr val="2DC84D"/>
                </a:solidFill>
                <a:latin typeface="OPPOSans B" panose="00020600040101010101" charset="-122"/>
                <a:ea typeface="OPPOSans B" panose="00020600040101010101" charset="-122"/>
                <a:cs typeface="OPPOSans B" panose="00020600040101010101"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388253" y="1711842"/>
            <a:ext cx="11420887" cy="4600347"/>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5"/>
          <p:cNvSpPr>
            <a:spLocks noGrp="1"/>
          </p:cNvSpPr>
          <p:nvPr>
            <p:ph type="body" sz="quarter" idx="11"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5"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R" panose="00020600040101010101" charset="-122"/>
                <a:ea typeface="OPPOSans R" panose="00020600040101010101" charset="-122"/>
                <a:cs typeface="OPPOSans R" panose="00020600040101010101" charset="-122"/>
                <a:sym typeface="Helvetica"/>
              </a:defRPr>
            </a:lvl1pPr>
          </a:lstStyle>
          <a:p>
            <a:pPr lvl="0"/>
            <a:r>
              <a:rPr kumimoji="1" lang="zh-CN" altLang="en-US" dirty="0"/>
              <a:t>单击此处编辑母版文本样式 单击这里加入汇报标题</a:t>
            </a:r>
          </a:p>
        </p:txBody>
      </p:sp>
      <p:sp>
        <p:nvSpPr>
          <p:cNvPr id="13" name="文本占位符 12"/>
          <p:cNvSpPr>
            <a:spLocks noGrp="1"/>
          </p:cNvSpPr>
          <p:nvPr>
            <p:ph type="body" sz="quarter" idx="12"/>
          </p:nvPr>
        </p:nvSpPr>
        <p:spPr>
          <a:xfrm>
            <a:off x="388144" y="1712119"/>
            <a:ext cx="5055726"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6581775" y="1712119"/>
            <a:ext cx="522736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6251575" y="1084263"/>
            <a:ext cx="5557838" cy="5227638"/>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388144" y="1712119"/>
            <a:ext cx="4343345" cy="459978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366713" y="1073944"/>
            <a:ext cx="5704682" cy="5252244"/>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6379370" y="1073944"/>
            <a:ext cx="5429771" cy="5252244"/>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1409096" y="6438655"/>
            <a:ext cx="5135821" cy="244808"/>
          </a:xfrm>
          <a:prstGeom prst="rect">
            <a:avLst/>
          </a:prstGeom>
        </p:spPr>
        <p:txBody>
          <a:bodyPr anchor="ctr">
            <a:normAutofit/>
          </a:bodyPr>
          <a:lstStyle>
            <a:lvl1pPr marL="0" marR="0" indent="0" algn="l" defTabSz="825500" rtl="0" fontAlgn="auto" latinLnBrk="0" hangingPunct="0">
              <a:lnSpc>
                <a:spcPct val="100000"/>
              </a:lnSpc>
              <a:spcBef>
                <a:spcPct val="0"/>
              </a:spcBef>
              <a:spcAft>
                <a:spcPts val="0"/>
              </a:spcAft>
              <a:buClrTx/>
              <a:buSzTx/>
              <a:buFontTx/>
              <a:buNone/>
              <a:defRPr kumimoji="0" lang="zh-CN" altLang="en-US" sz="1000" b="0" i="0" u="none" strike="noStrike" cap="none" spc="0" normalizeH="0" baseline="0" dirty="0">
                <a:ln>
                  <a:noFill/>
                </a:ln>
                <a:solidFill>
                  <a:srgbClr val="929292"/>
                </a:solidFill>
                <a:effectLst/>
                <a:uFillTx/>
                <a:latin typeface="OPPOSans M" panose="00020600040101010101" charset="-122"/>
                <a:ea typeface="OPPOSans M" panose="00020600040101010101" charset="-122"/>
                <a:cs typeface="OPPOSans M" panose="00020600040101010101"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12192000" cy="6858000"/>
          </a:xfrm>
          <a:prstGeom prst="rect">
            <a:avLst/>
          </a:prstGeom>
        </p:spPr>
        <p:txBody>
          <a:bodyPr/>
          <a:lstStyle/>
          <a:p>
            <a:endParaRPr kumimoji="1" lang="zh-CN" altLang="en-US"/>
          </a:p>
        </p:txBody>
      </p:sp>
      <p:graphicFrame>
        <p:nvGraphicFramePr>
          <p:cNvPr id="9" name="表格 8"/>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1.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388253" y="313763"/>
            <a:ext cx="11420888" cy="536842"/>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p:nvSpPr>
        <p:spPr>
          <a:xfrm>
            <a:off x="382859" y="6403611"/>
            <a:ext cx="11426282"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pic>
        <p:nvPicPr>
          <p:cNvPr id="15" name="图片 14"/>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16" name="pg. xx"/>
          <p:cNvSpPr txBox="1"/>
          <p:nvPr/>
        </p:nvSpPr>
        <p:spPr>
          <a:xfrm>
            <a:off x="10442363" y="6437145"/>
            <a:ext cx="1366779" cy="151130"/>
          </a:xfrm>
          <a:prstGeom prst="rect">
            <a:avLst/>
          </a:prstGeom>
          <a:ln w="12700">
            <a:miter lim="400000"/>
          </a:ln>
        </p:spPr>
        <p:txBody>
          <a:bodyPr lIns="25400" tIns="25400" rIns="25400" bIns="254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600" smtClean="0">
                <a:latin typeface="OPPOSans R" panose="00020600040101010101" charset="-122"/>
                <a:ea typeface="OPPOSans R" panose="00020600040101010101" charset="-122"/>
                <a:cs typeface="OPPOSans R" panose="00020600040101010101" charset="-122"/>
              </a:rPr>
              <a:t>‹#›</a:t>
            </a:fld>
            <a:endParaRPr sz="600" dirty="0">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388252" y="1806575"/>
            <a:ext cx="11420888" cy="4351338"/>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marL="0" marR="0" indent="0" algn="l" defTabSz="412750" latinLnBrk="0">
        <a:lnSpc>
          <a:spcPct val="100000"/>
        </a:lnSpc>
        <a:spcBef>
          <a:spcPct val="0"/>
        </a:spcBef>
        <a:spcAft>
          <a:spcPts val="0"/>
        </a:spcAft>
        <a:buClrTx/>
        <a:buSzTx/>
        <a:buFontTx/>
        <a:buNone/>
        <a:defRPr sz="25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1143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2286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3429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4572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5715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6858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8001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9144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388253" y="313763"/>
            <a:ext cx="11420888" cy="536842"/>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p:nvSpPr>
        <p:spPr>
          <a:xfrm>
            <a:off x="382859" y="6403611"/>
            <a:ext cx="11426282"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pic>
        <p:nvPicPr>
          <p:cNvPr id="15" name="图片 14"/>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66595" y="6481945"/>
            <a:ext cx="666212" cy="158400"/>
          </a:xfrm>
          <a:prstGeom prst="rect">
            <a:avLst/>
          </a:prstGeom>
        </p:spPr>
      </p:pic>
      <p:sp>
        <p:nvSpPr>
          <p:cNvPr id="16" name="pg. xx"/>
          <p:cNvSpPr txBox="1"/>
          <p:nvPr/>
        </p:nvSpPr>
        <p:spPr>
          <a:xfrm>
            <a:off x="10442363" y="6437145"/>
            <a:ext cx="1366779" cy="151130"/>
          </a:xfrm>
          <a:prstGeom prst="rect">
            <a:avLst/>
          </a:prstGeom>
          <a:ln w="12700">
            <a:miter lim="400000"/>
          </a:ln>
        </p:spPr>
        <p:txBody>
          <a:bodyPr lIns="25400" tIns="25400" rIns="25400" bIns="254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600" smtClean="0">
                <a:solidFill>
                  <a:srgbClr val="5E5E5E"/>
                </a:solidFill>
                <a:latin typeface="OPPOSans R" panose="00020600040101010101" charset="-122"/>
                <a:ea typeface="OPPOSans R" panose="00020600040101010101" charset="-122"/>
                <a:cs typeface="OPPOSans R" panose="00020600040101010101" charset="-122"/>
              </a:rPr>
              <a:t>‹#›</a:t>
            </a:fld>
            <a:endParaRPr sz="600" dirty="0">
              <a:solidFill>
                <a:srgbClr val="5E5E5E"/>
              </a:solidFill>
              <a:latin typeface="OPPOSans R" panose="00020600040101010101" charset="-122"/>
              <a:ea typeface="OPPOSans R" panose="00020600040101010101" charset="-122"/>
              <a:cs typeface="OPPOSans R" panose="00020600040101010101" charset="-122"/>
            </a:endParaRPr>
          </a:p>
        </p:txBody>
      </p:sp>
      <p:graphicFrame>
        <p:nvGraphicFramePr>
          <p:cNvPr id="18" name="表格 17"/>
          <p:cNvGraphicFramePr>
            <a:graphicFrameLocks noGrp="1"/>
          </p:cNvGraphicFramePr>
          <p:nvPr/>
        </p:nvGraphicFramePr>
        <p:xfrm>
          <a:off x="12394857" y="0"/>
          <a:ext cx="1549400" cy="6858000"/>
        </p:xfrm>
        <a:graphic>
          <a:graphicData uri="http://schemas.openxmlformats.org/drawingml/2006/table">
            <a:tbl>
              <a:tblPr firstRow="1" bandRow="1">
                <a:tableStyleId>{5C22544A-7EE6-4342-B048-85BDC9FD1C3A}</a:tableStyleId>
              </a:tblPr>
              <a:tblGrid>
                <a:gridCol w="1549400">
                  <a:extLst>
                    <a:ext uri="{9D8B030D-6E8A-4147-A177-3AD203B41FA5}">
                      <a16:colId xmlns:a16="http://schemas.microsoft.com/office/drawing/2014/main" val="20000"/>
                    </a:ext>
                  </a:extLst>
                </a:gridCol>
              </a:tblGrid>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a:t>
                      </a:r>
                    </a:p>
                    <a:p>
                      <a:pPr algn="l"/>
                      <a:r>
                        <a:rPr lang="en-US" altLang="zh-CN" sz="1400" b="0" dirty="0">
                          <a:latin typeface="OPPOSans R" panose="00020600040101010101" charset="-122"/>
                          <a:ea typeface="OPPOSans R" panose="00020600040101010101" charset="-122"/>
                          <a:cs typeface="OPPOSans R" panose="00020600040101010101" charset="-122"/>
                        </a:rPr>
                        <a:t>G 106</a:t>
                      </a:r>
                    </a:p>
                    <a:p>
                      <a:pPr algn="l"/>
                      <a:r>
                        <a:rPr lang="en-US" altLang="zh-CN" sz="1400" b="0" dirty="0">
                          <a:latin typeface="OPPOSans R" panose="00020600040101010101" charset="-122"/>
                          <a:ea typeface="OPPOSans R" panose="00020600040101010101" charset="-122"/>
                          <a:cs typeface="OPPOSans R" panose="00020600040101010101" charset="-122"/>
                        </a:rPr>
                        <a:t>B 56</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Dark</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45</a:t>
                      </a:r>
                    </a:p>
                    <a:p>
                      <a:pPr algn="l"/>
                      <a:r>
                        <a:rPr lang="en-US" altLang="zh-CN" sz="1400" b="0" dirty="0">
                          <a:latin typeface="OPPOSans R" panose="00020600040101010101" charset="-122"/>
                          <a:ea typeface="OPPOSans R" panose="00020600040101010101" charset="-122"/>
                          <a:cs typeface="OPPOSans R" panose="00020600040101010101" charset="-122"/>
                        </a:rPr>
                        <a:t>G 200</a:t>
                      </a:r>
                    </a:p>
                    <a:p>
                      <a:pPr algn="l"/>
                      <a:r>
                        <a:rPr lang="en-US" altLang="zh-CN" sz="1400" b="0" dirty="0">
                          <a:latin typeface="OPPOSans R" panose="00020600040101010101" charset="-122"/>
                          <a:ea typeface="OPPOSans R" panose="00020600040101010101" charset="-122"/>
                          <a:cs typeface="OPPOSans R" panose="00020600040101010101" charset="-122"/>
                        </a:rPr>
                        <a:t>B 77</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Light</a:t>
                      </a:r>
                      <a:r>
                        <a:rPr lang="zh-CN" altLang="en-US" sz="1400" b="0" dirty="0">
                          <a:latin typeface="OPPOSans R" panose="00020600040101010101" charset="-122"/>
                          <a:ea typeface="OPPOSans R" panose="00020600040101010101" charset="-122"/>
                          <a:cs typeface="OPPOSans R" panose="00020600040101010101" charset="-122"/>
                        </a:rPr>
                        <a:t> </a:t>
                      </a:r>
                      <a:r>
                        <a:rPr lang="en-US" altLang="zh-CN" sz="1400" b="0" dirty="0">
                          <a:latin typeface="OPPOSans R" panose="00020600040101010101" charset="-122"/>
                          <a:ea typeface="OPPOSans R" panose="00020600040101010101" charset="-122"/>
                          <a:cs typeface="OPPOSans R" panose="00020600040101010101" charset="-122"/>
                        </a:rPr>
                        <a:t>Green</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202</a:t>
                      </a:r>
                    </a:p>
                    <a:p>
                      <a:pPr algn="l"/>
                      <a:r>
                        <a:rPr lang="en-US" altLang="zh-CN" sz="1400" b="0" dirty="0">
                          <a:latin typeface="OPPOSans R" panose="00020600040101010101" charset="-122"/>
                          <a:ea typeface="OPPOSans R" panose="00020600040101010101" charset="-122"/>
                          <a:cs typeface="OPPOSans R" panose="00020600040101010101" charset="-122"/>
                        </a:rPr>
                        <a:t>G 202</a:t>
                      </a:r>
                    </a:p>
                    <a:p>
                      <a:pPr algn="l"/>
                      <a:r>
                        <a:rPr lang="en-US" altLang="zh-CN" sz="1400" b="0" dirty="0">
                          <a:latin typeface="OPPOSans R" panose="00020600040101010101" charset="-122"/>
                          <a:ea typeface="OPPOSans R" panose="00020600040101010101" charset="-122"/>
                          <a:cs typeface="OPPOSans R" panose="00020600040101010101" charset="-122"/>
                        </a:rPr>
                        <a:t>B 200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4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1400" b="0" dirty="0">
                        <a:effectLst/>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1714500">
                <a:tc>
                  <a:txBody>
                    <a:bodyPr/>
                    <a:lstStyle/>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R 250</a:t>
                      </a:r>
                    </a:p>
                    <a:p>
                      <a:pPr algn="l"/>
                      <a:r>
                        <a:rPr lang="en-US" altLang="zh-CN" sz="1400" b="0" dirty="0">
                          <a:latin typeface="OPPOSans R" panose="00020600040101010101" charset="-122"/>
                          <a:ea typeface="OPPOSans R" panose="00020600040101010101" charset="-122"/>
                          <a:cs typeface="OPPOSans R" panose="00020600040101010101" charset="-122"/>
                        </a:rPr>
                        <a:t>G 250</a:t>
                      </a:r>
                    </a:p>
                    <a:p>
                      <a:pPr algn="l"/>
                      <a:r>
                        <a:rPr lang="en-US" altLang="zh-CN" sz="1400" b="0" dirty="0">
                          <a:latin typeface="OPPOSans R" panose="00020600040101010101" charset="-122"/>
                          <a:ea typeface="OPPOSans R" panose="00020600040101010101" charset="-122"/>
                          <a:cs typeface="OPPOSans R" panose="00020600040101010101" charset="-122"/>
                        </a:rPr>
                        <a:t>B 250</a:t>
                      </a:r>
                    </a:p>
                    <a:p>
                      <a:pPr algn="l"/>
                      <a:endParaRPr lang="en-US" altLang="zh-CN" sz="1400" b="0" dirty="0">
                        <a:latin typeface="OPPOSans R" panose="00020600040101010101" charset="-122"/>
                        <a:ea typeface="OPPOSans R" panose="00020600040101010101" charset="-122"/>
                        <a:cs typeface="OPPOSans R" panose="00020600040101010101" charset="-122"/>
                      </a:endParaRPr>
                    </a:p>
                    <a:p>
                      <a:pPr algn="l"/>
                      <a:r>
                        <a:rPr lang="en-US" altLang="zh-CN" sz="1400" b="0" dirty="0">
                          <a:latin typeface="OPPOSans R" panose="00020600040101010101" charset="-122"/>
                          <a:ea typeface="OPPOSans R" panose="00020600040101010101" charset="-122"/>
                          <a:cs typeface="OPPOSans R" panose="00020600040101010101" charset="-122"/>
                        </a:rPr>
                        <a:t>White</a:t>
                      </a:r>
                      <a:endParaRPr lang="zh-CN" altLang="en-US" sz="1400" b="0" dirty="0">
                        <a:latin typeface="OPPOSans R" panose="00020600040101010101" charset="-122"/>
                        <a:ea typeface="OPPOSans R" panose="00020600040101010101" charset="-122"/>
                        <a:cs typeface="OPPOSans R" panose="00020600040101010101" charset="-122"/>
                      </a:endParaRPr>
                    </a:p>
                  </a:txBody>
                  <a:tcPr marL="45720" marR="45720" marT="22860" marB="2286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388252" y="1806575"/>
            <a:ext cx="11420888" cy="4351338"/>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Lst>
  <p:hf sldNum="0" hdr="0" ftr="0"/>
  <p:txStyles>
    <p:titleStyle>
      <a:lvl1pPr marL="0" marR="0" indent="0" algn="l" defTabSz="412750" latinLnBrk="0">
        <a:lnSpc>
          <a:spcPct val="100000"/>
        </a:lnSpc>
        <a:spcBef>
          <a:spcPct val="0"/>
        </a:spcBef>
        <a:spcAft>
          <a:spcPts val="0"/>
        </a:spcAft>
        <a:buClrTx/>
        <a:buSzTx/>
        <a:buFontTx/>
        <a:buNone/>
        <a:defRPr sz="2500" b="0" i="0" u="none" strike="noStrike" cap="none" spc="0" baseline="0">
          <a:ln>
            <a:noFill/>
          </a:ln>
          <a:solidFill>
            <a:srgbClr val="2DC84D"/>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p:titleStyle>
    <p:body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CACAC8"/>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p:bodyStyle>
    <p:otherStyle>
      <a:lvl1pPr marL="0" marR="0" indent="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1pPr>
      <a:lvl2pPr marL="0" marR="0" indent="1143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2pPr>
      <a:lvl3pPr marL="0" marR="0" indent="2286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3pPr>
      <a:lvl4pPr marL="0" marR="0" indent="3429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4pPr>
      <a:lvl5pPr marL="0" marR="0" indent="4572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5pPr>
      <a:lvl6pPr marL="0" marR="0" indent="5715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6pPr>
      <a:lvl7pPr marL="0" marR="0" indent="6858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7pPr>
      <a:lvl8pPr marL="0" marR="0" indent="8001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8pPr>
      <a:lvl9pPr marL="0" marR="0" indent="914400" algn="ctr" defTabSz="412750" latinLnBrk="0">
        <a:lnSpc>
          <a:spcPct val="100000"/>
        </a:lnSpc>
        <a:spcBef>
          <a:spcPct val="0"/>
        </a:spcBef>
        <a:spcAft>
          <a:spcPts val="0"/>
        </a:spcAft>
        <a:buClrTx/>
        <a:buSzTx/>
        <a:buFontTx/>
        <a:buNone/>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89000" y="1866265"/>
            <a:ext cx="10748818" cy="1920644"/>
          </a:xfrm>
        </p:spPr>
        <p:txBody>
          <a:bodyPr/>
          <a:lstStyle/>
          <a:p>
            <a:pPr>
              <a:lnSpc>
                <a:spcPct val="140000"/>
              </a:lnSpc>
            </a:pPr>
            <a:r>
              <a:rPr lang="en-CA" altLang="zh-CN" sz="2800" b="1" dirty="0">
                <a:latin typeface="Times New Roman" panose="02020603050405020304" pitchFamily="18" charset="0"/>
                <a:ea typeface="等线" panose="02010600030101010101" pitchFamily="2" charset="-122"/>
              </a:rPr>
              <a:t>Non-EE2: Improvement on cross-component prediction merge mode</a:t>
            </a:r>
            <a:br>
              <a:rPr lang="en-US" altLang="zh-CN" sz="2800" dirty="0"/>
            </a:br>
            <a:r>
              <a:rPr lang="en-US" altLang="zh-CN" sz="2800" dirty="0"/>
              <a:t>JVET-AE0074</a:t>
            </a:r>
            <a:br>
              <a:rPr lang="en-US" altLang="zh-CN" sz="2800" dirty="0"/>
            </a:br>
            <a:endParaRPr lang="en-US" altLang="zh-CN" sz="2800" dirty="0"/>
          </a:p>
        </p:txBody>
      </p:sp>
      <p:sp>
        <p:nvSpPr>
          <p:cNvPr id="3" name="Text Placeholder 2"/>
          <p:cNvSpPr>
            <a:spLocks noGrp="1"/>
          </p:cNvSpPr>
          <p:nvPr>
            <p:ph type="body" sz="quarter" idx="10"/>
          </p:nvPr>
        </p:nvSpPr>
        <p:spPr>
          <a:xfrm>
            <a:off x="889000" y="3379470"/>
            <a:ext cx="10082530" cy="957580"/>
          </a:xfrm>
        </p:spPr>
        <p:txBody>
          <a:bodyPr>
            <a:normAutofit/>
          </a:bodyPr>
          <a:lstStyle/>
          <a:p>
            <a:pPr marL="0" marR="0" algn="just" defTabSz="-635"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en-CA" b="1" dirty="0">
                <a:latin typeface="Times New Roman" panose="02020603050405020304" pitchFamily="18" charset="0"/>
                <a:ea typeface="宋体" panose="02010600030101010101" pitchFamily="2" charset="-122"/>
              </a:rPr>
              <a:t>H</a:t>
            </a:r>
            <a:r>
              <a:rPr lang="en-US" altLang="zh-CN" b="1" dirty="0">
                <a:latin typeface="Times New Roman" panose="02020603050405020304" pitchFamily="18" charset="0"/>
                <a:ea typeface="宋体" panose="02010600030101010101" pitchFamily="2" charset="-122"/>
              </a:rPr>
              <a:t>ang Huang</a:t>
            </a:r>
            <a:r>
              <a:rPr lang="en-US" altLang="en-CA" b="1" dirty="0">
                <a:effectLst/>
                <a:latin typeface="Times New Roman" panose="02020603050405020304" pitchFamily="18" charset="0"/>
                <a:ea typeface="宋体" panose="02010600030101010101" pitchFamily="2" charset="-122"/>
              </a:rPr>
              <a:t>, </a:t>
            </a:r>
            <a:r>
              <a:rPr lang="en-CA" b="1" dirty="0">
                <a:effectLst/>
                <a:latin typeface="Times New Roman" panose="02020603050405020304" pitchFamily="18" charset="0"/>
                <a:ea typeface="宋体" panose="02010600030101010101" pitchFamily="2" charset="-122"/>
              </a:rPr>
              <a:t>Yue Yu, </a:t>
            </a:r>
            <a:r>
              <a:rPr lang="en-CA" b="1" dirty="0" err="1">
                <a:effectLst/>
                <a:latin typeface="Times New Roman" panose="02020603050405020304" pitchFamily="18" charset="0"/>
                <a:ea typeface="宋体" panose="02010600030101010101" pitchFamily="2" charset="-122"/>
              </a:rPr>
              <a:t>Haoping</a:t>
            </a:r>
            <a:r>
              <a:rPr lang="en-CA" b="1" dirty="0">
                <a:effectLst/>
                <a:latin typeface="Times New Roman" panose="02020603050405020304" pitchFamily="18" charset="0"/>
                <a:ea typeface="宋体" panose="02010600030101010101" pitchFamily="2" charset="-122"/>
              </a:rPr>
              <a:t> Yu, Dong Wang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en-US" altLang="zh-CN" sz="3600" dirty="0">
                <a:latin typeface="Times New Roman" panose="02020603050405020304" pitchFamily="18" charset="0"/>
              </a:rPr>
              <a:t>Introduction</a:t>
            </a:r>
          </a:p>
        </p:txBody>
      </p:sp>
      <p:sp>
        <p:nvSpPr>
          <p:cNvPr id="4" name="文本占位符 3"/>
          <p:cNvSpPr>
            <a:spLocks noGrp="1"/>
          </p:cNvSpPr>
          <p:nvPr>
            <p:ph type="body" sz="quarter" idx="10"/>
          </p:nvPr>
        </p:nvSpPr>
        <p:spPr>
          <a:xfrm>
            <a:off x="616585" y="1128395"/>
            <a:ext cx="10963910" cy="2870950"/>
          </a:xfrm>
        </p:spPr>
        <p:txBody>
          <a:bodyPr>
            <a:normAutofit/>
          </a:bodyPr>
          <a:lstStyle/>
          <a:p>
            <a:pPr>
              <a:buFont typeface="Arial" panose="020B0604020202020204" pitchFamily="34" charset="0"/>
            </a:pPr>
            <a:r>
              <a:rPr lang="en-US" altLang="en-CA" sz="1800" dirty="0">
                <a:solidFill>
                  <a:schemeClr val="tx1"/>
                </a:solidFill>
                <a:latin typeface="Times New Roman" panose="02020603050405020304" pitchFamily="18" charset="0"/>
                <a:cs typeface="Times New Roman" panose="02020603050405020304" pitchFamily="18" charset="0"/>
                <a:sym typeface="+mn-ea"/>
              </a:rPr>
              <a:t>In the CCP merge mode, a candidate list is created, which includes CCP models collected from the previous blocks coded by CCLM, MMLM, CCCM, GLM, chroma fusion, and CCP merge modes. Then one candidate in the list will be selected as the CCP model for the current block.</a:t>
            </a:r>
          </a:p>
          <a:p>
            <a:pPr>
              <a:buFont typeface="Arial" panose="020B0604020202020204" pitchFamily="34" charset="0"/>
            </a:pPr>
            <a:r>
              <a:rPr lang="en-US" altLang="zh-CN" sz="1800" dirty="0">
                <a:solidFill>
                  <a:schemeClr val="tx1"/>
                </a:solidFill>
                <a:latin typeface="Times New Roman" panose="02020603050405020304" pitchFamily="18" charset="0"/>
                <a:cs typeface="Times New Roman" panose="02020603050405020304" pitchFamily="18" charset="0"/>
                <a:sym typeface="+mn-ea"/>
              </a:rPr>
              <a:t>In the chroma fusion mode, the final predictor can be derived </a:t>
            </a:r>
            <a:r>
              <a:rPr lang="en-US" altLang="zh-CN" sz="1800">
                <a:solidFill>
                  <a:schemeClr val="tx1"/>
                </a:solidFill>
                <a:latin typeface="Times New Roman" panose="02020603050405020304" pitchFamily="18" charset="0"/>
                <a:cs typeface="Times New Roman" panose="02020603050405020304" pitchFamily="18" charset="0"/>
                <a:sym typeface="+mn-ea"/>
              </a:rPr>
              <a:t>as follow:</a:t>
            </a:r>
            <a:endParaRPr lang="en-US" altLang="zh-CN" sz="1800" dirty="0">
              <a:solidFill>
                <a:schemeClr val="tx1"/>
              </a:solidFill>
              <a:latin typeface="Times New Roman" panose="02020603050405020304" pitchFamily="18" charset="0"/>
              <a:cs typeface="Times New Roman" panose="02020603050405020304" pitchFamily="18" charset="0"/>
              <a:sym typeface="+mn-ea"/>
            </a:endParaRPr>
          </a:p>
        </p:txBody>
      </p:sp>
      <p:sp>
        <p:nvSpPr>
          <p:cNvPr id="5" name="文本占位符 4"/>
          <p:cNvSpPr>
            <a:spLocks noGrp="1"/>
          </p:cNvSpPr>
          <p:nvPr>
            <p:ph type="body" sz="quarter" idx="11"/>
          </p:nvPr>
        </p:nvSpPr>
        <p:spPr/>
        <p:txBody>
          <a:bodyPr>
            <a:normAutofit fontScale="97500"/>
          </a:bodyPr>
          <a:lstStyle/>
          <a:p>
            <a:endParaRPr lang="zh-CN" altLang="en-US" dirty="0"/>
          </a:p>
        </p:txBody>
      </p:sp>
      <p:pic>
        <p:nvPicPr>
          <p:cNvPr id="8" name="图片 7">
            <a:extLst>
              <a:ext uri="{FF2B5EF4-FFF2-40B4-BE49-F238E27FC236}">
                <a16:creationId xmlns:a16="http://schemas.microsoft.com/office/drawing/2014/main" id="{9BF71292-FF91-43E6-834E-6B530519E3B1}"/>
              </a:ext>
            </a:extLst>
          </p:cNvPr>
          <p:cNvPicPr>
            <a:picLocks noChangeAspect="1"/>
          </p:cNvPicPr>
          <p:nvPr/>
        </p:nvPicPr>
        <p:blipFill>
          <a:blip r:embed="rId2"/>
          <a:stretch>
            <a:fillRect/>
          </a:stretch>
        </p:blipFill>
        <p:spPr>
          <a:xfrm>
            <a:off x="3561052" y="2904158"/>
            <a:ext cx="5745660" cy="2745954"/>
          </a:xfrm>
          <a:prstGeom prst="rect">
            <a:avLst/>
          </a:prstGeom>
        </p:spPr>
      </p:pic>
      <p:sp>
        <p:nvSpPr>
          <p:cNvPr id="9" name="矩形 8">
            <a:extLst>
              <a:ext uri="{FF2B5EF4-FFF2-40B4-BE49-F238E27FC236}">
                <a16:creationId xmlns:a16="http://schemas.microsoft.com/office/drawing/2014/main" id="{7231C8E0-E0E3-46AD-8630-C375A44EAD5F}"/>
              </a:ext>
            </a:extLst>
          </p:cNvPr>
          <p:cNvSpPr/>
          <p:nvPr/>
        </p:nvSpPr>
        <p:spPr>
          <a:xfrm>
            <a:off x="616585" y="5650112"/>
            <a:ext cx="11192556" cy="369332"/>
          </a:xfrm>
          <a:prstGeom prst="rect">
            <a:avLst/>
          </a:prstGeom>
        </p:spPr>
        <p:txBody>
          <a:bodyPr wrap="square">
            <a:spAutoFit/>
          </a:bodyPr>
          <a:lstStyle/>
          <a:p>
            <a:r>
              <a:rPr lang="en-US" altLang="zh-CN" dirty="0">
                <a:latin typeface="Times New Roman" panose="02020603050405020304" pitchFamily="18" charset="0"/>
                <a:ea typeface="等线" panose="02010600030101010101" pitchFamily="2" charset="-122"/>
              </a:rPr>
              <a:t>A flag is signaled to indicate whether filtering is applied or not for a block coded with MM-CCLM/MM-CCCM.</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88253" y="313763"/>
            <a:ext cx="11420888" cy="536842"/>
          </a:xfrm>
        </p:spPr>
        <p:txBody>
          <a:bodyPr>
            <a:noAutofit/>
          </a:bodyPr>
          <a:lstStyle/>
          <a:p>
            <a:r>
              <a:rPr lang="en-US" altLang="zh-CN" sz="2800" dirty="0">
                <a:latin typeface="Times New Roman" panose="02020603050405020304" pitchFamily="18" charset="0"/>
              </a:rPr>
              <a:t>Proposed</a:t>
            </a:r>
          </a:p>
        </p:txBody>
      </p:sp>
      <p:sp>
        <p:nvSpPr>
          <p:cNvPr id="4" name="文本占位符 3"/>
          <p:cNvSpPr>
            <a:spLocks noGrp="1"/>
          </p:cNvSpPr>
          <p:nvPr>
            <p:ph type="body" sz="quarter" idx="10"/>
          </p:nvPr>
        </p:nvSpPr>
        <p:spPr>
          <a:xfrm>
            <a:off x="388254" y="813698"/>
            <a:ext cx="6779163" cy="3121752"/>
          </a:xfrm>
        </p:spPr>
        <p:txBody>
          <a:bodyPr>
            <a:normAutofit/>
          </a:bodyPr>
          <a:lstStyle/>
          <a:p>
            <a:pPr marL="285750" indent="-285750">
              <a:buFont typeface="Arial" panose="020B0604020202020204" pitchFamily="34" charset="0"/>
              <a:buChar char="•"/>
            </a:pPr>
            <a:r>
              <a:rPr lang="en-US" sz="1800" dirty="0">
                <a:solidFill>
                  <a:schemeClr val="tx1"/>
                </a:solidFill>
                <a:latin typeface="Times New Roman" panose="02020603050405020304" pitchFamily="18" charset="0"/>
                <a:cs typeface="Times New Roman" panose="02020603050405020304" pitchFamily="18" charset="0"/>
                <a:sym typeface="+mn-ea"/>
              </a:rPr>
              <a:t>The CCP merge method is proposed to be applied to the LM part in </a:t>
            </a:r>
            <a:r>
              <a:rPr lang="en-US" altLang="zh-CN" sz="1800" dirty="0">
                <a:solidFill>
                  <a:schemeClr val="tx1"/>
                </a:solidFill>
                <a:latin typeface="Times New Roman" panose="02020603050405020304" pitchFamily="18" charset="0"/>
                <a:cs typeface="Times New Roman" panose="02020603050405020304" pitchFamily="18" charset="0"/>
                <a:sym typeface="+mn-ea"/>
              </a:rPr>
              <a:t>the </a:t>
            </a:r>
            <a:r>
              <a:rPr lang="en-US" sz="1800" dirty="0">
                <a:solidFill>
                  <a:schemeClr val="tx1"/>
                </a:solidFill>
                <a:latin typeface="Times New Roman" panose="02020603050405020304" pitchFamily="18" charset="0"/>
                <a:cs typeface="Times New Roman" panose="02020603050405020304" pitchFamily="18" charset="0"/>
                <a:sym typeface="+mn-ea"/>
              </a:rPr>
              <a:t>chroma fusion mode, so the LM predictor can be generated by using the inherited cross-component model parameters provided by CCP merge method. It is noted that only parameters of multi-model are added to the list.</a:t>
            </a:r>
          </a:p>
          <a:p>
            <a:endParaRPr lang="en-US" altLang="zh-CN" dirty="0">
              <a:solidFill>
                <a:schemeClr val="tx1"/>
              </a:solidFill>
            </a:endParaRPr>
          </a:p>
        </p:txBody>
      </p:sp>
      <p:sp>
        <p:nvSpPr>
          <p:cNvPr id="5" name="文本占位符 4"/>
          <p:cNvSpPr>
            <a:spLocks noGrp="1"/>
          </p:cNvSpPr>
          <p:nvPr>
            <p:ph type="body" sz="quarter" idx="11"/>
          </p:nvPr>
        </p:nvSpPr>
        <p:spPr/>
        <p:txBody>
          <a:bodyPr>
            <a:normAutofit fontScale="97500"/>
          </a:bodyPr>
          <a:lstStyle/>
          <a:p>
            <a:endParaRPr lang="zh-CN" altLang="en-US" dirty="0"/>
          </a:p>
        </p:txBody>
      </p:sp>
      <p:sp>
        <p:nvSpPr>
          <p:cNvPr id="11" name="文本占位符 3">
            <a:extLst>
              <a:ext uri="{FF2B5EF4-FFF2-40B4-BE49-F238E27FC236}">
                <a16:creationId xmlns:a16="http://schemas.microsoft.com/office/drawing/2014/main" id="{04E0F8D9-F884-46D4-B956-33CFB26AF071}"/>
              </a:ext>
            </a:extLst>
          </p:cNvPr>
          <p:cNvSpPr txBox="1">
            <a:spLocks/>
          </p:cNvSpPr>
          <p:nvPr/>
        </p:nvSpPr>
        <p:spPr>
          <a:xfrm>
            <a:off x="388253" y="4683978"/>
            <a:ext cx="8103995" cy="1184833"/>
          </a:xfrm>
          <a:prstGeom prst="rect">
            <a:avLst/>
          </a:prstGeom>
        </p:spPr>
        <p:txBody>
          <a:bodyPr vert="horz" lIns="91440" tIns="45720" rIns="91440" bIns="45720" rtlCol="0">
            <a:noAutofit/>
          </a:bodyPr>
          <a:lst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a:lstStyle>
          <a:p>
            <a:pPr marL="285750" indent="-285750">
              <a:buFont typeface="Arial" panose="020B0604020202020204" pitchFamily="34" charset="0"/>
              <a:buChar char="•"/>
            </a:pPr>
            <a:r>
              <a:rPr lang="en-US" sz="1800" kern="0" dirty="0">
                <a:solidFill>
                  <a:schemeClr val="tx1"/>
                </a:solidFill>
                <a:latin typeface="Times New Roman" panose="02020603050405020304" pitchFamily="18" charset="0"/>
                <a:cs typeface="Times New Roman" panose="02020603050405020304" pitchFamily="18" charset="0"/>
                <a:sym typeface="+mn-ea"/>
              </a:rPr>
              <a:t>Signaling</a:t>
            </a:r>
          </a:p>
          <a:p>
            <a:pPr marL="920750" lvl="1" indent="-285750">
              <a:buFont typeface="Arial" panose="020B0604020202020204" pitchFamily="34" charset="0"/>
              <a:buChar char="•"/>
            </a:pPr>
            <a:r>
              <a:rPr lang="en-US" sz="1800" kern="0" dirty="0">
                <a:solidFill>
                  <a:schemeClr val="tx1"/>
                </a:solidFill>
                <a:latin typeface="Times New Roman" panose="02020603050405020304" pitchFamily="18" charset="0"/>
                <a:cs typeface="Times New Roman" panose="02020603050405020304" pitchFamily="18" charset="0"/>
                <a:sym typeface="+mn-ea"/>
              </a:rPr>
              <a:t>A flag is signaled when the chroma fusion flag is true. </a:t>
            </a:r>
          </a:p>
          <a:p>
            <a:pPr marL="920750" lvl="1" indent="-285750">
              <a:buFont typeface="Arial" panose="020B0604020202020204" pitchFamily="34" charset="0"/>
              <a:buChar char="•"/>
            </a:pPr>
            <a:r>
              <a:rPr lang="en-US" sz="1800" kern="0" dirty="0">
                <a:solidFill>
                  <a:schemeClr val="tx1"/>
                </a:solidFill>
                <a:latin typeface="Times New Roman" panose="02020603050405020304" pitchFamily="18" charset="0"/>
                <a:cs typeface="Times New Roman" panose="02020603050405020304" pitchFamily="18" charset="0"/>
                <a:sym typeface="+mn-ea"/>
              </a:rPr>
              <a:t>If the flag is true, an index is further signaled.</a:t>
            </a:r>
            <a:endParaRPr lang="en-US" altLang="zh-CN" sz="1800" kern="0" dirty="0">
              <a:solidFill>
                <a:schemeClr val="tx1"/>
              </a:solidFill>
            </a:endParaRPr>
          </a:p>
        </p:txBody>
      </p:sp>
      <p:sp>
        <p:nvSpPr>
          <p:cNvPr id="34" name="文本占位符 3">
            <a:extLst>
              <a:ext uri="{FF2B5EF4-FFF2-40B4-BE49-F238E27FC236}">
                <a16:creationId xmlns:a16="http://schemas.microsoft.com/office/drawing/2014/main" id="{BC1EC515-07D1-4397-BC9D-8557DB7B113E}"/>
              </a:ext>
            </a:extLst>
          </p:cNvPr>
          <p:cNvSpPr txBox="1">
            <a:spLocks/>
          </p:cNvSpPr>
          <p:nvPr/>
        </p:nvSpPr>
        <p:spPr>
          <a:xfrm>
            <a:off x="406725" y="3215019"/>
            <a:ext cx="6483602" cy="1072968"/>
          </a:xfrm>
          <a:prstGeom prst="rect">
            <a:avLst/>
          </a:prstGeom>
        </p:spPr>
        <p:txBody>
          <a:bodyPr vert="horz" lIns="91440" tIns="45720" rIns="91440" bIns="45720" rtlCol="0">
            <a:normAutofit/>
          </a:bodyPr>
          <a:lstStyle>
            <a:lvl1pPr marL="0" marR="0" indent="0" algn="l" defTabSz="412750" latinLnBrk="0">
              <a:lnSpc>
                <a:spcPct val="150000"/>
              </a:lnSpc>
              <a:spcBef>
                <a:spcPct val="0"/>
              </a:spcBef>
              <a:spcAft>
                <a:spcPts val="0"/>
              </a:spcAft>
              <a:buClrTx/>
              <a:buSzTx/>
              <a:buFontTx/>
              <a:buNone/>
              <a:defRPr sz="24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1pPr>
            <a:lvl2pPr marL="635000" marR="0" indent="-316865" algn="l" defTabSz="412750" latinLnBrk="0">
              <a:lnSpc>
                <a:spcPct val="150000"/>
              </a:lnSpc>
              <a:spcBef>
                <a:spcPct val="0"/>
              </a:spcBef>
              <a:spcAft>
                <a:spcPts val="0"/>
              </a:spcAft>
              <a:buClrTx/>
              <a:buSzPct val="125000"/>
              <a:buFontTx/>
              <a:buChar char="•"/>
              <a:defRPr sz="22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2pPr>
            <a:lvl3pPr marL="952500" marR="0" indent="-316865" algn="l" defTabSz="412750" latinLnBrk="0">
              <a:lnSpc>
                <a:spcPct val="150000"/>
              </a:lnSpc>
              <a:spcBef>
                <a:spcPct val="0"/>
              </a:spcBef>
              <a:spcAft>
                <a:spcPts val="0"/>
              </a:spcAft>
              <a:buClrTx/>
              <a:buSzPct val="125000"/>
              <a:buFontTx/>
              <a:buChar char="•"/>
              <a:defRPr sz="20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3pPr>
            <a:lvl4pPr marL="12700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4pPr>
            <a:lvl5pPr marL="1587500" marR="0" indent="-316865" algn="l" defTabSz="412750" latinLnBrk="0">
              <a:lnSpc>
                <a:spcPct val="150000"/>
              </a:lnSpc>
              <a:spcBef>
                <a:spcPct val="0"/>
              </a:spcBef>
              <a:spcAft>
                <a:spcPts val="0"/>
              </a:spcAft>
              <a:buClrTx/>
              <a:buSzPct val="125000"/>
              <a:buFontTx/>
              <a:buChar char="•"/>
              <a:defRPr sz="1800" b="0" i="0" u="none" strike="noStrike" cap="none" spc="0" baseline="0">
                <a:ln>
                  <a:noFill/>
                </a:ln>
                <a:solidFill>
                  <a:srgbClr val="5E5E5E"/>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5pPr>
            <a:lvl6pPr marL="1905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6pPr>
            <a:lvl7pPr marL="2222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7pPr>
            <a:lvl8pPr marL="25400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8pPr>
            <a:lvl9pPr marL="2857500" marR="0" indent="-316865" algn="l" defTabSz="412750" latinLnBrk="0">
              <a:lnSpc>
                <a:spcPct val="100000"/>
              </a:lnSpc>
              <a:spcBef>
                <a:spcPct val="0"/>
              </a:spcBef>
              <a:spcAft>
                <a:spcPts val="0"/>
              </a:spcAft>
              <a:buClrTx/>
              <a:buSzPct val="125000"/>
              <a:buFontTx/>
              <a:buChar char="•"/>
              <a:defRPr sz="2400" b="0" i="0" u="none" strike="noStrike" cap="none" spc="0" baseline="0">
                <a:ln>
                  <a:noFill/>
                </a:ln>
                <a:solidFill>
                  <a:srgbClr val="000000"/>
                </a:solidFill>
                <a:uFillTx/>
                <a:latin typeface="OPPOSans M" panose="00020600040101010101" charset="-122"/>
                <a:ea typeface="OPPOSans M" panose="00020600040101010101" charset="-122"/>
                <a:cs typeface="OPPOSans M" panose="00020600040101010101" charset="-122"/>
                <a:sym typeface="OPPOSans M" panose="00020600040101010101" charset="-122"/>
              </a:defRPr>
            </a:lvl9pPr>
          </a:lstStyle>
          <a:p>
            <a:pPr marL="285750" indent="-285750">
              <a:buFont typeface="Arial" panose="020B0604020202020204" pitchFamily="34" charset="0"/>
              <a:buChar char="•"/>
            </a:pPr>
            <a:r>
              <a:rPr lang="en-US" sz="1800" kern="0" dirty="0">
                <a:solidFill>
                  <a:schemeClr val="tx1"/>
                </a:solidFill>
                <a:latin typeface="Times New Roman" panose="02020603050405020304" pitchFamily="18" charset="0"/>
                <a:cs typeface="Times New Roman" panose="02020603050405020304" pitchFamily="18" charset="0"/>
                <a:sym typeface="+mn-ea"/>
              </a:rPr>
              <a:t>A filter flag for local boosting is also proposed to be inherited in the CCP merge mode.</a:t>
            </a:r>
            <a:endParaRPr lang="en-US" altLang="zh-CN" kern="0" dirty="0">
              <a:solidFill>
                <a:schemeClr val="tx1"/>
              </a:solidFill>
            </a:endParaRPr>
          </a:p>
        </p:txBody>
      </p:sp>
      <p:pic>
        <p:nvPicPr>
          <p:cNvPr id="6" name="图片 5">
            <a:extLst>
              <a:ext uri="{FF2B5EF4-FFF2-40B4-BE49-F238E27FC236}">
                <a16:creationId xmlns:a16="http://schemas.microsoft.com/office/drawing/2014/main" id="{F75C44B1-A2F5-4BDC-85B1-498911416FD3}"/>
              </a:ext>
            </a:extLst>
          </p:cNvPr>
          <p:cNvPicPr>
            <a:picLocks noChangeAspect="1"/>
          </p:cNvPicPr>
          <p:nvPr/>
        </p:nvPicPr>
        <p:blipFill>
          <a:blip r:embed="rId2"/>
          <a:stretch>
            <a:fillRect/>
          </a:stretch>
        </p:blipFill>
        <p:spPr>
          <a:xfrm>
            <a:off x="7167417" y="1075634"/>
            <a:ext cx="5052849" cy="2411767"/>
          </a:xfrm>
          <a:prstGeom prst="rect">
            <a:avLst/>
          </a:prstGeom>
        </p:spPr>
      </p:pic>
      <p:pic>
        <p:nvPicPr>
          <p:cNvPr id="14" name="图片 13">
            <a:extLst>
              <a:ext uri="{FF2B5EF4-FFF2-40B4-BE49-F238E27FC236}">
                <a16:creationId xmlns:a16="http://schemas.microsoft.com/office/drawing/2014/main" id="{4387D424-96BB-4264-B44E-BD82034CAD50}"/>
              </a:ext>
            </a:extLst>
          </p:cNvPr>
          <p:cNvPicPr>
            <a:picLocks noChangeAspect="1"/>
          </p:cNvPicPr>
          <p:nvPr/>
        </p:nvPicPr>
        <p:blipFill>
          <a:blip r:embed="rId3"/>
          <a:stretch>
            <a:fillRect/>
          </a:stretch>
        </p:blipFill>
        <p:spPr>
          <a:xfrm>
            <a:off x="7167417" y="3767010"/>
            <a:ext cx="4617858" cy="2602371"/>
          </a:xfrm>
          <a:prstGeom prst="rect">
            <a:avLst/>
          </a:prstGeom>
        </p:spPr>
      </p:pic>
    </p:spTree>
    <p:extLst>
      <p:ext uri="{BB962C8B-B14F-4D97-AF65-F5344CB8AC3E}">
        <p14:creationId xmlns:p14="http://schemas.microsoft.com/office/powerpoint/2010/main" val="3659245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r>
              <a:rPr lang="en-US" altLang="zh-CN" sz="2800" dirty="0">
                <a:latin typeface="Times New Roman" panose="02020603050405020304" pitchFamily="18" charset="0"/>
              </a:rPr>
              <a:t>Simulation results</a:t>
            </a:r>
          </a:p>
        </p:txBody>
      </p:sp>
      <p:sp>
        <p:nvSpPr>
          <p:cNvPr id="5" name="文本占位符 4"/>
          <p:cNvSpPr>
            <a:spLocks noGrp="1"/>
          </p:cNvSpPr>
          <p:nvPr>
            <p:ph type="body" sz="quarter" idx="11"/>
          </p:nvPr>
        </p:nvSpPr>
        <p:spPr/>
        <p:txBody>
          <a:bodyPr>
            <a:normAutofit fontScale="97500"/>
          </a:bodyPr>
          <a:lstStyle/>
          <a:p>
            <a:endParaRPr lang="zh-CN" altLang="en-US"/>
          </a:p>
        </p:txBody>
      </p:sp>
      <p:sp>
        <p:nvSpPr>
          <p:cNvPr id="4" name="矩形 3">
            <a:extLst>
              <a:ext uri="{FF2B5EF4-FFF2-40B4-BE49-F238E27FC236}">
                <a16:creationId xmlns:a16="http://schemas.microsoft.com/office/drawing/2014/main" id="{942CCABB-8C0D-46FE-8394-CB4C31BD64A2}"/>
              </a:ext>
            </a:extLst>
          </p:cNvPr>
          <p:cNvSpPr/>
          <p:nvPr/>
        </p:nvSpPr>
        <p:spPr>
          <a:xfrm>
            <a:off x="999809" y="1075066"/>
            <a:ext cx="5545108" cy="369332"/>
          </a:xfrm>
          <a:prstGeom prst="rect">
            <a:avLst/>
          </a:prstGeom>
        </p:spPr>
        <p:txBody>
          <a:bodyPr wrap="none">
            <a:spAutoFit/>
          </a:bodyPr>
          <a:lstStyle/>
          <a:p>
            <a:pPr algn="just">
              <a:spcBef>
                <a:spcPts val="2400"/>
              </a:spcBef>
            </a:pPr>
            <a:r>
              <a:rPr lang="en-US" altLang="zh-CN" dirty="0">
                <a:latin typeface="Times New Roman" panose="02020603050405020304" pitchFamily="18" charset="0"/>
                <a:ea typeface="Times New Roman" panose="02020603050405020304" pitchFamily="18" charset="0"/>
              </a:rPr>
              <a:t>The proposed method is implemented on top of ECM-9.0.</a:t>
            </a:r>
          </a:p>
        </p:txBody>
      </p:sp>
      <p:graphicFrame>
        <p:nvGraphicFramePr>
          <p:cNvPr id="2" name="表格 1">
            <a:extLst>
              <a:ext uri="{FF2B5EF4-FFF2-40B4-BE49-F238E27FC236}">
                <a16:creationId xmlns:a16="http://schemas.microsoft.com/office/drawing/2014/main" id="{C18569BB-1D00-410E-A32D-B8A2DDC513D2}"/>
              </a:ext>
            </a:extLst>
          </p:cNvPr>
          <p:cNvGraphicFramePr>
            <a:graphicFrameLocks noGrp="1"/>
          </p:cNvGraphicFramePr>
          <p:nvPr>
            <p:extLst>
              <p:ext uri="{D42A27DB-BD31-4B8C-83A1-F6EECF244321}">
                <p14:modId xmlns:p14="http://schemas.microsoft.com/office/powerpoint/2010/main" val="3357510672"/>
              </p:ext>
            </p:extLst>
          </p:nvPr>
        </p:nvGraphicFramePr>
        <p:xfrm>
          <a:off x="639603" y="2232276"/>
          <a:ext cx="5460450" cy="2801546"/>
        </p:xfrm>
        <a:graphic>
          <a:graphicData uri="http://schemas.openxmlformats.org/drawingml/2006/table">
            <a:tbl>
              <a:tblPr/>
              <a:tblGrid>
                <a:gridCol w="910075">
                  <a:extLst>
                    <a:ext uri="{9D8B030D-6E8A-4147-A177-3AD203B41FA5}">
                      <a16:colId xmlns:a16="http://schemas.microsoft.com/office/drawing/2014/main" val="2313890261"/>
                    </a:ext>
                  </a:extLst>
                </a:gridCol>
                <a:gridCol w="910075">
                  <a:extLst>
                    <a:ext uri="{9D8B030D-6E8A-4147-A177-3AD203B41FA5}">
                      <a16:colId xmlns:a16="http://schemas.microsoft.com/office/drawing/2014/main" val="2449236298"/>
                    </a:ext>
                  </a:extLst>
                </a:gridCol>
                <a:gridCol w="910075">
                  <a:extLst>
                    <a:ext uri="{9D8B030D-6E8A-4147-A177-3AD203B41FA5}">
                      <a16:colId xmlns:a16="http://schemas.microsoft.com/office/drawing/2014/main" val="2950135582"/>
                    </a:ext>
                  </a:extLst>
                </a:gridCol>
                <a:gridCol w="910075">
                  <a:extLst>
                    <a:ext uri="{9D8B030D-6E8A-4147-A177-3AD203B41FA5}">
                      <a16:colId xmlns:a16="http://schemas.microsoft.com/office/drawing/2014/main" val="2953777487"/>
                    </a:ext>
                  </a:extLst>
                </a:gridCol>
                <a:gridCol w="910075">
                  <a:extLst>
                    <a:ext uri="{9D8B030D-6E8A-4147-A177-3AD203B41FA5}">
                      <a16:colId xmlns:a16="http://schemas.microsoft.com/office/drawing/2014/main" val="1935508990"/>
                    </a:ext>
                  </a:extLst>
                </a:gridCol>
                <a:gridCol w="910075">
                  <a:extLst>
                    <a:ext uri="{9D8B030D-6E8A-4147-A177-3AD203B41FA5}">
                      <a16:colId xmlns:a16="http://schemas.microsoft.com/office/drawing/2014/main" val="4094378329"/>
                    </a:ext>
                  </a:extLst>
                </a:gridCol>
              </a:tblGrid>
              <a:tr h="306108">
                <a:tc>
                  <a:txBody>
                    <a:bodyPr/>
                    <a:lstStyle/>
                    <a:p>
                      <a:pPr algn="ctr" fontAlgn="ctr"/>
                      <a:endParaRPr lang="zh-CN" altLang="en-US" sz="1200" b="0" i="0" u="none" strike="noStrike">
                        <a:solidFill>
                          <a:srgbClr val="000000"/>
                        </a:solidFill>
                        <a:effectLst/>
                        <a:latin typeface="Arial" panose="020B0604020202020204" pitchFamily="34" charset="0"/>
                        <a:ea typeface="宋体" panose="02010600030101010101" pitchFamily="2" charset="-122"/>
                      </a:endParaRPr>
                    </a:p>
                  </a:txBody>
                  <a:tcPr marL="12878" marR="12878" marT="12878"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ea typeface="宋体" panose="02010600030101010101" pitchFamily="2" charset="-122"/>
                        </a:rPr>
                        <a:t>All Intra Main 10 </a:t>
                      </a:r>
                    </a:p>
                  </a:txBody>
                  <a:tcPr marL="99532" marR="99532" marT="49766" marB="497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014825875"/>
                  </a:ext>
                </a:extLst>
              </a:tr>
              <a:tr h="306108">
                <a:tc>
                  <a:txBody>
                    <a:bodyPr/>
                    <a:lstStyle/>
                    <a:p>
                      <a:pPr algn="ctr" fontAlgn="ctr"/>
                      <a:endParaRPr lang="zh-CN" altLang="en-US" sz="1200" b="0" i="0" u="none" strike="noStrike">
                        <a:solidFill>
                          <a:srgbClr val="000000"/>
                        </a:solidFill>
                        <a:effectLst/>
                        <a:latin typeface="Arial" panose="020B0604020202020204" pitchFamily="34" charset="0"/>
                        <a:ea typeface="宋体" panose="02010600030101010101" pitchFamily="2" charset="-122"/>
                      </a:endParaRPr>
                    </a:p>
                  </a:txBody>
                  <a:tcPr marL="12878" marR="12878" marT="12878"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ea typeface="宋体" panose="02010600030101010101" pitchFamily="2" charset="-122"/>
                        </a:rPr>
                        <a:t>Over anchor</a:t>
                      </a:r>
                    </a:p>
                  </a:txBody>
                  <a:tcPr marL="99532" marR="99532" marT="49766" marB="497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892682963"/>
                  </a:ext>
                </a:extLst>
              </a:tr>
              <a:tr h="218933">
                <a:tc>
                  <a:txBody>
                    <a:bodyPr/>
                    <a:lstStyle/>
                    <a:p>
                      <a:pPr algn="ctr" fontAlgn="ctr"/>
                      <a:endParaRPr lang="zh-CN" altLang="en-US" sz="1200" b="0" i="0" u="none" strike="noStrike">
                        <a:solidFill>
                          <a:srgbClr val="000000"/>
                        </a:solidFill>
                        <a:effectLst/>
                        <a:latin typeface="Arial" panose="020B0604020202020204" pitchFamily="34" charset="0"/>
                        <a:ea typeface="宋体" panose="02010600030101010101" pitchFamily="2" charset="-122"/>
                      </a:endParaRPr>
                    </a:p>
                  </a:txBody>
                  <a:tcPr marL="12878" marR="12878" marT="12878"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Y</a:t>
                      </a:r>
                    </a:p>
                  </a:txBody>
                  <a:tcPr marL="12878" marR="12878" marT="12878"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U</a:t>
                      </a:r>
                    </a:p>
                  </a:txBody>
                  <a:tcPr marL="12878" marR="12878" marT="12878"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t>
                      </a:r>
                    </a:p>
                  </a:txBody>
                  <a:tcPr marL="12878" marR="12878" marT="12878"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EncT</a:t>
                      </a:r>
                    </a:p>
                  </a:txBody>
                  <a:tcPr marL="12878" marR="12878" marT="12878"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DecT</a:t>
                      </a:r>
                    </a:p>
                  </a:txBody>
                  <a:tcPr marL="12878" marR="12878" marT="12878"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2763816"/>
                  </a:ext>
                </a:extLst>
              </a:tr>
              <a:tr h="218933">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Class A1</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0.00%</a:t>
                      </a:r>
                    </a:p>
                  </a:txBody>
                  <a:tcPr marL="12878" marR="12878" marT="12878"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-0.49%</a:t>
                      </a:r>
                    </a:p>
                  </a:txBody>
                  <a:tcPr marL="12878" marR="12878" marT="12878"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-0.46%</a:t>
                      </a:r>
                    </a:p>
                  </a:txBody>
                  <a:tcPr marL="12878" marR="12878" marT="12878"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100.8%</a:t>
                      </a:r>
                    </a:p>
                  </a:txBody>
                  <a:tcPr marL="12878" marR="12878" marT="12878"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100.3%</a:t>
                      </a:r>
                    </a:p>
                  </a:txBody>
                  <a:tcPr marL="12878" marR="12878" marT="12878"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17910278"/>
                  </a:ext>
                </a:extLst>
              </a:tr>
              <a:tr h="218933">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Class A2</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0.00%</a:t>
                      </a:r>
                    </a:p>
                  </a:txBody>
                  <a:tcPr marL="12878" marR="12878" marT="12878"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-0.37%</a:t>
                      </a:r>
                    </a:p>
                  </a:txBody>
                  <a:tcPr marL="12878" marR="12878" marT="12878"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-0.36%</a:t>
                      </a:r>
                    </a:p>
                  </a:txBody>
                  <a:tcPr marL="12878" marR="12878" marT="12878"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102.0%</a:t>
                      </a:r>
                    </a:p>
                  </a:txBody>
                  <a:tcPr marL="12878" marR="12878" marT="12878"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100.0%</a:t>
                      </a:r>
                    </a:p>
                  </a:txBody>
                  <a:tcPr marL="12878" marR="12878" marT="12878"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59689155"/>
                  </a:ext>
                </a:extLst>
              </a:tr>
              <a:tr h="218933">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Class B</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-0.01%</a:t>
                      </a:r>
                    </a:p>
                  </a:txBody>
                  <a:tcPr marL="12878" marR="12878" marT="12878"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-0.29%</a:t>
                      </a:r>
                    </a:p>
                  </a:txBody>
                  <a:tcPr marL="12878" marR="12878" marT="12878"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-0.35%</a:t>
                      </a:r>
                    </a:p>
                  </a:txBody>
                  <a:tcPr marL="12878" marR="12878" marT="12878"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100.6%</a:t>
                      </a:r>
                    </a:p>
                  </a:txBody>
                  <a:tcPr marL="12878" marR="12878" marT="12878"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100.2%</a:t>
                      </a:r>
                    </a:p>
                  </a:txBody>
                  <a:tcPr marL="12878" marR="12878" marT="12878"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12227065"/>
                  </a:ext>
                </a:extLst>
              </a:tr>
              <a:tr h="218933">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Class C</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0.00%</a:t>
                      </a:r>
                    </a:p>
                  </a:txBody>
                  <a:tcPr marL="12878" marR="12878" marT="12878"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-0.35%</a:t>
                      </a:r>
                    </a:p>
                  </a:txBody>
                  <a:tcPr marL="12878" marR="12878" marT="12878"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-0.25%</a:t>
                      </a:r>
                    </a:p>
                  </a:txBody>
                  <a:tcPr marL="12878" marR="12878" marT="12878"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100.9%</a:t>
                      </a:r>
                    </a:p>
                  </a:txBody>
                  <a:tcPr marL="12878" marR="12878" marT="12878"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100.8%</a:t>
                      </a:r>
                    </a:p>
                  </a:txBody>
                  <a:tcPr marL="12878" marR="12878" marT="12878"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19023694"/>
                  </a:ext>
                </a:extLst>
              </a:tr>
              <a:tr h="218933">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Class E</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-0.03%</a:t>
                      </a:r>
                    </a:p>
                  </a:txBody>
                  <a:tcPr marL="12878" marR="12878" marT="12878"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-0.22%</a:t>
                      </a:r>
                    </a:p>
                  </a:txBody>
                  <a:tcPr marL="12878" marR="12878" marT="12878"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-0.21%</a:t>
                      </a:r>
                    </a:p>
                  </a:txBody>
                  <a:tcPr marL="12878" marR="12878" marT="12878"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100.5%</a:t>
                      </a:r>
                    </a:p>
                  </a:txBody>
                  <a:tcPr marL="12878" marR="12878" marT="12878"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100.2%</a:t>
                      </a:r>
                    </a:p>
                  </a:txBody>
                  <a:tcPr marL="12878" marR="12878" marT="12878"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7460166"/>
                  </a:ext>
                </a:extLst>
              </a:tr>
              <a:tr h="218933">
                <a:tc>
                  <a:txBody>
                    <a:bodyPr/>
                    <a:lstStyle/>
                    <a:p>
                      <a:pPr algn="ctr" fontAlgn="ctr"/>
                      <a:r>
                        <a:rPr lang="en-US" sz="1200" b="1" i="0" u="none" strike="noStrike">
                          <a:solidFill>
                            <a:srgbClr val="000000"/>
                          </a:solidFill>
                          <a:effectLst/>
                          <a:latin typeface="Arial" panose="020B0604020202020204" pitchFamily="34" charset="0"/>
                          <a:ea typeface="宋体" panose="02010600030101010101" pitchFamily="2" charset="-122"/>
                        </a:rPr>
                        <a:t>Overall </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-0.01%</a:t>
                      </a:r>
                    </a:p>
                  </a:txBody>
                  <a:tcPr marL="12878" marR="12878" marT="12878"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-0.34%</a:t>
                      </a:r>
                    </a:p>
                  </a:txBody>
                  <a:tcPr marL="12878" marR="12878" marT="1287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-0.33%</a:t>
                      </a:r>
                    </a:p>
                  </a:txBody>
                  <a:tcPr marL="12878" marR="12878" marT="12878"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100.9%</a:t>
                      </a:r>
                    </a:p>
                  </a:txBody>
                  <a:tcPr marL="12878" marR="12878" marT="12878"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100.3%</a:t>
                      </a:r>
                    </a:p>
                  </a:txBody>
                  <a:tcPr marL="12878" marR="12878" marT="12878"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3424333"/>
                  </a:ext>
                </a:extLst>
              </a:tr>
              <a:tr h="218933">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Class D</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0.04%</a:t>
                      </a:r>
                    </a:p>
                  </a:txBody>
                  <a:tcPr marL="12878" marR="12878" marT="12878"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-0.16%</a:t>
                      </a:r>
                    </a:p>
                  </a:txBody>
                  <a:tcPr marL="12878" marR="12878" marT="12878"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-0.20%</a:t>
                      </a:r>
                    </a:p>
                  </a:txBody>
                  <a:tcPr marL="12878" marR="12878" marT="12878"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101.8%</a:t>
                      </a:r>
                    </a:p>
                  </a:txBody>
                  <a:tcPr marL="12878" marR="12878" marT="12878"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99.3%</a:t>
                      </a:r>
                    </a:p>
                  </a:txBody>
                  <a:tcPr marL="12878" marR="12878" marT="12878"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13381200"/>
                  </a:ext>
                </a:extLst>
              </a:tr>
              <a:tr h="218933">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Class F</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0.01%</a:t>
                      </a:r>
                    </a:p>
                  </a:txBody>
                  <a:tcPr marL="12878" marR="12878" marT="12878"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-0.18%</a:t>
                      </a:r>
                    </a:p>
                  </a:txBody>
                  <a:tcPr marL="12878" marR="12878" marT="12878"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-0.38%</a:t>
                      </a:r>
                    </a:p>
                  </a:txBody>
                  <a:tcPr marL="12878" marR="12878" marT="12878"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101.1%</a:t>
                      </a:r>
                    </a:p>
                  </a:txBody>
                  <a:tcPr marL="12878" marR="12878" marT="12878"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102.3%</a:t>
                      </a:r>
                    </a:p>
                  </a:txBody>
                  <a:tcPr marL="12878" marR="12878" marT="12878"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90667606"/>
                  </a:ext>
                </a:extLst>
              </a:tr>
              <a:tr h="218933">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Class TGM</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-0.03%</a:t>
                      </a:r>
                    </a:p>
                  </a:txBody>
                  <a:tcPr marL="12878" marR="12878" marT="12878"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-0.11%</a:t>
                      </a:r>
                    </a:p>
                  </a:txBody>
                  <a:tcPr marL="12878" marR="12878" marT="12878"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-0.08%</a:t>
                      </a:r>
                    </a:p>
                  </a:txBody>
                  <a:tcPr marL="12878" marR="12878" marT="12878"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100.9%</a:t>
                      </a:r>
                    </a:p>
                  </a:txBody>
                  <a:tcPr marL="12878" marR="12878" marT="12878"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effectLst/>
                          <a:latin typeface="Arial" panose="020B0604020202020204" pitchFamily="34" charset="0"/>
                          <a:ea typeface="宋体" panose="02010600030101010101" pitchFamily="2" charset="-122"/>
                        </a:rPr>
                        <a:t>98.2%</a:t>
                      </a:r>
                    </a:p>
                  </a:txBody>
                  <a:tcPr marL="12878" marR="12878" marT="12878"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8267256"/>
                  </a:ext>
                </a:extLst>
              </a:tr>
            </a:tbl>
          </a:graphicData>
        </a:graphic>
      </p:graphicFrame>
      <p:graphicFrame>
        <p:nvGraphicFramePr>
          <p:cNvPr id="6" name="表格 5">
            <a:extLst>
              <a:ext uri="{FF2B5EF4-FFF2-40B4-BE49-F238E27FC236}">
                <a16:creationId xmlns:a16="http://schemas.microsoft.com/office/drawing/2014/main" id="{D1653236-4E4F-4DFA-AA43-C7FF9E411C20}"/>
              </a:ext>
            </a:extLst>
          </p:cNvPr>
          <p:cNvGraphicFramePr>
            <a:graphicFrameLocks noGrp="1"/>
          </p:cNvGraphicFramePr>
          <p:nvPr>
            <p:extLst>
              <p:ext uri="{D42A27DB-BD31-4B8C-83A1-F6EECF244321}">
                <p14:modId xmlns:p14="http://schemas.microsoft.com/office/powerpoint/2010/main" val="3093014770"/>
              </p:ext>
            </p:extLst>
          </p:nvPr>
        </p:nvGraphicFramePr>
        <p:xfrm>
          <a:off x="6324304" y="2232276"/>
          <a:ext cx="5460450" cy="2801546"/>
        </p:xfrm>
        <a:graphic>
          <a:graphicData uri="http://schemas.openxmlformats.org/drawingml/2006/table">
            <a:tbl>
              <a:tblPr/>
              <a:tblGrid>
                <a:gridCol w="910075">
                  <a:extLst>
                    <a:ext uri="{9D8B030D-6E8A-4147-A177-3AD203B41FA5}">
                      <a16:colId xmlns:a16="http://schemas.microsoft.com/office/drawing/2014/main" val="254665202"/>
                    </a:ext>
                  </a:extLst>
                </a:gridCol>
                <a:gridCol w="910075">
                  <a:extLst>
                    <a:ext uri="{9D8B030D-6E8A-4147-A177-3AD203B41FA5}">
                      <a16:colId xmlns:a16="http://schemas.microsoft.com/office/drawing/2014/main" val="1209154590"/>
                    </a:ext>
                  </a:extLst>
                </a:gridCol>
                <a:gridCol w="910075">
                  <a:extLst>
                    <a:ext uri="{9D8B030D-6E8A-4147-A177-3AD203B41FA5}">
                      <a16:colId xmlns:a16="http://schemas.microsoft.com/office/drawing/2014/main" val="2775782597"/>
                    </a:ext>
                  </a:extLst>
                </a:gridCol>
                <a:gridCol w="910075">
                  <a:extLst>
                    <a:ext uri="{9D8B030D-6E8A-4147-A177-3AD203B41FA5}">
                      <a16:colId xmlns:a16="http://schemas.microsoft.com/office/drawing/2014/main" val="3562903205"/>
                    </a:ext>
                  </a:extLst>
                </a:gridCol>
                <a:gridCol w="910075">
                  <a:extLst>
                    <a:ext uri="{9D8B030D-6E8A-4147-A177-3AD203B41FA5}">
                      <a16:colId xmlns:a16="http://schemas.microsoft.com/office/drawing/2014/main" val="1429912477"/>
                    </a:ext>
                  </a:extLst>
                </a:gridCol>
                <a:gridCol w="910075">
                  <a:extLst>
                    <a:ext uri="{9D8B030D-6E8A-4147-A177-3AD203B41FA5}">
                      <a16:colId xmlns:a16="http://schemas.microsoft.com/office/drawing/2014/main" val="2218028857"/>
                    </a:ext>
                  </a:extLst>
                </a:gridCol>
              </a:tblGrid>
              <a:tr h="306108">
                <a:tc>
                  <a:txBody>
                    <a:bodyPr/>
                    <a:lstStyle/>
                    <a:p>
                      <a:pPr algn="ctr" fontAlgn="ctr"/>
                      <a:endParaRPr lang="zh-CN" altLang="en-US" sz="1200" b="0" i="0" u="none" strike="noStrike">
                        <a:solidFill>
                          <a:srgbClr val="000000"/>
                        </a:solidFill>
                        <a:effectLst/>
                        <a:latin typeface="Arial" panose="020B0604020202020204" pitchFamily="34" charset="0"/>
                        <a:ea typeface="宋体" panose="02010600030101010101" pitchFamily="2" charset="-122"/>
                      </a:endParaRPr>
                    </a:p>
                  </a:txBody>
                  <a:tcPr marL="12878" marR="12878" marT="12878"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ea typeface="宋体" panose="02010600030101010101" pitchFamily="2" charset="-122"/>
                        </a:rPr>
                        <a:t>Random Access Main 10</a:t>
                      </a:r>
                    </a:p>
                  </a:txBody>
                  <a:tcPr marL="99532" marR="99532" marT="49766" marB="497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857987604"/>
                  </a:ext>
                </a:extLst>
              </a:tr>
              <a:tr h="306108">
                <a:tc>
                  <a:txBody>
                    <a:bodyPr/>
                    <a:lstStyle/>
                    <a:p>
                      <a:pPr algn="ctr" fontAlgn="ctr"/>
                      <a:endParaRPr lang="zh-CN" altLang="en-US" sz="1200" b="0" i="0" u="none" strike="noStrike">
                        <a:solidFill>
                          <a:srgbClr val="000000"/>
                        </a:solidFill>
                        <a:effectLst/>
                        <a:latin typeface="Arial" panose="020B0604020202020204" pitchFamily="34" charset="0"/>
                        <a:ea typeface="宋体" panose="02010600030101010101" pitchFamily="2" charset="-122"/>
                      </a:endParaRPr>
                    </a:p>
                  </a:txBody>
                  <a:tcPr marL="12878" marR="12878" marT="12878"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ea typeface="宋体" panose="02010600030101010101" pitchFamily="2" charset="-122"/>
                        </a:rPr>
                        <a:t>Over anchor</a:t>
                      </a:r>
                    </a:p>
                  </a:txBody>
                  <a:tcPr marL="99532" marR="99532" marT="49766" marB="4976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599709318"/>
                  </a:ext>
                </a:extLst>
              </a:tr>
              <a:tr h="218933">
                <a:tc>
                  <a:txBody>
                    <a:bodyPr/>
                    <a:lstStyle/>
                    <a:p>
                      <a:pPr algn="ctr" fontAlgn="ctr"/>
                      <a:endParaRPr lang="zh-CN" altLang="en-US" sz="1200" b="0" i="0" u="none" strike="noStrike">
                        <a:solidFill>
                          <a:srgbClr val="000000"/>
                        </a:solidFill>
                        <a:effectLst/>
                        <a:latin typeface="Arial" panose="020B0604020202020204" pitchFamily="34" charset="0"/>
                        <a:ea typeface="宋体" panose="02010600030101010101" pitchFamily="2" charset="-122"/>
                      </a:endParaRPr>
                    </a:p>
                  </a:txBody>
                  <a:tcPr marL="12878" marR="12878" marT="12878"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Y</a:t>
                      </a:r>
                    </a:p>
                  </a:txBody>
                  <a:tcPr marL="12878" marR="12878" marT="12878"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U</a:t>
                      </a:r>
                    </a:p>
                  </a:txBody>
                  <a:tcPr marL="12878" marR="12878" marT="12878"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t>
                      </a:r>
                    </a:p>
                  </a:txBody>
                  <a:tcPr marL="12878" marR="12878" marT="12878"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EncT</a:t>
                      </a:r>
                    </a:p>
                  </a:txBody>
                  <a:tcPr marL="12878" marR="12878" marT="12878"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DecT</a:t>
                      </a:r>
                    </a:p>
                  </a:txBody>
                  <a:tcPr marL="12878" marR="12878" marT="12878"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6793054"/>
                  </a:ext>
                </a:extLst>
              </a:tr>
              <a:tr h="218933">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Class A1</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393357607"/>
                  </a:ext>
                </a:extLst>
              </a:tr>
              <a:tr h="218933">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Class A2</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85300952"/>
                  </a:ext>
                </a:extLst>
              </a:tr>
              <a:tr h="218933">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Class B</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-0.01%</a:t>
                      </a:r>
                    </a:p>
                  </a:txBody>
                  <a:tcPr marL="12878" marR="12878" marT="12878"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-0.13%</a:t>
                      </a:r>
                    </a:p>
                  </a:txBody>
                  <a:tcPr marL="12878" marR="12878" marT="12878"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-0.22%</a:t>
                      </a:r>
                    </a:p>
                  </a:txBody>
                  <a:tcPr marL="12878" marR="12878" marT="12878"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100.6%</a:t>
                      </a:r>
                    </a:p>
                  </a:txBody>
                  <a:tcPr marL="12878" marR="12878" marT="12878"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100.4%</a:t>
                      </a:r>
                    </a:p>
                  </a:txBody>
                  <a:tcPr marL="12878" marR="12878" marT="12878"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3011260"/>
                  </a:ext>
                </a:extLst>
              </a:tr>
              <a:tr h="218933">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Class C</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-0.01%</a:t>
                      </a:r>
                    </a:p>
                  </a:txBody>
                  <a:tcPr marL="12878" marR="12878" marT="12878"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-0.12%</a:t>
                      </a:r>
                    </a:p>
                  </a:txBody>
                  <a:tcPr marL="12878" marR="12878" marT="12878"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-0.10%</a:t>
                      </a:r>
                    </a:p>
                  </a:txBody>
                  <a:tcPr marL="12878" marR="12878" marT="12878"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100.4%</a:t>
                      </a:r>
                    </a:p>
                  </a:txBody>
                  <a:tcPr marL="12878" marR="12878" marT="12878"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100.6%</a:t>
                      </a:r>
                    </a:p>
                  </a:txBody>
                  <a:tcPr marL="12878" marR="12878" marT="12878"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59520399"/>
                  </a:ext>
                </a:extLst>
              </a:tr>
              <a:tr h="218933">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Class E</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Arial" panose="020B0604020202020204" pitchFamily="34" charset="0"/>
                          <a:ea typeface="宋体" panose="02010600030101010101" pitchFamily="2" charset="-122"/>
                        </a:rPr>
                        <a:t>　</a:t>
                      </a:r>
                    </a:p>
                  </a:txBody>
                  <a:tcPr marL="12878" marR="12878" marT="12878"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zh-CN" altLang="en-US" sz="1200" b="0" i="0" u="none" strike="noStrike">
                        <a:solidFill>
                          <a:srgbClr val="000000"/>
                        </a:solidFill>
                        <a:effectLst/>
                        <a:latin typeface="Arial" panose="020B0604020202020204" pitchFamily="34" charset="0"/>
                        <a:ea typeface="宋体" panose="02010600030101010101" pitchFamily="2" charset="-122"/>
                      </a:endParaRPr>
                    </a:p>
                  </a:txBody>
                  <a:tcPr marL="12878" marR="12878" marT="12878"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Arial" panose="020B0604020202020204" pitchFamily="34" charset="0"/>
                          <a:ea typeface="宋体" panose="02010600030101010101" pitchFamily="2" charset="-122"/>
                        </a:rPr>
                        <a:t>　</a:t>
                      </a:r>
                    </a:p>
                  </a:txBody>
                  <a:tcPr marL="12878" marR="12878" marT="12878"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Arial" panose="020B0604020202020204" pitchFamily="34" charset="0"/>
                          <a:ea typeface="宋体" panose="02010600030101010101" pitchFamily="2" charset="-122"/>
                        </a:rPr>
                        <a:t>　</a:t>
                      </a:r>
                    </a:p>
                  </a:txBody>
                  <a:tcPr marL="12878" marR="12878" marT="12878"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effectLst/>
                          <a:latin typeface="Arial" panose="020B0604020202020204" pitchFamily="34" charset="0"/>
                          <a:ea typeface="宋体" panose="02010600030101010101" pitchFamily="2" charset="-122"/>
                        </a:rPr>
                        <a:t>　</a:t>
                      </a:r>
                    </a:p>
                  </a:txBody>
                  <a:tcPr marL="12878" marR="12878" marT="12878"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6574991"/>
                  </a:ext>
                </a:extLst>
              </a:tr>
              <a:tr h="218933">
                <a:tc>
                  <a:txBody>
                    <a:bodyPr/>
                    <a:lstStyle/>
                    <a:p>
                      <a:pPr algn="ctr" fontAlgn="ctr"/>
                      <a:r>
                        <a:rPr lang="en-US" sz="1200" b="1" i="0" u="none" strike="noStrike">
                          <a:solidFill>
                            <a:srgbClr val="000000"/>
                          </a:solidFill>
                          <a:effectLst/>
                          <a:latin typeface="Arial" panose="020B0604020202020204" pitchFamily="34" charset="0"/>
                          <a:ea typeface="宋体" panose="02010600030101010101" pitchFamily="2" charset="-122"/>
                        </a:rPr>
                        <a:t>Overall</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2618153"/>
                  </a:ext>
                </a:extLst>
              </a:tr>
              <a:tr h="218933">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Class D</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0.04%</a:t>
                      </a:r>
                    </a:p>
                  </a:txBody>
                  <a:tcPr marL="12878" marR="12878" marT="12878"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-0.40%</a:t>
                      </a:r>
                    </a:p>
                  </a:txBody>
                  <a:tcPr marL="12878" marR="12878" marT="12878"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0.13%</a:t>
                      </a:r>
                    </a:p>
                  </a:txBody>
                  <a:tcPr marL="12878" marR="12878" marT="12878"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99.9%</a:t>
                      </a:r>
                    </a:p>
                  </a:txBody>
                  <a:tcPr marL="12878" marR="12878" marT="12878"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Arial" panose="020B0604020202020204" pitchFamily="34" charset="0"/>
                          <a:ea typeface="宋体" panose="02010600030101010101" pitchFamily="2" charset="-122"/>
                        </a:rPr>
                        <a:t>101.1%</a:t>
                      </a:r>
                    </a:p>
                  </a:txBody>
                  <a:tcPr marL="12878" marR="12878" marT="12878"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223468105"/>
                  </a:ext>
                </a:extLst>
              </a:tr>
              <a:tr h="218933">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Class F</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dirty="0">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endParaRPr lang="en-US" sz="1200" b="0" i="0" u="none" strike="noStrike" dirty="0">
                        <a:solidFill>
                          <a:srgbClr val="000000"/>
                        </a:solidFill>
                        <a:effectLst/>
                        <a:latin typeface="Arial" panose="020B0604020202020204" pitchFamily="34" charset="0"/>
                        <a:ea typeface="宋体" panose="02010600030101010101" pitchFamily="2" charset="-122"/>
                      </a:endParaRPr>
                    </a:p>
                  </a:txBody>
                  <a:tcPr marL="12878" marR="12878" marT="12878"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97838694"/>
                  </a:ext>
                </a:extLst>
              </a:tr>
              <a:tr h="218933">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Class TGM</a:t>
                      </a:r>
                    </a:p>
                  </a:txBody>
                  <a:tcPr marL="12878" marR="12878" marT="128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endParaRPr lang="en-US" sz="1200" b="0" i="0" u="none" strike="noStrike" dirty="0">
                        <a:solidFill>
                          <a:srgbClr val="000000"/>
                        </a:solidFill>
                        <a:effectLst/>
                        <a:latin typeface="Arial" panose="020B0604020202020204" pitchFamily="34" charset="0"/>
                        <a:ea typeface="宋体" panose="02010600030101010101" pitchFamily="2" charset="-122"/>
                      </a:endParaRPr>
                    </a:p>
                  </a:txBody>
                  <a:tcPr marL="12878" marR="12878" marT="12878"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endParaRPr lang="en-US" sz="1200" b="0" i="0" u="none" strike="noStrike" dirty="0">
                        <a:solidFill>
                          <a:srgbClr val="000000"/>
                        </a:solidFill>
                        <a:effectLst/>
                        <a:latin typeface="Arial" panose="020B0604020202020204" pitchFamily="34" charset="0"/>
                        <a:ea typeface="宋体" panose="02010600030101010101" pitchFamily="2" charset="-122"/>
                      </a:endParaRPr>
                    </a:p>
                  </a:txBody>
                  <a:tcPr marL="12878" marR="12878" marT="12878"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ea typeface="宋体" panose="02010600030101010101" pitchFamily="2" charset="-122"/>
                        </a:rPr>
                        <a:t>#VALUE!</a:t>
                      </a:r>
                      <a:endParaRPr lang="en-US" sz="1200" b="0" i="0" u="none" strike="noStrike" dirty="0">
                        <a:solidFill>
                          <a:srgbClr val="000000"/>
                        </a:solidFill>
                        <a:effectLst/>
                        <a:latin typeface="Arial" panose="020B0604020202020204" pitchFamily="34" charset="0"/>
                        <a:ea typeface="宋体" panose="02010600030101010101" pitchFamily="2" charset="-122"/>
                      </a:endParaRPr>
                    </a:p>
                  </a:txBody>
                  <a:tcPr marL="12878" marR="12878" marT="12878"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ea typeface="宋体" panose="02010600030101010101" pitchFamily="2" charset="-122"/>
                        </a:rPr>
                        <a:t>#VALUE!</a:t>
                      </a:r>
                    </a:p>
                  </a:txBody>
                  <a:tcPr marL="12878" marR="12878" marT="12878"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11429654"/>
                  </a:ext>
                </a:extLst>
              </a:tr>
            </a:tbl>
          </a:graphicData>
        </a:graphic>
      </p:graphicFrame>
    </p:spTree>
    <p:extLst>
      <p:ext uri="{BB962C8B-B14F-4D97-AF65-F5344CB8AC3E}">
        <p14:creationId xmlns:p14="http://schemas.microsoft.com/office/powerpoint/2010/main" val="2299638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13" y="733338"/>
            <a:ext cx="11420888" cy="676067"/>
          </a:xfrm>
        </p:spPr>
        <p:txBody>
          <a:bodyPr>
            <a:noAutofit/>
          </a:bodyPr>
          <a:lstStyle/>
          <a:p>
            <a:r>
              <a:rPr lang="en-US" altLang="zh-CN" sz="3000" dirty="0">
                <a:latin typeface="Times New Roman" panose="02020603050405020304" pitchFamily="18" charset="0"/>
                <a:cs typeface="Times New Roman" panose="02020603050405020304" pitchFamily="18" charset="0"/>
              </a:rPr>
              <a:t>Conclusions</a:t>
            </a:r>
            <a:endParaRPr lang="en-US" sz="3000" dirty="0"/>
          </a:p>
        </p:txBody>
      </p:sp>
      <p:sp>
        <p:nvSpPr>
          <p:cNvPr id="3" name="Text Placeholder 2"/>
          <p:cNvSpPr>
            <a:spLocks noGrp="1"/>
          </p:cNvSpPr>
          <p:nvPr>
            <p:ph type="body" sz="quarter" idx="10"/>
          </p:nvPr>
        </p:nvSpPr>
        <p:spPr>
          <a:xfrm>
            <a:off x="388253" y="1366887"/>
            <a:ext cx="11003647" cy="4757775"/>
          </a:xfrm>
        </p:spPr>
        <p:txBody>
          <a:bodyPr>
            <a:normAutofit/>
          </a:bodyPr>
          <a:lstStyle/>
          <a:p>
            <a:pPr marL="342900" indent="-342900">
              <a:buFont typeface="Arial" panose="020B0604020202020204" pitchFamily="34" charset="0"/>
              <a:buChar char="•"/>
            </a:pPr>
            <a:r>
              <a:rPr lang="en-US" altLang="zh-CN" dirty="0">
                <a:solidFill>
                  <a:schemeClr val="tx1"/>
                </a:solidFill>
                <a:latin typeface="Times New Roman" panose="02020603050405020304" pitchFamily="18" charset="0"/>
                <a:cs typeface="Times New Roman" panose="02020603050405020304" pitchFamily="18" charset="0"/>
              </a:rPr>
              <a:t>The proposed methods can improve the coding efficiency of ECM with minor complexity increases. </a:t>
            </a:r>
          </a:p>
          <a:p>
            <a:pPr marL="342900" indent="-342900">
              <a:buFont typeface="Arial" panose="020B0604020202020204" pitchFamily="34" charset="0"/>
              <a:buChar char="•"/>
            </a:pPr>
            <a:endParaRPr lang="en-US" altLang="zh-CN" dirty="0">
              <a:solidFill>
                <a:schemeClr val="tx1"/>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altLang="zh-CN" dirty="0">
                <a:solidFill>
                  <a:schemeClr val="tx1"/>
                </a:solidFill>
                <a:latin typeface="Times New Roman" panose="02020603050405020304" pitchFamily="18" charset="0"/>
                <a:cs typeface="Times New Roman" panose="02020603050405020304" pitchFamily="18" charset="0"/>
              </a:rPr>
              <a:t>It is suggested to further study in EE2.</a:t>
            </a:r>
          </a:p>
          <a:p>
            <a:pPr marL="342900" indent="-342900">
              <a:buFont typeface="Arial" panose="020B0604020202020204" pitchFamily="34" charset="0"/>
              <a:buChar char="•"/>
            </a:pPr>
            <a:endParaRPr lang="en-CA" altLang="zh-CN" sz="28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CA" altLang="zh-CN" dirty="0">
                <a:solidFill>
                  <a:schemeClr val="tx1"/>
                </a:solidFill>
                <a:latin typeface="Times New Roman" panose="02020603050405020304" pitchFamily="18" charset="0"/>
                <a:cs typeface="Times New Roman" panose="02020603050405020304" pitchFamily="18" charset="0"/>
              </a:rPr>
              <a:t>Thanks to </a:t>
            </a:r>
            <a:r>
              <a:rPr lang="en-US" altLang="zh-CN" dirty="0">
                <a:solidFill>
                  <a:schemeClr val="tx1"/>
                </a:solidFill>
                <a:latin typeface="Times New Roman" panose="02020603050405020304" pitchFamily="18" charset="0"/>
                <a:cs typeface="Times New Roman" panose="02020603050405020304" pitchFamily="18" charset="0"/>
              </a:rPr>
              <a:t>Alibaba and </a:t>
            </a:r>
            <a:r>
              <a:rPr lang="en-US" altLang="zh-CN" dirty="0" err="1">
                <a:solidFill>
                  <a:schemeClr val="tx1"/>
                </a:solidFill>
                <a:latin typeface="Times New Roman" panose="02020603050405020304" pitchFamily="18" charset="0"/>
                <a:cs typeface="Times New Roman" panose="02020603050405020304" pitchFamily="18" charset="0"/>
              </a:rPr>
              <a:t>ByteDance</a:t>
            </a:r>
            <a:r>
              <a:rPr lang="en-CA" altLang="zh-CN" dirty="0">
                <a:solidFill>
                  <a:schemeClr val="tx1"/>
                </a:solidFill>
                <a:latin typeface="Times New Roman" panose="02020603050405020304" pitchFamily="18" charset="0"/>
                <a:cs typeface="Times New Roman" panose="02020603050405020304" pitchFamily="18" charset="0"/>
              </a:rPr>
              <a:t> for cross-checking!</a:t>
            </a:r>
            <a:endParaRPr lang="en-US" altLang="zh-CN" dirty="0">
              <a:solidFill>
                <a:schemeClr val="tx1"/>
              </a:solidFill>
              <a:latin typeface="Times New Roman" panose="02020603050405020304" pitchFamily="18" charset="0"/>
              <a:cs typeface="Times New Roman" panose="02020603050405020304" pitchFamily="18" charset="0"/>
            </a:endParaRP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960</TotalTime>
  <Words>542</Words>
  <Application>Microsoft Office PowerPoint</Application>
  <PresentationFormat>宽屏</PresentationFormat>
  <Paragraphs>141</Paragraphs>
  <Slides>6</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6</vt:i4>
      </vt:variant>
    </vt:vector>
  </HeadingPairs>
  <TitlesOfParts>
    <vt:vector size="19" baseType="lpstr">
      <vt:lpstr>Helvetica Neue</vt:lpstr>
      <vt:lpstr>Helvetica Neue Light</vt:lpstr>
      <vt:lpstr>Helvetica Neue Medium</vt:lpstr>
      <vt:lpstr>OPPOSans B</vt:lpstr>
      <vt:lpstr>OPPOSans M</vt:lpstr>
      <vt:lpstr>OPPOSans R</vt:lpstr>
      <vt:lpstr>等线</vt:lpstr>
      <vt:lpstr>宋体</vt:lpstr>
      <vt:lpstr>Arial</vt:lpstr>
      <vt:lpstr>Helvetica</vt:lpstr>
      <vt:lpstr>Times New Roman</vt:lpstr>
      <vt:lpstr>White 白底</vt:lpstr>
      <vt:lpstr>Black 黑底</vt:lpstr>
      <vt:lpstr>Non-EE2: Improvement on cross-component prediction merge mode JVET-AE0074 </vt:lpstr>
      <vt:lpstr>Introduction</vt:lpstr>
      <vt:lpstr>Proposed</vt:lpstr>
      <vt:lpstr>Simulation results</vt:lpstr>
      <vt:lpstr>Conclusions</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Non-EE2: Intra Template-Matching Prediction Fusion JVET-AC0069 </dc:title>
  <dc:creator>张莱(Lai Zhang)</dc:creator>
  <cp:lastModifiedBy>黄航(Chance)</cp:lastModifiedBy>
  <cp:revision>109</cp:revision>
  <dcterms:created xsi:type="dcterms:W3CDTF">2015-05-05T08:02:00Z</dcterms:created>
  <dcterms:modified xsi:type="dcterms:W3CDTF">2023-07-12T09:49:28Z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ies>
</file>