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9" r:id="rId3"/>
    <p:sldId id="262" r:id="rId4"/>
    <p:sldId id="263" r:id="rId5"/>
    <p:sldId id="383" r:id="rId6"/>
    <p:sldId id="265" r:id="rId7"/>
    <p:sldId id="382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259"/>
            <p14:sldId id="262"/>
            <p14:sldId id="263"/>
            <p14:sldId id="383"/>
            <p14:sldId id="265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94"/>
  </p:normalViewPr>
  <p:slideViewPr>
    <p:cSldViewPr snapToGrid="0">
      <p:cViewPr varScale="1">
        <p:scale>
          <a:sx n="82" d="100"/>
          <a:sy n="82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5761" y="165657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2023/7/16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0" y="1866265"/>
            <a:ext cx="10454005" cy="15906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zh-CN" sz="2800" dirty="0"/>
              <a:t>Non-EE2: IBC-LIC Model Merge mode</a:t>
            </a:r>
            <a:br>
              <a:rPr lang="en-US" altLang="zh-CN" sz="2800" dirty="0"/>
            </a:br>
            <a:r>
              <a:rPr lang="en-US" altLang="zh-CN" sz="2800" dirty="0"/>
              <a:t>JVET-AE0073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89000" y="3379470"/>
            <a:ext cx="10082530" cy="957580"/>
          </a:xfrm>
        </p:spPr>
        <p:txBody>
          <a:bodyPr>
            <a:normAutofit/>
          </a:bodyPr>
          <a:lstStyle/>
          <a:p>
            <a:pPr marL="0" marR="0" algn="just" defTabSz="-635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Lai Zhang, 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Yue Yu, </a:t>
            </a:r>
            <a:r>
              <a:rPr lang="en-CA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Haoping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Yu, Dong Wang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Introduction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5" y="1128395"/>
            <a:ext cx="10963910" cy="14400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</a:pPr>
            <a:r>
              <a:rPr lang="en-US" altLang="en-CA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is an adopted tool in the current ECM. 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compensates the local illumination variation within a picture between the CU coded with IBC and its prediction block with a linear equation, that is α*p[x]+β. The parameters of the linear equation are derived by template.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8B80E00-8AA4-4DCE-9DD4-8751819D6F0A}"/>
              </a:ext>
            </a:extLst>
          </p:cNvPr>
          <p:cNvSpPr>
            <a:spLocks noChangeAspect="1"/>
          </p:cNvSpPr>
          <p:nvPr/>
        </p:nvSpPr>
        <p:spPr>
          <a:xfrm>
            <a:off x="3124911" y="3163442"/>
            <a:ext cx="1213627" cy="1214612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Current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843686A-0918-4503-9DED-9845D2A4D3BD}"/>
              </a:ext>
            </a:extLst>
          </p:cNvPr>
          <p:cNvSpPr>
            <a:spLocks noChangeAspect="1"/>
          </p:cNvSpPr>
          <p:nvPr/>
        </p:nvSpPr>
        <p:spPr>
          <a:xfrm>
            <a:off x="2822209" y="3164427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D93EE23-704C-4E42-91D4-2DA0B8A4215B}"/>
              </a:ext>
            </a:extLst>
          </p:cNvPr>
          <p:cNvSpPr>
            <a:spLocks noChangeAspect="1"/>
          </p:cNvSpPr>
          <p:nvPr/>
        </p:nvSpPr>
        <p:spPr>
          <a:xfrm>
            <a:off x="3124910" y="2860034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32BBD1C-1835-4636-AACC-FB9558932AB2}"/>
              </a:ext>
            </a:extLst>
          </p:cNvPr>
          <p:cNvSpPr/>
          <p:nvPr/>
        </p:nvSpPr>
        <p:spPr>
          <a:xfrm>
            <a:off x="616584" y="4669691"/>
            <a:ext cx="10963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can be applied to IBC AMVP mode and IBC merge mode. For IBC AMVP mode, an IBC-LIC flag is signaled to indicate the use of IBC-LIC. For IBC merge mode, the IBC-LIC flag is inferred from the merge candidate.</a:t>
            </a:r>
            <a:endParaRPr lang="en-US" altLang="zh-CN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D837DC-8448-4CC9-99CD-56F803BC4663}"/>
              </a:ext>
            </a:extLst>
          </p:cNvPr>
          <p:cNvSpPr>
            <a:spLocks noChangeAspect="1"/>
          </p:cNvSpPr>
          <p:nvPr/>
        </p:nvSpPr>
        <p:spPr>
          <a:xfrm>
            <a:off x="5727494" y="3164427"/>
            <a:ext cx="121362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Reference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B9F2A1-89FA-4FBF-8366-57DD66CABF0D}"/>
              </a:ext>
            </a:extLst>
          </p:cNvPr>
          <p:cNvSpPr>
            <a:spLocks noChangeAspect="1"/>
          </p:cNvSpPr>
          <p:nvPr/>
        </p:nvSpPr>
        <p:spPr>
          <a:xfrm>
            <a:off x="5424792" y="3164427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B30BD2E-A339-4250-87C4-2B8D709083B6}"/>
              </a:ext>
            </a:extLst>
          </p:cNvPr>
          <p:cNvSpPr>
            <a:spLocks noChangeAspect="1"/>
          </p:cNvSpPr>
          <p:nvPr/>
        </p:nvSpPr>
        <p:spPr>
          <a:xfrm>
            <a:off x="5727493" y="2860034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FB927ED-703E-4DCF-A5EF-013E679A513D}"/>
              </a:ext>
            </a:extLst>
          </p:cNvPr>
          <p:cNvCxnSpPr/>
          <p:nvPr/>
        </p:nvCxnSpPr>
        <p:spPr>
          <a:xfrm>
            <a:off x="7214682" y="3004757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627D1BC8-55E1-4A46-AAD1-F9C72BF122B6}"/>
              </a:ext>
            </a:extLst>
          </p:cNvPr>
          <p:cNvSpPr/>
          <p:nvPr/>
        </p:nvSpPr>
        <p:spPr>
          <a:xfrm>
            <a:off x="8149724" y="2846186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(α,  β)</a:t>
            </a:r>
            <a:endParaRPr lang="zh-CN" altLang="en-US" sz="2400" b="1" dirty="0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C958C32-AE31-46B6-8C6C-FFEC67FEA5E0}"/>
              </a:ext>
            </a:extLst>
          </p:cNvPr>
          <p:cNvCxnSpPr/>
          <p:nvPr/>
        </p:nvCxnSpPr>
        <p:spPr>
          <a:xfrm>
            <a:off x="4666085" y="3004757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Proposed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8253" y="813699"/>
            <a:ext cx="10910693" cy="105932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addition to derive linear model by template, it is proposed to inherit IBC-LIC model parameters from previously coded blocks. A linear model can be obtained as follows: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E43461-D397-4D6A-A36F-78C221EE6CEA}"/>
              </a:ext>
            </a:extLst>
          </p:cNvPr>
          <p:cNvSpPr/>
          <p:nvPr/>
        </p:nvSpPr>
        <p:spPr>
          <a:xfrm>
            <a:off x="825479" y="1801526"/>
            <a:ext cx="8265268" cy="2203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Construct a model candidate list, consisting of model parameters from: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spatial adjacent and non-adjacent neighbors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history candidates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default models</a:t>
            </a:r>
          </a:p>
          <a:p>
            <a:pPr marL="342900" indent="-342900" algn="just" hangingPunct="0">
              <a:spcBef>
                <a:spcPts val="680"/>
              </a:spcBef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Calculate the offset of each model candidate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Select a model from the candidate list and signal its index in the bitstream.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04E0F8D9-F884-46D4-B956-33CFB26AF071}"/>
              </a:ext>
            </a:extLst>
          </p:cNvPr>
          <p:cNvSpPr txBox="1">
            <a:spLocks/>
          </p:cNvSpPr>
          <p:nvPr/>
        </p:nvSpPr>
        <p:spPr>
          <a:xfrm>
            <a:off x="388253" y="4047754"/>
            <a:ext cx="8103995" cy="1996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Signaling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IBC-AMVP mode, the flag is signaled when the IBC-LIC flag is true. 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IBC-Merge mode, the flag is only signaled when the current block isn’t coded as IBC-CIIP, IBC-GPM, TM-Merge, or skip mode.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the flag is true, an index is further signaled.</a:t>
            </a:r>
            <a:endParaRPr lang="en-US" altLang="zh-CN" kern="0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DC291AC-3D53-411F-AAEE-34E514762A9C}"/>
              </a:ext>
            </a:extLst>
          </p:cNvPr>
          <p:cNvSpPr>
            <a:spLocks/>
          </p:cNvSpPr>
          <p:nvPr/>
        </p:nvSpPr>
        <p:spPr>
          <a:xfrm>
            <a:off x="9471075" y="1789987"/>
            <a:ext cx="1213627" cy="1214613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>
                <a:sym typeface="Helvetica Neue Medium"/>
              </a:rPr>
              <a:t>Current bloc</a:t>
            </a:r>
            <a:r>
              <a:rPr lang="en-US" altLang="zh-CN" sz="1100" dirty="0">
                <a:sym typeface="Helvetica Neue Medium"/>
              </a:rPr>
              <a:t>k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2273B4-B242-4DDD-8888-D3C1C5CAD627}"/>
              </a:ext>
            </a:extLst>
          </p:cNvPr>
          <p:cNvSpPr>
            <a:spLocks/>
          </p:cNvSpPr>
          <p:nvPr/>
        </p:nvSpPr>
        <p:spPr>
          <a:xfrm>
            <a:off x="10381294" y="1496207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B1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DCD1DCA-2FCC-4AB3-80EB-9B285DC73295}"/>
              </a:ext>
            </a:extLst>
          </p:cNvPr>
          <p:cNvSpPr>
            <a:spLocks/>
          </p:cNvSpPr>
          <p:nvPr/>
        </p:nvSpPr>
        <p:spPr>
          <a:xfrm>
            <a:off x="10684701" y="1496207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B0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A5A08D-DE76-440C-BD2B-86C1332DA7BE}"/>
              </a:ext>
            </a:extLst>
          </p:cNvPr>
          <p:cNvSpPr>
            <a:spLocks/>
          </p:cNvSpPr>
          <p:nvPr/>
        </p:nvSpPr>
        <p:spPr>
          <a:xfrm>
            <a:off x="9169190" y="2710819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A1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D7509F6-78C8-4BC8-9304-03E27856E703}"/>
              </a:ext>
            </a:extLst>
          </p:cNvPr>
          <p:cNvSpPr>
            <a:spLocks/>
          </p:cNvSpPr>
          <p:nvPr/>
        </p:nvSpPr>
        <p:spPr>
          <a:xfrm>
            <a:off x="9169190" y="3004600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A0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1AEA23-7B24-4EE8-858B-AE8BF69B3C65}"/>
              </a:ext>
            </a:extLst>
          </p:cNvPr>
          <p:cNvSpPr>
            <a:spLocks/>
          </p:cNvSpPr>
          <p:nvPr/>
        </p:nvSpPr>
        <p:spPr>
          <a:xfrm>
            <a:off x="9169189" y="1492455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B2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7B2A11F-9728-483C-9B3D-2B3A873A2B1A}"/>
              </a:ext>
            </a:extLst>
          </p:cNvPr>
          <p:cNvSpPr>
            <a:spLocks/>
          </p:cNvSpPr>
          <p:nvPr/>
        </p:nvSpPr>
        <p:spPr>
          <a:xfrm>
            <a:off x="9944786" y="4682278"/>
            <a:ext cx="303407" cy="287258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Cur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7E55BEF-EB5B-44FA-9650-1DDC3A432F32}"/>
              </a:ext>
            </a:extLst>
          </p:cNvPr>
          <p:cNvSpPr/>
          <p:nvPr/>
        </p:nvSpPr>
        <p:spPr>
          <a:xfrm>
            <a:off x="10059872" y="4275570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A1D7B81-735D-4FAC-9074-140683A9723D}"/>
              </a:ext>
            </a:extLst>
          </p:cNvPr>
          <p:cNvSpPr/>
          <p:nvPr/>
        </p:nvSpPr>
        <p:spPr>
          <a:xfrm>
            <a:off x="10504874" y="427556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66499C1-5532-4C62-AB33-297ADA38C895}"/>
              </a:ext>
            </a:extLst>
          </p:cNvPr>
          <p:cNvSpPr/>
          <p:nvPr/>
        </p:nvSpPr>
        <p:spPr>
          <a:xfrm>
            <a:off x="9560813" y="427142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76BAD41-9EEE-4465-892C-8331BECC4BED}"/>
              </a:ext>
            </a:extLst>
          </p:cNvPr>
          <p:cNvSpPr/>
          <p:nvPr/>
        </p:nvSpPr>
        <p:spPr>
          <a:xfrm>
            <a:off x="9555712" y="479234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E730EDB-161D-41B1-8C5E-1F2916564A1D}"/>
              </a:ext>
            </a:extLst>
          </p:cNvPr>
          <p:cNvSpPr/>
          <p:nvPr/>
        </p:nvSpPr>
        <p:spPr>
          <a:xfrm>
            <a:off x="9555773" y="528976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AE0AD9B-CB50-41A7-80C2-0218E16D90CA}"/>
              </a:ext>
            </a:extLst>
          </p:cNvPr>
          <p:cNvSpPr/>
          <p:nvPr/>
        </p:nvSpPr>
        <p:spPr>
          <a:xfrm>
            <a:off x="10041270" y="3941102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7422234-7235-4B46-94F5-E29DC57D36D1}"/>
              </a:ext>
            </a:extLst>
          </p:cNvPr>
          <p:cNvSpPr/>
          <p:nvPr/>
        </p:nvSpPr>
        <p:spPr>
          <a:xfrm>
            <a:off x="10876301" y="3907541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4F65C6D-C6D5-4717-97B2-A1506527A3DB}"/>
              </a:ext>
            </a:extLst>
          </p:cNvPr>
          <p:cNvSpPr/>
          <p:nvPr/>
        </p:nvSpPr>
        <p:spPr>
          <a:xfrm>
            <a:off x="10876300" y="4271428"/>
            <a:ext cx="63131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158BEEE-2AE5-45EE-AAD4-FFDD5F186473}"/>
              </a:ext>
            </a:extLst>
          </p:cNvPr>
          <p:cNvSpPr/>
          <p:nvPr/>
        </p:nvSpPr>
        <p:spPr>
          <a:xfrm>
            <a:off x="10876300" y="4613394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52423BE-1433-40F8-8224-648BBEA12C40}"/>
              </a:ext>
            </a:extLst>
          </p:cNvPr>
          <p:cNvSpPr/>
          <p:nvPr/>
        </p:nvSpPr>
        <p:spPr>
          <a:xfrm>
            <a:off x="9271687" y="3941102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19DF9F9-DEC4-48E9-9029-88F3064A2E22}"/>
              </a:ext>
            </a:extLst>
          </p:cNvPr>
          <p:cNvSpPr/>
          <p:nvPr/>
        </p:nvSpPr>
        <p:spPr>
          <a:xfrm>
            <a:off x="9266587" y="4792347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D9A8AA5-8B10-4F90-9999-37D11DD099D4}"/>
              </a:ext>
            </a:extLst>
          </p:cNvPr>
          <p:cNvSpPr/>
          <p:nvPr/>
        </p:nvSpPr>
        <p:spPr>
          <a:xfrm>
            <a:off x="9266648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3AD7CF4-8E57-4023-9139-AE488D06E616}"/>
              </a:ext>
            </a:extLst>
          </p:cNvPr>
          <p:cNvSpPr/>
          <p:nvPr/>
        </p:nvSpPr>
        <p:spPr>
          <a:xfrm>
            <a:off x="9555712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30ED2BE-5EC5-45B2-8C0F-0A40FCFB5833}"/>
              </a:ext>
            </a:extLst>
          </p:cNvPr>
          <p:cNvSpPr/>
          <p:nvPr/>
        </p:nvSpPr>
        <p:spPr>
          <a:xfrm>
            <a:off x="9871547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06601C7-726A-41F9-BF06-BC4E87B00633}"/>
              </a:ext>
            </a:extLst>
          </p:cNvPr>
          <p:cNvSpPr txBox="1"/>
          <p:nvPr/>
        </p:nvSpPr>
        <p:spPr>
          <a:xfrm>
            <a:off x="9130726" y="3407110"/>
            <a:ext cx="170559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Fig.1</a:t>
            </a:r>
            <a:r>
              <a:rPr kumimoji="0" lang="en-US" altLang="zh-CN" sz="1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adjacent neighbors 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367B844-F2C8-4234-8427-8B57D3037DBD}"/>
              </a:ext>
            </a:extLst>
          </p:cNvPr>
          <p:cNvSpPr txBox="1"/>
          <p:nvPr/>
        </p:nvSpPr>
        <p:spPr>
          <a:xfrm>
            <a:off x="8842942" y="5878610"/>
            <a:ext cx="2507097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Fig.2</a:t>
            </a:r>
            <a:r>
              <a:rPr kumimoji="0" lang="en-US" altLang="zh-CN" sz="1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partial of non-adjacent neighbors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2CCABB-8C0D-46FE-8394-CB4C31BD64A2}"/>
              </a:ext>
            </a:extLst>
          </p:cNvPr>
          <p:cNvSpPr/>
          <p:nvPr/>
        </p:nvSpPr>
        <p:spPr>
          <a:xfrm>
            <a:off x="999809" y="1075066"/>
            <a:ext cx="554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proposed method is implemented on top of ECM-9.0.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5BE4D36-3E44-4CD4-BC2A-EB476779DA3D}"/>
              </a:ext>
            </a:extLst>
          </p:cNvPr>
          <p:cNvGraphicFramePr>
            <a:graphicFrameLocks noGrp="1" noChangeAspect="1"/>
          </p:cNvGraphicFramePr>
          <p:nvPr>
            <p:extLst/>
          </p:nvPr>
        </p:nvGraphicFramePr>
        <p:xfrm>
          <a:off x="3055945" y="1928505"/>
          <a:ext cx="5754789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025608574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3439843852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945937717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340803105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524074516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767437987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701190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ECM-9.0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844554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8116118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-0.56%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9040491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1652938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BFF32F64-EA86-44B1-9FC9-14BBA77CFE0F}"/>
              </a:ext>
            </a:extLst>
          </p:cNvPr>
          <p:cNvGraphicFramePr>
            <a:graphicFrameLocks noGrp="1" noChangeAspect="1"/>
          </p:cNvGraphicFramePr>
          <p:nvPr>
            <p:extLst/>
          </p:nvPr>
        </p:nvGraphicFramePr>
        <p:xfrm>
          <a:off x="3055945" y="3770837"/>
          <a:ext cx="5754786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12364833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332491354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1329913419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699179373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72825335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2386171178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5316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ECM-9.0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79147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553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102.3%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23585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102.4%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7952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322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2CCABB-8C0D-46FE-8394-CB4C31BD64A2}"/>
              </a:ext>
            </a:extLst>
          </p:cNvPr>
          <p:cNvSpPr/>
          <p:nvPr/>
        </p:nvSpPr>
        <p:spPr>
          <a:xfrm>
            <a:off x="705493" y="917323"/>
            <a:ext cx="2896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Combination with EE2-2.10a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B2C74D-ECA8-4A3E-9B0B-C58B88D047DF}"/>
              </a:ext>
            </a:extLst>
          </p:cNvPr>
          <p:cNvSpPr/>
          <p:nvPr/>
        </p:nvSpPr>
        <p:spPr>
          <a:xfrm>
            <a:off x="705493" y="3444551"/>
            <a:ext cx="2901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Combination with EE2-2.11b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0E01A67-FCE7-4B5B-B532-BE2F0162B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017128"/>
              </p:ext>
            </p:extLst>
          </p:nvPr>
        </p:nvGraphicFramePr>
        <p:xfrm>
          <a:off x="388667" y="1640770"/>
          <a:ext cx="11420474" cy="115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1399">
                  <a:extLst>
                    <a:ext uri="{9D8B030D-6E8A-4147-A177-3AD203B41FA5}">
                      <a16:colId xmlns:a16="http://schemas.microsoft.com/office/drawing/2014/main" val="2968228318"/>
                    </a:ext>
                  </a:extLst>
                </a:gridCol>
                <a:gridCol w="1089949">
                  <a:extLst>
                    <a:ext uri="{9D8B030D-6E8A-4147-A177-3AD203B41FA5}">
                      <a16:colId xmlns:a16="http://schemas.microsoft.com/office/drawing/2014/main" val="131507634"/>
                    </a:ext>
                  </a:extLst>
                </a:gridCol>
                <a:gridCol w="1089949">
                  <a:extLst>
                    <a:ext uri="{9D8B030D-6E8A-4147-A177-3AD203B41FA5}">
                      <a16:colId xmlns:a16="http://schemas.microsoft.com/office/drawing/2014/main" val="1746725680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3821448906"/>
                    </a:ext>
                  </a:extLst>
                </a:gridCol>
                <a:gridCol w="907149">
                  <a:extLst>
                    <a:ext uri="{9D8B030D-6E8A-4147-A177-3AD203B41FA5}">
                      <a16:colId xmlns:a16="http://schemas.microsoft.com/office/drawing/2014/main" val="3075200280"/>
                    </a:ext>
                  </a:extLst>
                </a:gridCol>
                <a:gridCol w="927714">
                  <a:extLst>
                    <a:ext uri="{9D8B030D-6E8A-4147-A177-3AD203B41FA5}">
                      <a16:colId xmlns:a16="http://schemas.microsoft.com/office/drawing/2014/main" val="2532999039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2924116911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3476833230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1755844545"/>
                    </a:ext>
                  </a:extLst>
                </a:gridCol>
                <a:gridCol w="1016829">
                  <a:extLst>
                    <a:ext uri="{9D8B030D-6E8A-4147-A177-3AD203B41FA5}">
                      <a16:colId xmlns:a16="http://schemas.microsoft.com/office/drawing/2014/main" val="2348284950"/>
                    </a:ext>
                  </a:extLst>
                </a:gridCol>
                <a:gridCol w="1016829">
                  <a:extLst>
                    <a:ext uri="{9D8B030D-6E8A-4147-A177-3AD203B41FA5}">
                      <a16:colId xmlns:a16="http://schemas.microsoft.com/office/drawing/2014/main" val="333628732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Main 10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1305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ECM-9.0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EE2-2.10a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1702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634793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F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-0.90%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-0.86%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-0.78%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104.8%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#DIV/0!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2108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TGM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-0.25%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103.8%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101.9%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-0.15%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0089215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CE71C5AA-8C90-4BF9-A902-C0CE46E05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460333"/>
              </p:ext>
            </p:extLst>
          </p:nvPr>
        </p:nvGraphicFramePr>
        <p:xfrm>
          <a:off x="385763" y="4039712"/>
          <a:ext cx="11420474" cy="115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1399">
                  <a:extLst>
                    <a:ext uri="{9D8B030D-6E8A-4147-A177-3AD203B41FA5}">
                      <a16:colId xmlns:a16="http://schemas.microsoft.com/office/drawing/2014/main" val="2968228318"/>
                    </a:ext>
                  </a:extLst>
                </a:gridCol>
                <a:gridCol w="1089949">
                  <a:extLst>
                    <a:ext uri="{9D8B030D-6E8A-4147-A177-3AD203B41FA5}">
                      <a16:colId xmlns:a16="http://schemas.microsoft.com/office/drawing/2014/main" val="131507634"/>
                    </a:ext>
                  </a:extLst>
                </a:gridCol>
                <a:gridCol w="1089949">
                  <a:extLst>
                    <a:ext uri="{9D8B030D-6E8A-4147-A177-3AD203B41FA5}">
                      <a16:colId xmlns:a16="http://schemas.microsoft.com/office/drawing/2014/main" val="1746725680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3821448906"/>
                    </a:ext>
                  </a:extLst>
                </a:gridCol>
                <a:gridCol w="907149">
                  <a:extLst>
                    <a:ext uri="{9D8B030D-6E8A-4147-A177-3AD203B41FA5}">
                      <a16:colId xmlns:a16="http://schemas.microsoft.com/office/drawing/2014/main" val="3075200280"/>
                    </a:ext>
                  </a:extLst>
                </a:gridCol>
                <a:gridCol w="927714">
                  <a:extLst>
                    <a:ext uri="{9D8B030D-6E8A-4147-A177-3AD203B41FA5}">
                      <a16:colId xmlns:a16="http://schemas.microsoft.com/office/drawing/2014/main" val="2532999039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2924116911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3476833230"/>
                    </a:ext>
                  </a:extLst>
                </a:gridCol>
                <a:gridCol w="1087664">
                  <a:extLst>
                    <a:ext uri="{9D8B030D-6E8A-4147-A177-3AD203B41FA5}">
                      <a16:colId xmlns:a16="http://schemas.microsoft.com/office/drawing/2014/main" val="1755844545"/>
                    </a:ext>
                  </a:extLst>
                </a:gridCol>
                <a:gridCol w="1016829">
                  <a:extLst>
                    <a:ext uri="{9D8B030D-6E8A-4147-A177-3AD203B41FA5}">
                      <a16:colId xmlns:a16="http://schemas.microsoft.com/office/drawing/2014/main" val="2348284950"/>
                    </a:ext>
                  </a:extLst>
                </a:gridCol>
                <a:gridCol w="1016829">
                  <a:extLst>
                    <a:ext uri="{9D8B030D-6E8A-4147-A177-3AD203B41FA5}">
                      <a16:colId xmlns:a16="http://schemas.microsoft.com/office/drawing/2014/main" val="333628732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Main 10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1305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ECM-9.0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EE2-2.11</a:t>
                      </a:r>
                      <a:r>
                        <a:rPr lang="en-US" altLang="zh-CN" sz="1400" dirty="0">
                          <a:effectLst/>
                        </a:rPr>
                        <a:t>b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1702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634793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F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104.8%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2108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TGM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103.7%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0089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63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13" y="733338"/>
            <a:ext cx="11420888" cy="676067"/>
          </a:xfrm>
        </p:spPr>
        <p:txBody>
          <a:bodyPr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3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IBC-LIC model merge mode can improve the coding efficiency of ECM with minor complexity increases. It is recommended to further study this method in EE2.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zh-CN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cross-checking!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593</Words>
  <Application>Microsoft Office PowerPoint</Application>
  <PresentationFormat>宽屏</PresentationFormat>
  <Paragraphs>148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Arial</vt:lpstr>
      <vt:lpstr>Helvetica</vt:lpstr>
      <vt:lpstr>Times New Roman</vt:lpstr>
      <vt:lpstr>White 白底</vt:lpstr>
      <vt:lpstr>Black 黑底</vt:lpstr>
      <vt:lpstr>Non-EE2: IBC-LIC Model Merge mode JVET-AE0073 </vt:lpstr>
      <vt:lpstr>Introduction</vt:lpstr>
      <vt:lpstr>Proposed</vt:lpstr>
      <vt:lpstr>Simulation results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张莱(Lai Zhang)</cp:lastModifiedBy>
  <cp:revision>98</cp:revision>
  <dcterms:created xsi:type="dcterms:W3CDTF">2015-05-05T08:02:00Z</dcterms:created>
  <dcterms:modified xsi:type="dcterms:W3CDTF">2023-07-16T08:17:36Z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