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12"/>
  </p:notesMasterIdLst>
  <p:sldIdLst>
    <p:sldId id="256" r:id="rId3"/>
    <p:sldId id="281" r:id="rId4"/>
    <p:sldId id="286" r:id="rId5"/>
    <p:sldId id="287" r:id="rId6"/>
    <p:sldId id="288" r:id="rId7"/>
    <p:sldId id="289" r:id="rId8"/>
    <p:sldId id="276" r:id="rId9"/>
    <p:sldId id="280" r:id="rId10"/>
    <p:sldId id="269" r:id="rId1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281"/>
            <p14:sldId id="286"/>
            <p14:sldId id="287"/>
            <p14:sldId id="288"/>
            <p14:sldId id="289"/>
            <p14:sldId id="276"/>
            <p14:sldId id="280"/>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5E5E5E"/>
    <a:srgbClr val="CACAC8"/>
    <a:srgbClr val="2DC84D"/>
    <a:srgbClr val="046A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主题样式 1 - 个性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580"/>
    <p:restoredTop sz="94558"/>
  </p:normalViewPr>
  <p:slideViewPr>
    <p:cSldViewPr snapToGrid="0" snapToObjects="1">
      <p:cViewPr varScale="1">
        <p:scale>
          <a:sx n="60" d="100"/>
          <a:sy n="60" d="100"/>
        </p:scale>
        <p:origin x="1400"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sp>
        <p:nvSpPr>
          <p:cNvPr id="3" name="文本框 2"/>
          <p:cNvSpPr txBox="1"/>
          <p:nvPr userDrawn="1"/>
        </p:nvSpPr>
        <p:spPr>
          <a:xfrm>
            <a:off x="776601" y="10844531"/>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046A38"/>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2023/4/22</a:t>
            </a:fld>
            <a:endParaRPr kumimoji="0" lang="zh-CN" altLang="en-US" sz="5000" b="1" i="0" u="none" strike="noStrike" cap="none" spc="0" normalizeH="0" baseline="0" dirty="0">
              <a:ln>
                <a:noFill/>
              </a:ln>
              <a:solidFill>
                <a:srgbClr val="046A38"/>
              </a:solidFill>
              <a:effectLst/>
              <a:uFillTx/>
              <a:latin typeface="OPPOSans R" charset="-122"/>
              <a:ea typeface="OPPOSans R" charset="-122"/>
              <a:cs typeface="OPPOSans R" charset="-122"/>
              <a:sym typeface="Helvetica Neue"/>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extLst>
              <p:ext uri="{D42A27DB-BD31-4B8C-83A1-F6EECF244321}">
                <p14:modId xmlns:p14="http://schemas.microsoft.com/office/powerpoint/2010/main" val="1336038233"/>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extLst>
      <p:ext uri="{BB962C8B-B14F-4D97-AF65-F5344CB8AC3E}">
        <p14:creationId xmlns:p14="http://schemas.microsoft.com/office/powerpoint/2010/main" val="14777163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charset="-122"/>
                <a:ea typeface="OPPOSans R" charset="-122"/>
                <a:cs typeface="OPPOSans R" charset="-122"/>
              </a:rPr>
              <a:t>Thank you</a:t>
            </a:r>
            <a:endParaRPr lang="en-US" dirty="0">
              <a:latin typeface="OPPOSans R" charset="-122"/>
              <a:ea typeface="OPPOSans R" charset="-122"/>
              <a:cs typeface="OPPOSans R" charset="-122"/>
            </a:endParaRPr>
          </a:p>
        </p:txBody>
      </p:sp>
      <p:graphicFrame>
        <p:nvGraphicFramePr>
          <p:cNvPr id="6" name="表格 5"/>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2023/4/22</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1.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63" r:id="rId2"/>
    <p:sldLayoutId id="2147483650" r:id="rId3"/>
    <p:sldLayoutId id="2147483652" r:id="rId4"/>
    <p:sldLayoutId id="2147483661" r:id="rId5"/>
    <p:sldLayoutId id="2147483664" r:id="rId6"/>
    <p:sldLayoutId id="2147483660" r:id="rId7"/>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5" cstate="print">
            <a:biLevel thresh="25000"/>
            <a:extLst>
              <a:ext uri="{28A0092B-C50C-407E-A947-70E740481C1C}">
                <a14:useLocalDpi xmlns:a14="http://schemas.microsoft.com/office/drawing/2010/main" val="0"/>
              </a:ext>
            </a:extLst>
          </a:blip>
          <a:stretch>
            <a:fillRect/>
          </a:stretch>
        </p:blipFill>
        <p:spPr>
          <a:xfrm>
            <a:off x="739303" y="1298182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extLst>
      <p:ext uri="{BB962C8B-B14F-4D97-AF65-F5344CB8AC3E}">
        <p14:creationId xmlns:p14="http://schemas.microsoft.com/office/powerpoint/2010/main" val="80265802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sldNum="0" hdr="0" ftr="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67987" y="998090"/>
            <a:ext cx="22841775" cy="9634467"/>
          </a:xfrm>
        </p:spPr>
        <p:txBody>
          <a:bodyPr/>
          <a:lstStyle/>
          <a:p>
            <a:pPr marL="0" marR="0"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kumimoji="1" lang="en-US" altLang="zh-CN" sz="6000" dirty="0">
                <a:latin typeface="Calibri" panose="020F0502020204030204" pitchFamily="34" charset="0"/>
                <a:cs typeface="Calibri" panose="020F0502020204030204" pitchFamily="34" charset="0"/>
              </a:rPr>
              <a:t>JVET-AD0342</a:t>
            </a:r>
            <a:br>
              <a:rPr kumimoji="1" lang="en-US" altLang="zh-CN" sz="6000" dirty="0">
                <a:latin typeface="Calibri" panose="020F0502020204030204" pitchFamily="34" charset="0"/>
                <a:cs typeface="Calibri" panose="020F0502020204030204" pitchFamily="34" charset="0"/>
              </a:rPr>
            </a:br>
            <a:br>
              <a:rPr kumimoji="1" lang="en-US" altLang="zh-CN" sz="6000" dirty="0">
                <a:latin typeface="Calibri" panose="020F0502020204030204" pitchFamily="34" charset="0"/>
                <a:cs typeface="Calibri" panose="020F0502020204030204" pitchFamily="34" charset="0"/>
              </a:rPr>
            </a:br>
            <a:r>
              <a:rPr lang="en-US" altLang="zh-CN" sz="5400" b="1" dirty="0">
                <a:latin typeface="Calibri" panose="020F0502020204030204" pitchFamily="34" charset="0"/>
                <a:cs typeface="Calibri" panose="020F0502020204030204" pitchFamily="34" charset="0"/>
              </a:rPr>
              <a:t>EE2-related: </a:t>
            </a:r>
            <a:r>
              <a:rPr lang="en-CA" sz="5400" b="1" dirty="0">
                <a:latin typeface="Calibri" panose="020F0502020204030204" pitchFamily="34" charset="0"/>
                <a:cs typeface="Calibri" panose="020F0502020204030204" pitchFamily="34" charset="0"/>
              </a:rPr>
              <a:t>Combination of JVET-AD0084, JVET-AD0117 and JVET-AD0214</a:t>
            </a:r>
            <a:r>
              <a:rPr lang="en-US" sz="5400" b="1" dirty="0">
                <a:latin typeface="Calibri" panose="020F0502020204030204" pitchFamily="34" charset="0"/>
                <a:cs typeface="Calibri" panose="020F0502020204030204" pitchFamily="34" charset="0"/>
              </a:rPr>
              <a:t> </a:t>
            </a:r>
            <a:br>
              <a:rPr lang="en-US" altLang="zh-CN" sz="5400" b="1" dirty="0">
                <a:latin typeface="Calibri" panose="020F0502020204030204" pitchFamily="34" charset="0"/>
                <a:cs typeface="Calibri" panose="020F0502020204030204" pitchFamily="34" charset="0"/>
              </a:rPr>
            </a:br>
            <a:br>
              <a:rPr lang="en-US" altLang="zh-CN" sz="5400" b="1" dirty="0">
                <a:latin typeface="Calibri" panose="020F0502020204030204" pitchFamily="34" charset="0"/>
                <a:cs typeface="Calibri" panose="020F0502020204030204" pitchFamily="34" charset="0"/>
              </a:rPr>
            </a:br>
            <a:br>
              <a:rPr lang="en-US" altLang="zh-CN" sz="3600" b="1" dirty="0">
                <a:latin typeface="Calibri" panose="020F0502020204030204" pitchFamily="34" charset="0"/>
                <a:cs typeface="Calibri" panose="020F0502020204030204" pitchFamily="34" charset="0"/>
              </a:rPr>
            </a:br>
            <a:r>
              <a:rPr lang="en-US" altLang="zh-CN" sz="3600" b="1" dirty="0">
                <a:latin typeface="Calibri" panose="020F0502020204030204" pitchFamily="34" charset="0"/>
                <a:cs typeface="Calibri" panose="020F0502020204030204" pitchFamily="34" charset="0"/>
              </a:rPr>
              <a:t>Yue Yu, Lai Zhang, Fan Wang, Jonathan Gan, Haoping Yu, </a:t>
            </a:r>
            <a:r>
              <a:rPr lang="en-US" altLang="zh-CN" sz="3600" b="1" dirty="0" err="1">
                <a:latin typeface="Calibri" panose="020F0502020204030204" pitchFamily="34" charset="0"/>
                <a:cs typeface="Calibri" panose="020F0502020204030204" pitchFamily="34" charset="0"/>
              </a:rPr>
              <a:t>Luhang</a:t>
            </a:r>
            <a:r>
              <a:rPr lang="en-US" altLang="zh-CN" sz="3600" b="1" dirty="0">
                <a:latin typeface="Calibri" panose="020F0502020204030204" pitchFamily="34" charset="0"/>
                <a:cs typeface="Calibri" panose="020F0502020204030204" pitchFamily="34" charset="0"/>
              </a:rPr>
              <a:t> Xu, </a:t>
            </a:r>
            <a:r>
              <a:rPr lang="en-US" altLang="zh-CN" sz="3600" b="1" dirty="0" err="1">
                <a:latin typeface="Calibri" panose="020F0502020204030204" pitchFamily="34" charset="0"/>
                <a:cs typeface="Calibri" panose="020F0502020204030204" pitchFamily="34" charset="0"/>
              </a:rPr>
              <a:t>Zhihuang</a:t>
            </a:r>
            <a:r>
              <a:rPr lang="en-US" altLang="zh-CN" sz="3600" b="1" dirty="0">
                <a:latin typeface="Calibri" panose="020F0502020204030204" pitchFamily="34" charset="0"/>
                <a:cs typeface="Calibri" panose="020F0502020204030204" pitchFamily="34" charset="0"/>
              </a:rPr>
              <a:t> </a:t>
            </a:r>
            <a:r>
              <a:rPr lang="en-US" altLang="zh-CN" sz="3600" b="1" dirty="0" err="1">
                <a:latin typeface="Calibri" panose="020F0502020204030204" pitchFamily="34" charset="0"/>
                <a:cs typeface="Calibri" panose="020F0502020204030204" pitchFamily="34" charset="0"/>
              </a:rPr>
              <a:t>Xie</a:t>
            </a:r>
            <a:r>
              <a:rPr lang="en-US" altLang="zh-CN" sz="3600" b="1" dirty="0">
                <a:latin typeface="Calibri" panose="020F0502020204030204" pitchFamily="34" charset="0"/>
                <a:cs typeface="Calibri" panose="020F0502020204030204" pitchFamily="34" charset="0"/>
              </a:rPr>
              <a:t>, Dong Wang (OPPO)</a:t>
            </a:r>
            <a:br>
              <a:rPr lang="en-US" altLang="zh-CN" sz="3600" b="1" dirty="0">
                <a:latin typeface="Calibri" panose="020F0502020204030204" pitchFamily="34" charset="0"/>
                <a:cs typeface="Calibri" panose="020F0502020204030204" pitchFamily="34" charset="0"/>
              </a:rPr>
            </a:br>
            <a:r>
              <a:rPr lang="en-CA" sz="3600" b="1" dirty="0" err="1">
                <a:latin typeface="Calibri" panose="020F0502020204030204" pitchFamily="34" charset="0"/>
                <a:cs typeface="Calibri" panose="020F0502020204030204" pitchFamily="34" charset="0"/>
              </a:rPr>
              <a:t>Yanzhuo</a:t>
            </a:r>
            <a:r>
              <a:rPr lang="en-CA" sz="3600" b="1" dirty="0">
                <a:latin typeface="Calibri" panose="020F0502020204030204" pitchFamily="34" charset="0"/>
                <a:cs typeface="Calibri" panose="020F0502020204030204" pitchFamily="34" charset="0"/>
              </a:rPr>
              <a:t> Ma, </a:t>
            </a:r>
            <a:r>
              <a:rPr lang="en-CA" sz="3600" b="1" dirty="0" err="1">
                <a:latin typeface="Calibri" panose="020F0502020204030204" pitchFamily="34" charset="0"/>
                <a:cs typeface="Calibri" panose="020F0502020204030204" pitchFamily="34" charset="0"/>
              </a:rPr>
              <a:t>Hongli</a:t>
            </a:r>
            <a:r>
              <a:rPr lang="en-CA" sz="3600" b="1" dirty="0">
                <a:latin typeface="Calibri" panose="020F0502020204030204" pitchFamily="34" charset="0"/>
                <a:cs typeface="Calibri" panose="020F0502020204030204" pitchFamily="34" charset="0"/>
              </a:rPr>
              <a:t> Zhang, </a:t>
            </a:r>
            <a:r>
              <a:rPr lang="en-CA" sz="3600" b="1" dirty="0" err="1">
                <a:latin typeface="Calibri" panose="020F0502020204030204" pitchFamily="34" charset="0"/>
                <a:cs typeface="Calibri" panose="020F0502020204030204" pitchFamily="34" charset="0"/>
              </a:rPr>
              <a:t>Hongqing</a:t>
            </a:r>
            <a:r>
              <a:rPr lang="en-CA" sz="3600" b="1" dirty="0">
                <a:latin typeface="Calibri" panose="020F0502020204030204" pitchFamily="34" charset="0"/>
                <a:cs typeface="Calibri" panose="020F0502020204030204" pitchFamily="34" charset="0"/>
              </a:rPr>
              <a:t> Du, </a:t>
            </a:r>
            <a:r>
              <a:rPr lang="en-CA" sz="3600" b="1" dirty="0" err="1">
                <a:latin typeface="Calibri" panose="020F0502020204030204" pitchFamily="34" charset="0"/>
                <a:cs typeface="Calibri" panose="020F0502020204030204" pitchFamily="34" charset="0"/>
              </a:rPr>
              <a:t>Wenhan</a:t>
            </a:r>
            <a:r>
              <a:rPr lang="en-CA" sz="3600" b="1" dirty="0">
                <a:latin typeface="Calibri" panose="020F0502020204030204" pitchFamily="34" charset="0"/>
                <a:cs typeface="Calibri" panose="020F0502020204030204" pitchFamily="34" charset="0"/>
              </a:rPr>
              <a:t> </a:t>
            </a:r>
            <a:r>
              <a:rPr lang="en-CA" sz="3600" b="1" dirty="0" err="1">
                <a:latin typeface="Calibri" panose="020F0502020204030204" pitchFamily="34" charset="0"/>
                <a:cs typeface="Calibri" panose="020F0502020204030204" pitchFamily="34" charset="0"/>
              </a:rPr>
              <a:t>Qiao</a:t>
            </a:r>
            <a:r>
              <a:rPr lang="en-CA" sz="3600" b="1" dirty="0">
                <a:latin typeface="Calibri" panose="020F0502020204030204" pitchFamily="34" charset="0"/>
                <a:cs typeface="Calibri" panose="020F0502020204030204" pitchFamily="34" charset="0"/>
              </a:rPr>
              <a:t>, </a:t>
            </a:r>
            <a:r>
              <a:rPr lang="en-CA" sz="3600" b="1" dirty="0" err="1">
                <a:latin typeface="Calibri" panose="020F0502020204030204" pitchFamily="34" charset="0"/>
                <a:cs typeface="Calibri" panose="020F0502020204030204" pitchFamily="34" charset="0"/>
              </a:rPr>
              <a:t>Junyan</a:t>
            </a:r>
            <a:r>
              <a:rPr lang="en-CA" sz="3600" b="1" dirty="0">
                <a:latin typeface="Calibri" panose="020F0502020204030204" pitchFamily="34" charset="0"/>
                <a:cs typeface="Calibri" panose="020F0502020204030204" pitchFamily="34" charset="0"/>
              </a:rPr>
              <a:t> </a:t>
            </a:r>
            <a:r>
              <a:rPr lang="en-CA" sz="3600" b="1" dirty="0" err="1">
                <a:latin typeface="Calibri" panose="020F0502020204030204" pitchFamily="34" charset="0"/>
                <a:cs typeface="Calibri" panose="020F0502020204030204" pitchFamily="34" charset="0"/>
              </a:rPr>
              <a:t>Huo</a:t>
            </a:r>
            <a:r>
              <a:rPr lang="en-CA" sz="3600" b="1" dirty="0">
                <a:latin typeface="Calibri" panose="020F0502020204030204" pitchFamily="34" charset="0"/>
                <a:cs typeface="Calibri" panose="020F0502020204030204" pitchFamily="34" charset="0"/>
              </a:rPr>
              <a:t>, </a:t>
            </a:r>
            <a:r>
              <a:rPr lang="en-CA" sz="3600" b="1" dirty="0" err="1">
                <a:latin typeface="Calibri" panose="020F0502020204030204" pitchFamily="34" charset="0"/>
                <a:cs typeface="Calibri" panose="020F0502020204030204" pitchFamily="34" charset="0"/>
              </a:rPr>
              <a:t>Fuzheng</a:t>
            </a:r>
            <a:r>
              <a:rPr lang="en-CA" sz="3600" b="1" dirty="0">
                <a:latin typeface="Calibri" panose="020F0502020204030204" pitchFamily="34" charset="0"/>
                <a:cs typeface="Calibri" panose="020F0502020204030204" pitchFamily="34" charset="0"/>
              </a:rPr>
              <a:t> Yang (</a:t>
            </a:r>
            <a:r>
              <a:rPr lang="en-CA" sz="3600" b="1" dirty="0" err="1">
                <a:latin typeface="Calibri" panose="020F0502020204030204" pitchFamily="34" charset="0"/>
                <a:cs typeface="Calibri" panose="020F0502020204030204" pitchFamily="34" charset="0"/>
              </a:rPr>
              <a:t>Xidian</a:t>
            </a:r>
            <a:r>
              <a:rPr lang="en-CA" sz="3600" b="1" dirty="0">
                <a:latin typeface="Calibri" panose="020F0502020204030204" pitchFamily="34" charset="0"/>
                <a:cs typeface="Calibri" panose="020F0502020204030204" pitchFamily="34" charset="0"/>
              </a:rPr>
              <a:t> University)</a:t>
            </a:r>
            <a:br>
              <a:rPr lang="en-US" sz="3600" b="1" dirty="0">
                <a:latin typeface="Calibri" panose="020F0502020204030204" pitchFamily="34" charset="0"/>
                <a:cs typeface="Calibri" panose="020F0502020204030204" pitchFamily="34" charset="0"/>
              </a:rPr>
            </a:br>
            <a:r>
              <a:rPr lang="en-CA" sz="3600" b="1" dirty="0" err="1">
                <a:latin typeface="Calibri" panose="020F0502020204030204" pitchFamily="34" charset="0"/>
                <a:cs typeface="Calibri" panose="020F0502020204030204" pitchFamily="34" charset="0"/>
              </a:rPr>
              <a:t>Xiaoyu</a:t>
            </a:r>
            <a:r>
              <a:rPr lang="en-CA" sz="3600" b="1" dirty="0">
                <a:latin typeface="Calibri" panose="020F0502020204030204" pitchFamily="34" charset="0"/>
                <a:cs typeface="Calibri" panose="020F0502020204030204" pitchFamily="34" charset="0"/>
              </a:rPr>
              <a:t> </a:t>
            </a:r>
            <a:r>
              <a:rPr lang="en-CA" sz="3600" b="1" dirty="0" err="1">
                <a:latin typeface="Calibri" panose="020F0502020204030204" pitchFamily="34" charset="0"/>
                <a:cs typeface="Calibri" panose="020F0502020204030204" pitchFamily="34" charset="0"/>
              </a:rPr>
              <a:t>Xiu</a:t>
            </a:r>
            <a:r>
              <a:rPr lang="en-CA" sz="3600" b="1" dirty="0">
                <a:latin typeface="Calibri" panose="020F0502020204030204" pitchFamily="34" charset="0"/>
                <a:cs typeface="Calibri" panose="020F0502020204030204" pitchFamily="34" charset="0"/>
              </a:rPr>
              <a:t>, Ning Yan, </a:t>
            </a:r>
            <a:r>
              <a:rPr lang="en-CA" sz="3600" b="1" dirty="0" err="1">
                <a:latin typeface="Calibri" panose="020F0502020204030204" pitchFamily="34" charset="0"/>
                <a:cs typeface="Calibri" panose="020F0502020204030204" pitchFamily="34" charset="0"/>
              </a:rPr>
              <a:t>Changyue</a:t>
            </a:r>
            <a:r>
              <a:rPr lang="en-CA" sz="3600" b="1" dirty="0">
                <a:latin typeface="Calibri" panose="020F0502020204030204" pitchFamily="34" charset="0"/>
                <a:cs typeface="Calibri" panose="020F0502020204030204" pitchFamily="34" charset="0"/>
              </a:rPr>
              <a:t> Ma Hong-</a:t>
            </a:r>
            <a:r>
              <a:rPr lang="en-CA" sz="3600" b="1" dirty="0" err="1">
                <a:latin typeface="Calibri" panose="020F0502020204030204" pitchFamily="34" charset="0"/>
                <a:cs typeface="Calibri" panose="020F0502020204030204" pitchFamily="34" charset="0"/>
              </a:rPr>
              <a:t>Jheng</a:t>
            </a:r>
            <a:r>
              <a:rPr lang="en-CA" sz="3600" b="1" dirty="0">
                <a:latin typeface="Calibri" panose="020F0502020204030204" pitchFamily="34" charset="0"/>
                <a:cs typeface="Calibri" panose="020F0502020204030204" pitchFamily="34" charset="0"/>
              </a:rPr>
              <a:t> </a:t>
            </a:r>
            <a:r>
              <a:rPr lang="en-CA" sz="3600" b="1" dirty="0" err="1">
                <a:latin typeface="Calibri" panose="020F0502020204030204" pitchFamily="34" charset="0"/>
                <a:cs typeface="Calibri" panose="020F0502020204030204" pitchFamily="34" charset="0"/>
              </a:rPr>
              <a:t>Jhu</a:t>
            </a:r>
            <a:r>
              <a:rPr lang="en-CA" sz="3600" b="1" dirty="0">
                <a:latin typeface="Calibri" panose="020F0502020204030204" pitchFamily="34" charset="0"/>
                <a:cs typeface="Calibri" panose="020F0502020204030204" pitchFamily="34" charset="0"/>
              </a:rPr>
              <a:t>, C.-W. </a:t>
            </a:r>
            <a:r>
              <a:rPr lang="en-CA" sz="3600" b="1" dirty="0" err="1">
                <a:latin typeface="Calibri" panose="020F0502020204030204" pitchFamily="34" charset="0"/>
                <a:cs typeface="Calibri" panose="020F0502020204030204" pitchFamily="34" charset="0"/>
              </a:rPr>
              <a:t>Kuo</a:t>
            </a:r>
            <a:r>
              <a:rPr lang="en-CA" sz="3600" b="1" dirty="0">
                <a:latin typeface="Calibri" panose="020F0502020204030204" pitchFamily="34" charset="0"/>
                <a:cs typeface="Calibri" panose="020F0502020204030204" pitchFamily="34" charset="0"/>
              </a:rPr>
              <a:t>, Wei Chen, </a:t>
            </a:r>
            <a:r>
              <a:rPr lang="en-CA" sz="3600" b="1" dirty="0" err="1">
                <a:latin typeface="Calibri" panose="020F0502020204030204" pitchFamily="34" charset="0"/>
                <a:cs typeface="Calibri" panose="020F0502020204030204" pitchFamily="34" charset="0"/>
              </a:rPr>
              <a:t>Xianglin</a:t>
            </a:r>
            <a:r>
              <a:rPr lang="en-CA" sz="3600" b="1" dirty="0">
                <a:latin typeface="Calibri" panose="020F0502020204030204" pitchFamily="34" charset="0"/>
                <a:cs typeface="Calibri" panose="020F0502020204030204" pitchFamily="34" charset="0"/>
              </a:rPr>
              <a:t> Wang (Kwai, Inc.)</a:t>
            </a:r>
            <a:br>
              <a:rPr lang="en-US" sz="3600" b="1" dirty="0">
                <a:latin typeface="Calibri" panose="020F0502020204030204" pitchFamily="34" charset="0"/>
                <a:cs typeface="Calibri" panose="020F0502020204030204" pitchFamily="34" charset="0"/>
              </a:rPr>
            </a:br>
            <a:endParaRPr lang="zh-CN" altLang="en-US" sz="3600" b="1" dirty="0">
              <a:latin typeface="Calibri" panose="020F0502020204030204" pitchFamily="34" charset="0"/>
              <a:cs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Calibri" panose="020F0502020204030204" pitchFamily="34" charset="0"/>
                <a:cs typeface="Calibri" panose="020F0502020204030204" pitchFamily="34" charset="0"/>
              </a:rPr>
              <a:t>Introduction </a:t>
            </a:r>
            <a:r>
              <a:rPr lang="en-US" altLang="zh-CN" dirty="0"/>
              <a:t> </a:t>
            </a:r>
            <a:endParaRPr lang="zh-CN" altLang="en-US" dirty="0"/>
          </a:p>
        </p:txBody>
      </p:sp>
      <p:sp>
        <p:nvSpPr>
          <p:cNvPr id="3" name="文本占位符 2"/>
          <p:cNvSpPr>
            <a:spLocks noGrp="1"/>
          </p:cNvSpPr>
          <p:nvPr>
            <p:ph type="body" sz="quarter" idx="10"/>
          </p:nvPr>
        </p:nvSpPr>
        <p:spPr>
          <a:xfrm>
            <a:off x="776506" y="2232838"/>
            <a:ext cx="22841774" cy="9111438"/>
          </a:xfrm>
        </p:spPr>
        <p:txBody>
          <a:bodyPr>
            <a:normAutofit/>
          </a:bodyPr>
          <a:lstStyle/>
          <a:p>
            <a:pPr hangingPunct="0"/>
            <a:r>
              <a:rPr lang="en-CA" altLang="zh-CN" sz="3900" dirty="0">
                <a:latin typeface="Calibri" panose="020F0502020204030204" pitchFamily="34" charset="0"/>
                <a:cs typeface="Calibri" panose="020F0502020204030204" pitchFamily="34" charset="0"/>
              </a:rPr>
              <a:t>In current ECM-8.0, </a:t>
            </a:r>
            <a:r>
              <a:rPr lang="en-CA" altLang="zh-CN" sz="3900" dirty="0" err="1">
                <a:latin typeface="Calibri" panose="020F0502020204030204" pitchFamily="34" charset="0"/>
                <a:cs typeface="Calibri" panose="020F0502020204030204" pitchFamily="34" charset="0"/>
              </a:rPr>
              <a:t>intraTMP</a:t>
            </a:r>
            <a:r>
              <a:rPr lang="en-CA" altLang="zh-CN" sz="3900" dirty="0">
                <a:latin typeface="Calibri" panose="020F0502020204030204" pitchFamily="34" charset="0"/>
                <a:cs typeface="Calibri" panose="020F0502020204030204" pitchFamily="34" charset="0"/>
              </a:rPr>
              <a:t> is a coding tool which </a:t>
            </a:r>
            <a:r>
              <a:rPr lang="en-CA" sz="3900" dirty="0">
                <a:latin typeface="Calibri" panose="020F0502020204030204" pitchFamily="34" charset="0"/>
                <a:cs typeface="Calibri" panose="020F0502020204030204" pitchFamily="34" charset="0"/>
              </a:rPr>
              <a:t>employs a template of the current block to search for a candidate template that best matches the template of the current block within a pre-determined search area. </a:t>
            </a:r>
            <a:endParaRPr lang="en-CA" altLang="zh-CN" sz="3900" dirty="0">
              <a:latin typeface="Calibri" panose="020F0502020204030204" pitchFamily="34" charset="0"/>
              <a:cs typeface="Calibri" panose="020F0502020204030204" pitchFamily="34" charset="0"/>
            </a:endParaRPr>
          </a:p>
          <a:p>
            <a:pPr hangingPunct="0"/>
            <a:endParaRPr lang="en-CA" sz="3900" dirty="0">
              <a:latin typeface="Calibri" panose="020F0502020204030204" pitchFamily="34" charset="0"/>
              <a:cs typeface="Calibri" panose="020F0502020204030204" pitchFamily="34" charset="0"/>
            </a:endParaRPr>
          </a:p>
          <a:p>
            <a:endParaRPr lang="en-US" altLang="zh-CN" dirty="0">
              <a:latin typeface="Calibri" panose="020F0502020204030204" pitchFamily="34" charset="0"/>
              <a:cs typeface="Calibri" panose="020F0502020204030204" pitchFamily="34" charset="0"/>
            </a:endParaRPr>
          </a:p>
          <a:p>
            <a:endParaRPr lang="en-US" altLang="zh-CN" dirty="0">
              <a:latin typeface="Calibri" panose="020F0502020204030204" pitchFamily="34" charset="0"/>
              <a:cs typeface="Calibri" panose="020F0502020204030204" pitchFamily="34" charset="0"/>
            </a:endParaRPr>
          </a:p>
          <a:p>
            <a:endParaRPr lang="zh-CN" altLang="en-US" dirty="0">
              <a:latin typeface="Calibri" panose="020F0502020204030204" pitchFamily="34" charset="0"/>
              <a:cs typeface="Calibri" panose="020F0502020204030204" pitchFamily="34" charset="0"/>
            </a:endParaRPr>
          </a:p>
        </p:txBody>
      </p:sp>
      <p:sp>
        <p:nvSpPr>
          <p:cNvPr id="4" name="文本占位符 3"/>
          <p:cNvSpPr>
            <a:spLocks noGrp="1"/>
          </p:cNvSpPr>
          <p:nvPr>
            <p:ph type="body" sz="quarter" idx="11"/>
          </p:nvPr>
        </p:nvSpPr>
        <p:spPr/>
        <p:txBody>
          <a:bodyPr/>
          <a:lstStyle/>
          <a:p>
            <a:endParaRPr lang="zh-CN" altLang="en-US"/>
          </a:p>
        </p:txBody>
      </p:sp>
      <p:pic>
        <p:nvPicPr>
          <p:cNvPr id="7" name="Picture 6">
            <a:extLst>
              <a:ext uri="{FF2B5EF4-FFF2-40B4-BE49-F238E27FC236}">
                <a16:creationId xmlns:a16="http://schemas.microsoft.com/office/drawing/2014/main" id="{4FF249C1-4EB0-2648-812F-9C1BA148E7A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56988" y="4572000"/>
            <a:ext cx="9837179" cy="8059479"/>
          </a:xfrm>
          <a:prstGeom prst="rect">
            <a:avLst/>
          </a:prstGeom>
          <a:noFill/>
          <a:ln>
            <a:noFill/>
          </a:ln>
        </p:spPr>
      </p:pic>
      <p:pic>
        <p:nvPicPr>
          <p:cNvPr id="8" name="Picture 7">
            <a:extLst>
              <a:ext uri="{FF2B5EF4-FFF2-40B4-BE49-F238E27FC236}">
                <a16:creationId xmlns:a16="http://schemas.microsoft.com/office/drawing/2014/main" id="{3591F287-5672-5104-051A-FC8DB526D2B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89833" y="4572000"/>
            <a:ext cx="9557516" cy="8059479"/>
          </a:xfrm>
          <a:prstGeom prst="rect">
            <a:avLst/>
          </a:prstGeom>
          <a:noFill/>
          <a:ln>
            <a:noFill/>
          </a:ln>
        </p:spPr>
      </p:pic>
    </p:spTree>
    <p:extLst>
      <p:ext uri="{BB962C8B-B14F-4D97-AF65-F5344CB8AC3E}">
        <p14:creationId xmlns:p14="http://schemas.microsoft.com/office/powerpoint/2010/main" val="3245053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92697-A667-D103-1D85-1B293AF055B8}"/>
              </a:ext>
            </a:extLst>
          </p:cNvPr>
          <p:cNvSpPr>
            <a:spLocks noGrp="1"/>
          </p:cNvSpPr>
          <p:nvPr>
            <p:ph type="title"/>
          </p:nvPr>
        </p:nvSpPr>
        <p:spPr/>
        <p:txBody>
          <a:bodyPr>
            <a:normAutofit/>
          </a:bodyPr>
          <a:lstStyle/>
          <a:p>
            <a:r>
              <a:rPr lang="en-CA" sz="3600" b="1" kern="1600" dirty="0">
                <a:effectLst/>
                <a:latin typeface="Times New Roman" panose="02020603050405020304" pitchFamily="18" charset="0"/>
                <a:cs typeface="Arial" panose="020B0604020202020204" pitchFamily="34" charset="0"/>
              </a:rPr>
              <a:t>Proposed method</a:t>
            </a:r>
            <a:endParaRPr lang="en-US" sz="3600" dirty="0"/>
          </a:p>
        </p:txBody>
      </p:sp>
      <p:sp>
        <p:nvSpPr>
          <p:cNvPr id="3" name="Text Placeholder 2">
            <a:extLst>
              <a:ext uri="{FF2B5EF4-FFF2-40B4-BE49-F238E27FC236}">
                <a16:creationId xmlns:a16="http://schemas.microsoft.com/office/drawing/2014/main" id="{DB0B356F-1296-EC69-98C2-DDA9993587D7}"/>
              </a:ext>
            </a:extLst>
          </p:cNvPr>
          <p:cNvSpPr>
            <a:spLocks noGrp="1"/>
          </p:cNvSpPr>
          <p:nvPr>
            <p:ph type="body" sz="quarter" idx="10"/>
          </p:nvPr>
        </p:nvSpPr>
        <p:spPr>
          <a:xfrm>
            <a:off x="776506" y="1701209"/>
            <a:ext cx="22841774" cy="10923169"/>
          </a:xfrm>
        </p:spPr>
        <p:txBody>
          <a:bodyPr>
            <a:normAutofit/>
          </a:bodyPr>
          <a:lstStyle/>
          <a:p>
            <a:pPr marL="285750" indent="-285750">
              <a:buFont typeface="Arial" panose="020B0604020202020204" pitchFamily="34" charset="0"/>
              <a:buChar char="•"/>
            </a:pPr>
            <a:r>
              <a:rPr lang="en-CA" sz="3600" dirty="0">
                <a:effectLst/>
                <a:latin typeface="Times New Roman" panose="02020603050405020304" pitchFamily="18" charset="0"/>
                <a:ea typeface="SimSun" panose="02010600030101010101" pitchFamily="2" charset="-122"/>
              </a:rPr>
              <a:t>Add the bottom-left and top-right areas as additional search areas for </a:t>
            </a:r>
            <a:r>
              <a:rPr lang="en-CA" sz="3600" dirty="0" err="1">
                <a:effectLst/>
                <a:latin typeface="Times New Roman" panose="02020603050405020304" pitchFamily="18" charset="0"/>
                <a:ea typeface="SimSun" panose="02010600030101010101" pitchFamily="2" charset="-122"/>
              </a:rPr>
              <a:t>intraTMP</a:t>
            </a:r>
            <a:r>
              <a:rPr lang="en-CA" sz="3600" dirty="0">
                <a:effectLst/>
                <a:latin typeface="Times New Roman" panose="02020603050405020304" pitchFamily="18" charset="0"/>
                <a:ea typeface="SimSun" panose="02010600030101010101" pitchFamily="2" charset="-122"/>
              </a:rPr>
              <a:t> </a:t>
            </a:r>
          </a:p>
          <a:p>
            <a:pPr marL="285750" indent="-285750">
              <a:buFont typeface="Arial" panose="020B0604020202020204" pitchFamily="34" charset="0"/>
              <a:buChar char="•"/>
            </a:pPr>
            <a:r>
              <a:rPr lang="en-CA" sz="3600" dirty="0">
                <a:latin typeface="Times New Roman" panose="02020603050405020304" pitchFamily="18" charset="0"/>
                <a:ea typeface="SimSun" panose="02010600030101010101" pitchFamily="2" charset="-122"/>
              </a:rPr>
              <a:t>T</a:t>
            </a:r>
            <a:r>
              <a:rPr lang="en-CA" sz="3600" dirty="0">
                <a:effectLst/>
                <a:latin typeface="Times New Roman" panose="02020603050405020304" pitchFamily="18" charset="0"/>
                <a:ea typeface="SimSun" panose="02010600030101010101" pitchFamily="2" charset="-122"/>
              </a:rPr>
              <a:t>he current ECM-8.0 may search some positions which locates outside of the specified search range. This contribution further proposes to restrict all search areas with the specified search range or width/height. </a:t>
            </a:r>
            <a:endParaRPr lang="en-US" sz="3600" dirty="0"/>
          </a:p>
        </p:txBody>
      </p:sp>
      <p:sp>
        <p:nvSpPr>
          <p:cNvPr id="4" name="Text Placeholder 3">
            <a:extLst>
              <a:ext uri="{FF2B5EF4-FFF2-40B4-BE49-F238E27FC236}">
                <a16:creationId xmlns:a16="http://schemas.microsoft.com/office/drawing/2014/main" id="{9E2122F4-A723-4AF4-86F0-0F222238139B}"/>
              </a:ext>
            </a:extLst>
          </p:cNvPr>
          <p:cNvSpPr>
            <a:spLocks noGrp="1"/>
          </p:cNvSpPr>
          <p:nvPr>
            <p:ph type="body" sz="quarter" idx="11"/>
          </p:nvPr>
        </p:nvSpPr>
        <p:spPr/>
        <p:txBody>
          <a:bodyPr/>
          <a:lstStyle/>
          <a:p>
            <a:endParaRPr lang="en-US"/>
          </a:p>
        </p:txBody>
      </p:sp>
      <p:pic>
        <p:nvPicPr>
          <p:cNvPr id="6" name="Graphic 31">
            <a:extLst>
              <a:ext uri="{FF2B5EF4-FFF2-40B4-BE49-F238E27FC236}">
                <a16:creationId xmlns:a16="http://schemas.microsoft.com/office/drawing/2014/main" id="{DAF2C59D-3597-77CA-5E5D-B3E8AB955C1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412138" y="4274288"/>
            <a:ext cx="10596718" cy="8179969"/>
          </a:xfrm>
          <a:prstGeom prst="rect">
            <a:avLst/>
          </a:prstGeom>
        </p:spPr>
      </p:pic>
      <p:pic>
        <p:nvPicPr>
          <p:cNvPr id="7" name="Picture 6">
            <a:extLst>
              <a:ext uri="{FF2B5EF4-FFF2-40B4-BE49-F238E27FC236}">
                <a16:creationId xmlns:a16="http://schemas.microsoft.com/office/drawing/2014/main" id="{7B9B92A1-81C2-C701-632D-53F2436331C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5144" y="4444408"/>
            <a:ext cx="9151089" cy="8179969"/>
          </a:xfrm>
          <a:prstGeom prst="rect">
            <a:avLst/>
          </a:prstGeom>
          <a:noFill/>
          <a:ln>
            <a:noFill/>
          </a:ln>
        </p:spPr>
      </p:pic>
    </p:spTree>
    <p:extLst>
      <p:ext uri="{BB962C8B-B14F-4D97-AF65-F5344CB8AC3E}">
        <p14:creationId xmlns:p14="http://schemas.microsoft.com/office/powerpoint/2010/main" val="248567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EADBB-C224-7120-F88F-4634F871149D}"/>
              </a:ext>
            </a:extLst>
          </p:cNvPr>
          <p:cNvSpPr>
            <a:spLocks noGrp="1"/>
          </p:cNvSpPr>
          <p:nvPr>
            <p:ph type="title"/>
          </p:nvPr>
        </p:nvSpPr>
        <p:spPr/>
        <p:txBody>
          <a:bodyPr/>
          <a:lstStyle/>
          <a:p>
            <a:r>
              <a:rPr lang="en-US" dirty="0"/>
              <a:t>Test Results</a:t>
            </a:r>
          </a:p>
        </p:txBody>
      </p:sp>
      <p:sp>
        <p:nvSpPr>
          <p:cNvPr id="3" name="Text Placeholder 2">
            <a:extLst>
              <a:ext uri="{FF2B5EF4-FFF2-40B4-BE49-F238E27FC236}">
                <a16:creationId xmlns:a16="http://schemas.microsoft.com/office/drawing/2014/main" id="{14467231-31F8-6CE5-8FD5-0B20F827CF14}"/>
              </a:ext>
            </a:extLst>
          </p:cNvPr>
          <p:cNvSpPr>
            <a:spLocks noGrp="1"/>
          </p:cNvSpPr>
          <p:nvPr>
            <p:ph type="body" sz="quarter" idx="10"/>
          </p:nvPr>
        </p:nvSpPr>
        <p:spPr>
          <a:xfrm>
            <a:off x="776506" y="2129336"/>
            <a:ext cx="22841774" cy="10495041"/>
          </a:xfrm>
        </p:spPr>
        <p:txBody>
          <a:bodyPr/>
          <a:lstStyle/>
          <a:p>
            <a:r>
              <a:rPr lang="en-US" altLang="zh-CN" sz="4800" dirty="0">
                <a:latin typeface="Calibri" panose="020F0502020204030204" pitchFamily="34" charset="0"/>
                <a:cs typeface="Calibri" panose="020F0502020204030204" pitchFamily="34" charset="0"/>
              </a:rPr>
              <a:t>Test: proposed method on top of ECM-8.0</a:t>
            </a:r>
          </a:p>
          <a:p>
            <a:r>
              <a:rPr lang="en-US" altLang="zh-CN" sz="4800" dirty="0">
                <a:latin typeface="Calibri" panose="020F0502020204030204" pitchFamily="34" charset="0"/>
                <a:cs typeface="Calibri" panose="020F0502020204030204" pitchFamily="34" charset="0"/>
              </a:rPr>
              <a:t>Anchor: ECM-8.0</a:t>
            </a:r>
            <a:endParaRPr lang="zh-CN" altLang="en-US" sz="4800" dirty="0">
              <a:latin typeface="Calibri" panose="020F0502020204030204" pitchFamily="34" charset="0"/>
              <a:cs typeface="Calibri" panose="020F0502020204030204" pitchFamily="34" charset="0"/>
            </a:endParaRPr>
          </a:p>
          <a:p>
            <a:endParaRPr lang="en-US" dirty="0"/>
          </a:p>
        </p:txBody>
      </p:sp>
      <p:sp>
        <p:nvSpPr>
          <p:cNvPr id="4" name="Text Placeholder 3">
            <a:extLst>
              <a:ext uri="{FF2B5EF4-FFF2-40B4-BE49-F238E27FC236}">
                <a16:creationId xmlns:a16="http://schemas.microsoft.com/office/drawing/2014/main" id="{078ED46D-3751-6F84-2EBB-51541B4BEDB4}"/>
              </a:ext>
            </a:extLst>
          </p:cNvPr>
          <p:cNvSpPr>
            <a:spLocks noGrp="1"/>
          </p:cNvSpPr>
          <p:nvPr>
            <p:ph type="body" sz="quarter" idx="11"/>
          </p:nvPr>
        </p:nvSpPr>
        <p:spPr/>
        <p:txBody>
          <a:bodyPr/>
          <a:lstStyle/>
          <a:p>
            <a:endParaRPr lang="en-US"/>
          </a:p>
        </p:txBody>
      </p:sp>
      <p:graphicFrame>
        <p:nvGraphicFramePr>
          <p:cNvPr id="5" name="Table 4">
            <a:extLst>
              <a:ext uri="{FF2B5EF4-FFF2-40B4-BE49-F238E27FC236}">
                <a16:creationId xmlns:a16="http://schemas.microsoft.com/office/drawing/2014/main" id="{A72FDE85-C57A-AE77-7604-22B00DB307BD}"/>
              </a:ext>
            </a:extLst>
          </p:cNvPr>
          <p:cNvGraphicFramePr>
            <a:graphicFrameLocks noGrp="1"/>
          </p:cNvGraphicFramePr>
          <p:nvPr>
            <p:extLst>
              <p:ext uri="{D42A27DB-BD31-4B8C-83A1-F6EECF244321}">
                <p14:modId xmlns:p14="http://schemas.microsoft.com/office/powerpoint/2010/main" val="117812881"/>
              </p:ext>
            </p:extLst>
          </p:nvPr>
        </p:nvGraphicFramePr>
        <p:xfrm>
          <a:off x="956931" y="4976038"/>
          <a:ext cx="11235068" cy="6610629"/>
        </p:xfrm>
        <a:graphic>
          <a:graphicData uri="http://schemas.openxmlformats.org/drawingml/2006/table">
            <a:tbl>
              <a:tblPr firstRow="1" firstCol="1" bandRow="1">
                <a:tableStyleId>{5940675A-B579-460E-94D1-54222C63F5DA}</a:tableStyleId>
              </a:tblPr>
              <a:tblGrid>
                <a:gridCol w="1872511">
                  <a:extLst>
                    <a:ext uri="{9D8B030D-6E8A-4147-A177-3AD203B41FA5}">
                      <a16:colId xmlns:a16="http://schemas.microsoft.com/office/drawing/2014/main" val="2909361811"/>
                    </a:ext>
                  </a:extLst>
                </a:gridCol>
                <a:gridCol w="2020899">
                  <a:extLst>
                    <a:ext uri="{9D8B030D-6E8A-4147-A177-3AD203B41FA5}">
                      <a16:colId xmlns:a16="http://schemas.microsoft.com/office/drawing/2014/main" val="722778691"/>
                    </a:ext>
                  </a:extLst>
                </a:gridCol>
                <a:gridCol w="2020899">
                  <a:extLst>
                    <a:ext uri="{9D8B030D-6E8A-4147-A177-3AD203B41FA5}">
                      <a16:colId xmlns:a16="http://schemas.microsoft.com/office/drawing/2014/main" val="1660420289"/>
                    </a:ext>
                  </a:extLst>
                </a:gridCol>
                <a:gridCol w="2020899">
                  <a:extLst>
                    <a:ext uri="{9D8B030D-6E8A-4147-A177-3AD203B41FA5}">
                      <a16:colId xmlns:a16="http://schemas.microsoft.com/office/drawing/2014/main" val="1829871032"/>
                    </a:ext>
                  </a:extLst>
                </a:gridCol>
                <a:gridCol w="1649930">
                  <a:extLst>
                    <a:ext uri="{9D8B030D-6E8A-4147-A177-3AD203B41FA5}">
                      <a16:colId xmlns:a16="http://schemas.microsoft.com/office/drawing/2014/main" val="100711818"/>
                    </a:ext>
                  </a:extLst>
                </a:gridCol>
                <a:gridCol w="1649930">
                  <a:extLst>
                    <a:ext uri="{9D8B030D-6E8A-4147-A177-3AD203B41FA5}">
                      <a16:colId xmlns:a16="http://schemas.microsoft.com/office/drawing/2014/main" val="3267007159"/>
                    </a:ext>
                  </a:extLst>
                </a:gridCol>
              </a:tblGrid>
              <a:tr h="508510">
                <a:tc>
                  <a:txBody>
                    <a:bodyPr/>
                    <a:lstStyle/>
                    <a:p>
                      <a:endParaRPr lang="en-US" sz="2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All Intra Main 10 </a:t>
                      </a:r>
                      <a:endParaRPr lang="en-US" sz="24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02815075"/>
                  </a:ext>
                </a:extLst>
              </a:tr>
              <a:tr h="508510">
                <a:tc>
                  <a:txBody>
                    <a:bodyPr/>
                    <a:lstStyle/>
                    <a:p>
                      <a:endParaRPr lang="en-US" sz="2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Over ECM-8.0</a:t>
                      </a:r>
                      <a:endParaRPr lang="en-US" sz="24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40450533"/>
                  </a:ext>
                </a:extLst>
              </a:tr>
              <a:tr h="508510">
                <a:tc>
                  <a:txBody>
                    <a:bodyPr/>
                    <a:lstStyle/>
                    <a:p>
                      <a:endParaRPr lang="en-US" sz="2400" dirty="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Y</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U</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V</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EncT</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DecT</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189508959"/>
                  </a:ext>
                </a:extLst>
              </a:tr>
              <a:tr h="50851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A1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-0.05%</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-0.09%</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-0.08%</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106%</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100%</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835220200"/>
                  </a:ext>
                </a:extLst>
              </a:tr>
              <a:tr h="50851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A2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-0.40%</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-0.57%</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-0.53%</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106%</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106%</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764126896"/>
                  </a:ext>
                </a:extLst>
              </a:tr>
              <a:tr h="50851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B</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-0.30%</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-0.29%</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-0.27%</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102%</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289545565"/>
                  </a:ext>
                </a:extLst>
              </a:tr>
              <a:tr h="50851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C</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-0.07%</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-0.14%</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-0.15%</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101%</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592352188"/>
                  </a:ext>
                </a:extLst>
              </a:tr>
              <a:tr h="50851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E</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-0.21%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-0.35%</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-0.36%</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101%</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793426901"/>
                  </a:ext>
                </a:extLst>
              </a:tr>
              <a:tr h="50851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Overall </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-0.21%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-0.28%</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-0.27%</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103%</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102%</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589477507"/>
                  </a:ext>
                </a:extLst>
              </a:tr>
              <a:tr h="50851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D</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-0.08%</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-0.35%</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-0.26%</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101%</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292151028"/>
                  </a:ext>
                </a:extLst>
              </a:tr>
              <a:tr h="50851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F</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-0.03%</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0.07%</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103%</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100%</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723777428"/>
                  </a:ext>
                </a:extLst>
              </a:tr>
              <a:tr h="101701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TGM</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-0.18%</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-0.17%</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-0.13%</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101%</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101%</a:t>
                      </a:r>
                      <a:endParaRPr lang="en-US" sz="24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866908536"/>
                  </a:ext>
                </a:extLst>
              </a:tr>
            </a:tbl>
          </a:graphicData>
        </a:graphic>
      </p:graphicFrame>
      <p:graphicFrame>
        <p:nvGraphicFramePr>
          <p:cNvPr id="6" name="Table 5">
            <a:extLst>
              <a:ext uri="{FF2B5EF4-FFF2-40B4-BE49-F238E27FC236}">
                <a16:creationId xmlns:a16="http://schemas.microsoft.com/office/drawing/2014/main" id="{5425AD20-7F9B-F7A3-FE7B-12DE1BB1F866}"/>
              </a:ext>
            </a:extLst>
          </p:cNvPr>
          <p:cNvGraphicFramePr>
            <a:graphicFrameLocks noGrp="1"/>
          </p:cNvGraphicFramePr>
          <p:nvPr>
            <p:extLst>
              <p:ext uri="{D42A27DB-BD31-4B8C-83A1-F6EECF244321}">
                <p14:modId xmlns:p14="http://schemas.microsoft.com/office/powerpoint/2010/main" val="2075156038"/>
              </p:ext>
            </p:extLst>
          </p:nvPr>
        </p:nvGraphicFramePr>
        <p:xfrm>
          <a:off x="13089834" y="4976035"/>
          <a:ext cx="10110407" cy="6610629"/>
        </p:xfrm>
        <a:graphic>
          <a:graphicData uri="http://schemas.openxmlformats.org/drawingml/2006/table">
            <a:tbl>
              <a:tblPr firstRow="1" firstCol="1" bandRow="1">
                <a:tableStyleId>{5940675A-B579-460E-94D1-54222C63F5DA}</a:tableStyleId>
              </a:tblPr>
              <a:tblGrid>
                <a:gridCol w="1685068">
                  <a:extLst>
                    <a:ext uri="{9D8B030D-6E8A-4147-A177-3AD203B41FA5}">
                      <a16:colId xmlns:a16="http://schemas.microsoft.com/office/drawing/2014/main" val="453198870"/>
                    </a:ext>
                  </a:extLst>
                </a:gridCol>
                <a:gridCol w="1818601">
                  <a:extLst>
                    <a:ext uri="{9D8B030D-6E8A-4147-A177-3AD203B41FA5}">
                      <a16:colId xmlns:a16="http://schemas.microsoft.com/office/drawing/2014/main" val="1189487582"/>
                    </a:ext>
                  </a:extLst>
                </a:gridCol>
                <a:gridCol w="1818601">
                  <a:extLst>
                    <a:ext uri="{9D8B030D-6E8A-4147-A177-3AD203B41FA5}">
                      <a16:colId xmlns:a16="http://schemas.microsoft.com/office/drawing/2014/main" val="247566108"/>
                    </a:ext>
                  </a:extLst>
                </a:gridCol>
                <a:gridCol w="1818601">
                  <a:extLst>
                    <a:ext uri="{9D8B030D-6E8A-4147-A177-3AD203B41FA5}">
                      <a16:colId xmlns:a16="http://schemas.microsoft.com/office/drawing/2014/main" val="1608678530"/>
                    </a:ext>
                  </a:extLst>
                </a:gridCol>
                <a:gridCol w="1484768">
                  <a:extLst>
                    <a:ext uri="{9D8B030D-6E8A-4147-A177-3AD203B41FA5}">
                      <a16:colId xmlns:a16="http://schemas.microsoft.com/office/drawing/2014/main" val="150104241"/>
                    </a:ext>
                  </a:extLst>
                </a:gridCol>
                <a:gridCol w="1484768">
                  <a:extLst>
                    <a:ext uri="{9D8B030D-6E8A-4147-A177-3AD203B41FA5}">
                      <a16:colId xmlns:a16="http://schemas.microsoft.com/office/drawing/2014/main" val="3784408988"/>
                    </a:ext>
                  </a:extLst>
                </a:gridCol>
              </a:tblGrid>
              <a:tr h="519533">
                <a:tc>
                  <a:txBody>
                    <a:bodyPr/>
                    <a:lstStyle/>
                    <a:p>
                      <a:endParaRPr lang="en-US" sz="2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Random Access Main 10</a:t>
                      </a:r>
                      <a:endParaRPr lang="en-US" sz="24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45110582"/>
                  </a:ext>
                </a:extLst>
              </a:tr>
              <a:tr h="519533">
                <a:tc>
                  <a:txBody>
                    <a:bodyPr/>
                    <a:lstStyle/>
                    <a:p>
                      <a:endParaRPr lang="en-US" sz="24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Over ECM-8.0</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33061300"/>
                  </a:ext>
                </a:extLst>
              </a:tr>
              <a:tr h="519533">
                <a:tc>
                  <a:txBody>
                    <a:bodyPr/>
                    <a:lstStyle/>
                    <a:p>
                      <a:endParaRPr lang="en-US" sz="2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Y</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U</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V</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EncT</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DecT</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870051031"/>
                  </a:ext>
                </a:extLst>
              </a:tr>
              <a:tr h="51953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A1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0.00%</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-0.02%</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-0.07%</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100%</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607791595"/>
                  </a:ext>
                </a:extLst>
              </a:tr>
              <a:tr h="51953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A2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-0.21%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-0.16%</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-0.09%</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100%</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594124913"/>
                  </a:ext>
                </a:extLst>
              </a:tr>
              <a:tr h="51953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B</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-0.22%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-0.09%</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-0.08%</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100%</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100%</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07576114"/>
                  </a:ext>
                </a:extLst>
              </a:tr>
              <a:tr h="51953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C</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-0.05%</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0.01%</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100%</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866537428"/>
                  </a:ext>
                </a:extLst>
              </a:tr>
              <a:tr h="51953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E</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 </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endParaRPr lang="en-US" sz="2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 </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 </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 </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18570694"/>
                  </a:ext>
                </a:extLst>
              </a:tr>
              <a:tr h="51953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Overall</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-0.12%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-0.08%</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-0.05%</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101%</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100%</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704681017"/>
                  </a:ext>
                </a:extLst>
              </a:tr>
              <a:tr h="51953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D</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-0.07%</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-0.10%</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100%</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100%</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560384340"/>
                  </a:ext>
                </a:extLst>
              </a:tr>
              <a:tr h="519533">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F</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-0.57%</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-0.44%</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100%</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100%</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027136642"/>
                  </a:ext>
                </a:extLst>
              </a:tr>
              <a:tr h="895766">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TGM</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-0.07%</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-0.09%</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-0.07%</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101%</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102%</a:t>
                      </a:r>
                      <a:endParaRPr lang="en-US" sz="24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752934381"/>
                  </a:ext>
                </a:extLst>
              </a:tr>
            </a:tbl>
          </a:graphicData>
        </a:graphic>
      </p:graphicFrame>
    </p:spTree>
    <p:extLst>
      <p:ext uri="{BB962C8B-B14F-4D97-AF65-F5344CB8AC3E}">
        <p14:creationId xmlns:p14="http://schemas.microsoft.com/office/powerpoint/2010/main" val="2930752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39DA2-528C-4B8B-C108-4E8AB1D0C177}"/>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C9210D-EDFA-1AE4-86D5-4572FCBC0FB1}"/>
              </a:ext>
            </a:extLst>
          </p:cNvPr>
          <p:cNvSpPr>
            <a:spLocks noGrp="1"/>
          </p:cNvSpPr>
          <p:nvPr>
            <p:ph type="body" sz="quarter" idx="10"/>
          </p:nvPr>
        </p:nvSpPr>
        <p:spPr>
          <a:xfrm>
            <a:off x="776506" y="2934586"/>
            <a:ext cx="22841774" cy="9689791"/>
          </a:xfrm>
        </p:spPr>
        <p:txBody>
          <a:bodyPr/>
          <a:lstStyle/>
          <a:p>
            <a:r>
              <a:rPr lang="en-US" altLang="zh-CN" sz="4800" dirty="0">
                <a:latin typeface="Calibri" panose="020F0502020204030204" pitchFamily="34" charset="0"/>
                <a:cs typeface="Calibri" panose="020F0502020204030204" pitchFamily="34" charset="0"/>
              </a:rPr>
              <a:t>Test: proposed method on top of adopted EE2-1.20j</a:t>
            </a:r>
          </a:p>
          <a:p>
            <a:r>
              <a:rPr lang="en-US" altLang="zh-CN" sz="4800" dirty="0">
                <a:latin typeface="Calibri" panose="020F0502020204030204" pitchFamily="34" charset="0"/>
                <a:cs typeface="Calibri" panose="020F0502020204030204" pitchFamily="34" charset="0"/>
              </a:rPr>
              <a:t>Anchor: ECM-8.0</a:t>
            </a:r>
            <a:endParaRPr lang="zh-CN" altLang="en-US" sz="4800" dirty="0">
              <a:latin typeface="Calibri" panose="020F0502020204030204" pitchFamily="34" charset="0"/>
              <a:cs typeface="Calibri" panose="020F0502020204030204" pitchFamily="34" charset="0"/>
            </a:endParaRPr>
          </a:p>
          <a:p>
            <a:endParaRPr lang="en-US" dirty="0"/>
          </a:p>
        </p:txBody>
      </p:sp>
      <p:sp>
        <p:nvSpPr>
          <p:cNvPr id="4" name="Text Placeholder 3">
            <a:extLst>
              <a:ext uri="{FF2B5EF4-FFF2-40B4-BE49-F238E27FC236}">
                <a16:creationId xmlns:a16="http://schemas.microsoft.com/office/drawing/2014/main" id="{B144FDEE-28B7-BE2B-406D-AAA25E7D49A8}"/>
              </a:ext>
            </a:extLst>
          </p:cNvPr>
          <p:cNvSpPr>
            <a:spLocks noGrp="1"/>
          </p:cNvSpPr>
          <p:nvPr>
            <p:ph type="body" sz="quarter" idx="11"/>
          </p:nvPr>
        </p:nvSpPr>
        <p:spPr/>
        <p:txBody>
          <a:bodyPr/>
          <a:lstStyle/>
          <a:p>
            <a:endParaRPr lang="en-US"/>
          </a:p>
        </p:txBody>
      </p:sp>
      <p:graphicFrame>
        <p:nvGraphicFramePr>
          <p:cNvPr id="5" name="Table 4">
            <a:extLst>
              <a:ext uri="{FF2B5EF4-FFF2-40B4-BE49-F238E27FC236}">
                <a16:creationId xmlns:a16="http://schemas.microsoft.com/office/drawing/2014/main" id="{830F26A2-549F-84A1-9C60-CDA252BCBEFE}"/>
              </a:ext>
            </a:extLst>
          </p:cNvPr>
          <p:cNvGraphicFramePr>
            <a:graphicFrameLocks noGrp="1"/>
          </p:cNvGraphicFramePr>
          <p:nvPr>
            <p:extLst>
              <p:ext uri="{D42A27DB-BD31-4B8C-83A1-F6EECF244321}">
                <p14:modId xmlns:p14="http://schemas.microsoft.com/office/powerpoint/2010/main" val="2302607601"/>
              </p:ext>
            </p:extLst>
          </p:nvPr>
        </p:nvGraphicFramePr>
        <p:xfrm>
          <a:off x="1457223" y="5507665"/>
          <a:ext cx="9656226" cy="6549657"/>
        </p:xfrm>
        <a:graphic>
          <a:graphicData uri="http://schemas.openxmlformats.org/drawingml/2006/table">
            <a:tbl>
              <a:tblPr firstRow="1" firstCol="1" bandRow="1">
                <a:tableStyleId>{5940675A-B579-460E-94D1-54222C63F5DA}</a:tableStyleId>
              </a:tblPr>
              <a:tblGrid>
                <a:gridCol w="1609371">
                  <a:extLst>
                    <a:ext uri="{9D8B030D-6E8A-4147-A177-3AD203B41FA5}">
                      <a16:colId xmlns:a16="http://schemas.microsoft.com/office/drawing/2014/main" val="1230833198"/>
                    </a:ext>
                  </a:extLst>
                </a:gridCol>
                <a:gridCol w="1609371">
                  <a:extLst>
                    <a:ext uri="{9D8B030D-6E8A-4147-A177-3AD203B41FA5}">
                      <a16:colId xmlns:a16="http://schemas.microsoft.com/office/drawing/2014/main" val="3766563928"/>
                    </a:ext>
                  </a:extLst>
                </a:gridCol>
                <a:gridCol w="1609371">
                  <a:extLst>
                    <a:ext uri="{9D8B030D-6E8A-4147-A177-3AD203B41FA5}">
                      <a16:colId xmlns:a16="http://schemas.microsoft.com/office/drawing/2014/main" val="2642000438"/>
                    </a:ext>
                  </a:extLst>
                </a:gridCol>
                <a:gridCol w="1609371">
                  <a:extLst>
                    <a:ext uri="{9D8B030D-6E8A-4147-A177-3AD203B41FA5}">
                      <a16:colId xmlns:a16="http://schemas.microsoft.com/office/drawing/2014/main" val="1912375541"/>
                    </a:ext>
                  </a:extLst>
                </a:gridCol>
                <a:gridCol w="1609371">
                  <a:extLst>
                    <a:ext uri="{9D8B030D-6E8A-4147-A177-3AD203B41FA5}">
                      <a16:colId xmlns:a16="http://schemas.microsoft.com/office/drawing/2014/main" val="665973161"/>
                    </a:ext>
                  </a:extLst>
                </a:gridCol>
                <a:gridCol w="1609371">
                  <a:extLst>
                    <a:ext uri="{9D8B030D-6E8A-4147-A177-3AD203B41FA5}">
                      <a16:colId xmlns:a16="http://schemas.microsoft.com/office/drawing/2014/main" val="543534886"/>
                    </a:ext>
                  </a:extLst>
                </a:gridCol>
              </a:tblGrid>
              <a:tr h="512458">
                <a:tc>
                  <a:txBody>
                    <a:bodyPr/>
                    <a:lstStyle/>
                    <a:p>
                      <a:endParaRPr lang="en-US" sz="2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All Intra Main 10 </a:t>
                      </a:r>
                      <a:endParaRPr lang="en-US" sz="24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86693604"/>
                  </a:ext>
                </a:extLst>
              </a:tr>
              <a:tr h="512458">
                <a:tc>
                  <a:txBody>
                    <a:bodyPr/>
                    <a:lstStyle/>
                    <a:p>
                      <a:endParaRPr lang="en-US" sz="2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Over ECM-8.0</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87415365"/>
                  </a:ext>
                </a:extLst>
              </a:tr>
              <a:tr h="512458">
                <a:tc>
                  <a:txBody>
                    <a:bodyPr/>
                    <a:lstStyle/>
                    <a:p>
                      <a:endParaRPr lang="en-US" sz="2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Y</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U</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V</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EncT</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DecT</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074876763"/>
                  </a:ext>
                </a:extLst>
              </a:tr>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A1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-0.19%</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-0.23%</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-0.11%</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105%</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106%</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680668320"/>
                  </a:ext>
                </a:extLst>
              </a:tr>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A2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-1.86%</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-2.09%</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-2.18%</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103%</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109%</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60791524"/>
                  </a:ext>
                </a:extLst>
              </a:tr>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B</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-1.57%</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-1.56%</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-1.60%</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106%</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110%</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839032535"/>
                  </a:ext>
                </a:extLst>
              </a:tr>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C</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-0.60%</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-0.46%</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-0.51%</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105%</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101%</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186164579"/>
                  </a:ext>
                </a:extLst>
              </a:tr>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E</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-2.62%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-2.41%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-2.62%</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108%</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112%</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975487172"/>
                  </a:ext>
                </a:extLst>
              </a:tr>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Overall</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-1.35%</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-1.32%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-1.37%</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105%</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108%</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593108428"/>
                  </a:ext>
                </a:extLst>
              </a:tr>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D</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-0.71%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-0.96%</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-0.94%</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109%</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110%</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729541273"/>
                  </a:ext>
                </a:extLst>
              </a:tr>
              <a:tr h="5124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F</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-0.61%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-0.56%</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-0.65%</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105%</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107%</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769144845"/>
                  </a:ext>
                </a:extLst>
              </a:tr>
              <a:tr h="91261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TGM</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-1.16%</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-0.93%</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-0.86%</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100%</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105%</a:t>
                      </a:r>
                      <a:endParaRPr lang="en-US" sz="24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264421319"/>
                  </a:ext>
                </a:extLst>
              </a:tr>
            </a:tbl>
          </a:graphicData>
        </a:graphic>
      </p:graphicFrame>
      <p:graphicFrame>
        <p:nvGraphicFramePr>
          <p:cNvPr id="7" name="Table 6">
            <a:extLst>
              <a:ext uri="{FF2B5EF4-FFF2-40B4-BE49-F238E27FC236}">
                <a16:creationId xmlns:a16="http://schemas.microsoft.com/office/drawing/2014/main" id="{2AB0FAFD-6708-F612-D105-F8C812B74EF4}"/>
              </a:ext>
            </a:extLst>
          </p:cNvPr>
          <p:cNvGraphicFramePr>
            <a:graphicFrameLocks noGrp="1"/>
          </p:cNvGraphicFramePr>
          <p:nvPr>
            <p:extLst>
              <p:ext uri="{D42A27DB-BD31-4B8C-83A1-F6EECF244321}">
                <p14:modId xmlns:p14="http://schemas.microsoft.com/office/powerpoint/2010/main" val="3475703071"/>
              </p:ext>
            </p:extLst>
          </p:nvPr>
        </p:nvGraphicFramePr>
        <p:xfrm>
          <a:off x="13567143" y="5507665"/>
          <a:ext cx="9165264" cy="6569461"/>
        </p:xfrm>
        <a:graphic>
          <a:graphicData uri="http://schemas.openxmlformats.org/drawingml/2006/table">
            <a:tbl>
              <a:tblPr/>
              <a:tblGrid>
                <a:gridCol w="1527544">
                  <a:extLst>
                    <a:ext uri="{9D8B030D-6E8A-4147-A177-3AD203B41FA5}">
                      <a16:colId xmlns:a16="http://schemas.microsoft.com/office/drawing/2014/main" val="3026388832"/>
                    </a:ext>
                  </a:extLst>
                </a:gridCol>
                <a:gridCol w="1527544">
                  <a:extLst>
                    <a:ext uri="{9D8B030D-6E8A-4147-A177-3AD203B41FA5}">
                      <a16:colId xmlns:a16="http://schemas.microsoft.com/office/drawing/2014/main" val="1869891891"/>
                    </a:ext>
                  </a:extLst>
                </a:gridCol>
                <a:gridCol w="1527544">
                  <a:extLst>
                    <a:ext uri="{9D8B030D-6E8A-4147-A177-3AD203B41FA5}">
                      <a16:colId xmlns:a16="http://schemas.microsoft.com/office/drawing/2014/main" val="4145223047"/>
                    </a:ext>
                  </a:extLst>
                </a:gridCol>
                <a:gridCol w="1527544">
                  <a:extLst>
                    <a:ext uri="{9D8B030D-6E8A-4147-A177-3AD203B41FA5}">
                      <a16:colId xmlns:a16="http://schemas.microsoft.com/office/drawing/2014/main" val="2070159246"/>
                    </a:ext>
                  </a:extLst>
                </a:gridCol>
                <a:gridCol w="1527544">
                  <a:extLst>
                    <a:ext uri="{9D8B030D-6E8A-4147-A177-3AD203B41FA5}">
                      <a16:colId xmlns:a16="http://schemas.microsoft.com/office/drawing/2014/main" val="3060688032"/>
                    </a:ext>
                  </a:extLst>
                </a:gridCol>
                <a:gridCol w="1527544">
                  <a:extLst>
                    <a:ext uri="{9D8B030D-6E8A-4147-A177-3AD203B41FA5}">
                      <a16:colId xmlns:a16="http://schemas.microsoft.com/office/drawing/2014/main" val="2944993576"/>
                    </a:ext>
                  </a:extLst>
                </a:gridCol>
              </a:tblGrid>
              <a:tr h="529856">
                <a:tc>
                  <a:txBody>
                    <a:bodyPr/>
                    <a:lstStyle/>
                    <a:p>
                      <a:pPr algn="ctr" fontAlgn="ctr"/>
                      <a:endParaRPr lang="en-US" sz="24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2400" b="1" i="0" u="none" strike="noStrike" dirty="0">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87856023"/>
                  </a:ext>
                </a:extLst>
              </a:tr>
              <a:tr h="529856">
                <a:tc>
                  <a:txBody>
                    <a:bodyPr/>
                    <a:lstStyle/>
                    <a:p>
                      <a:pPr algn="ctr" fontAlgn="ctr"/>
                      <a:endParaRPr lang="en-US" sz="24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2400" b="1" i="0" u="none" strike="noStrike" dirty="0">
                          <a:solidFill>
                            <a:srgbClr val="000000"/>
                          </a:solidFill>
                          <a:effectLst/>
                          <a:latin typeface="Arial" panose="020B0604020202020204" pitchFamily="34" charset="0"/>
                        </a:rPr>
                        <a:t>Over ECM-8.0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46608214"/>
                  </a:ext>
                </a:extLst>
              </a:tr>
              <a:tr h="529856">
                <a:tc>
                  <a:txBody>
                    <a:bodyPr/>
                    <a:lstStyle/>
                    <a:p>
                      <a:pPr algn="ctr" fontAlgn="ctr"/>
                      <a:endParaRPr lang="en-US" sz="24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7021924"/>
                  </a:ext>
                </a:extLst>
              </a:tr>
              <a:tr h="529856">
                <a:tc>
                  <a:txBody>
                    <a:bodyPr/>
                    <a:lstStyle/>
                    <a:p>
                      <a:pPr algn="ctr" fontAlgn="ctr"/>
                      <a:r>
                        <a:rPr lang="en-US" sz="2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29393939"/>
                  </a:ext>
                </a:extLst>
              </a:tr>
              <a:tr h="529856">
                <a:tc>
                  <a:txBody>
                    <a:bodyPr/>
                    <a:lstStyle/>
                    <a:p>
                      <a:pPr algn="ctr" fontAlgn="ctr"/>
                      <a:r>
                        <a:rPr lang="en-US" sz="24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85957093"/>
                  </a:ext>
                </a:extLst>
              </a:tr>
              <a:tr h="529856">
                <a:tc>
                  <a:txBody>
                    <a:bodyPr/>
                    <a:lstStyle/>
                    <a:p>
                      <a:pPr algn="ctr" fontAlgn="ctr"/>
                      <a:r>
                        <a:rPr lang="en-US" sz="2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47799409"/>
                  </a:ext>
                </a:extLst>
              </a:tr>
              <a:tr h="529856">
                <a:tc>
                  <a:txBody>
                    <a:bodyPr/>
                    <a:lstStyle/>
                    <a:p>
                      <a:pPr algn="ctr" fontAlgn="ctr"/>
                      <a:r>
                        <a:rPr lang="en-US" sz="2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-0.19%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-0.18%</a:t>
                      </a:r>
                    </a:p>
                  </a:txBody>
                  <a:tcPr marL="9525" marR="9525" marT="9525" marB="0" anchor="ctr">
                    <a:lnL>
                      <a:noFill/>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-0.12%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25327177"/>
                  </a:ext>
                </a:extLst>
              </a:tr>
              <a:tr h="529856">
                <a:tc>
                  <a:txBody>
                    <a:bodyPr/>
                    <a:lstStyle/>
                    <a:p>
                      <a:pPr algn="ctr" fontAlgn="ctr"/>
                      <a:r>
                        <a:rPr lang="en-US" sz="2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24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6169284"/>
                  </a:ext>
                </a:extLst>
              </a:tr>
              <a:tr h="529856">
                <a:tc>
                  <a:txBody>
                    <a:bodyPr/>
                    <a:lstStyle/>
                    <a:p>
                      <a:pPr algn="ctr" fontAlgn="ctr"/>
                      <a:r>
                        <a:rPr lang="en-US" sz="24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6033798"/>
                  </a:ext>
                </a:extLst>
              </a:tr>
              <a:tr h="529856">
                <a:tc>
                  <a:txBody>
                    <a:bodyPr/>
                    <a:lstStyle/>
                    <a:p>
                      <a:pPr algn="ctr" fontAlgn="ctr"/>
                      <a:r>
                        <a:rPr lang="en-US" sz="2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-0.25%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-0.34%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80020036"/>
                  </a:ext>
                </a:extLst>
              </a:tr>
              <a:tr h="529856">
                <a:tc>
                  <a:txBody>
                    <a:bodyPr/>
                    <a:lstStyle/>
                    <a:p>
                      <a:pPr algn="ctr" fontAlgn="ctr"/>
                      <a:r>
                        <a:rPr lang="en-US" sz="2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-0.36%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-0.59%</a:t>
                      </a:r>
                    </a:p>
                  </a:txBody>
                  <a:tcPr marL="9525" marR="9525" marT="9525" marB="0" anchor="ctr">
                    <a:lnL>
                      <a:noFill/>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-0.37%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60622614"/>
                  </a:ext>
                </a:extLst>
              </a:tr>
              <a:tr h="529856">
                <a:tc>
                  <a:txBody>
                    <a:bodyPr/>
                    <a:lstStyle/>
                    <a:p>
                      <a:pPr algn="ctr" fontAlgn="ctr"/>
                      <a:r>
                        <a:rPr lang="en-US" sz="24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2375206"/>
                  </a:ext>
                </a:extLst>
              </a:tr>
            </a:tbl>
          </a:graphicData>
        </a:graphic>
      </p:graphicFrame>
    </p:spTree>
    <p:extLst>
      <p:ext uri="{BB962C8B-B14F-4D97-AF65-F5344CB8AC3E}">
        <p14:creationId xmlns:p14="http://schemas.microsoft.com/office/powerpoint/2010/main" val="4105738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DBE51-F7F0-B7FC-F2E4-445BA375083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2430372-43A9-DF04-65A4-C672A4B80C2D}"/>
              </a:ext>
            </a:extLst>
          </p:cNvPr>
          <p:cNvSpPr>
            <a:spLocks noGrp="1"/>
          </p:cNvSpPr>
          <p:nvPr>
            <p:ph type="body" sz="quarter" idx="10"/>
          </p:nvPr>
        </p:nvSpPr>
        <p:spPr>
          <a:xfrm>
            <a:off x="776506" y="2988644"/>
            <a:ext cx="22841774" cy="9635733"/>
          </a:xfrm>
        </p:spPr>
        <p:txBody>
          <a:bodyPr/>
          <a:lstStyle/>
          <a:p>
            <a:r>
              <a:rPr lang="en-US" altLang="zh-CN" sz="4800" dirty="0">
                <a:latin typeface="Calibri" panose="020F0502020204030204" pitchFamily="34" charset="0"/>
                <a:cs typeface="Calibri" panose="020F0502020204030204" pitchFamily="34" charset="0"/>
              </a:rPr>
              <a:t>Test: proposed method on top of adopted EE2-1.20j</a:t>
            </a:r>
          </a:p>
          <a:p>
            <a:r>
              <a:rPr lang="en-US" altLang="zh-CN" sz="4800" dirty="0">
                <a:latin typeface="Calibri" panose="020F0502020204030204" pitchFamily="34" charset="0"/>
                <a:cs typeface="Calibri" panose="020F0502020204030204" pitchFamily="34" charset="0"/>
              </a:rPr>
              <a:t>Anchor: EE2-1.20j</a:t>
            </a:r>
            <a:endParaRPr lang="zh-CN" altLang="en-US" sz="4800" dirty="0">
              <a:latin typeface="Calibri" panose="020F0502020204030204" pitchFamily="34" charset="0"/>
              <a:cs typeface="Calibri" panose="020F0502020204030204" pitchFamily="34" charset="0"/>
            </a:endParaRPr>
          </a:p>
          <a:p>
            <a:endParaRPr lang="en-US" dirty="0"/>
          </a:p>
        </p:txBody>
      </p:sp>
      <p:sp>
        <p:nvSpPr>
          <p:cNvPr id="4" name="Text Placeholder 3">
            <a:extLst>
              <a:ext uri="{FF2B5EF4-FFF2-40B4-BE49-F238E27FC236}">
                <a16:creationId xmlns:a16="http://schemas.microsoft.com/office/drawing/2014/main" id="{BDDA655E-A779-CF18-F237-1E518753E001}"/>
              </a:ext>
            </a:extLst>
          </p:cNvPr>
          <p:cNvSpPr>
            <a:spLocks noGrp="1"/>
          </p:cNvSpPr>
          <p:nvPr>
            <p:ph type="body" sz="quarter" idx="11"/>
          </p:nvPr>
        </p:nvSpPr>
        <p:spPr/>
        <p:txBody>
          <a:bodyPr/>
          <a:lstStyle/>
          <a:p>
            <a:endParaRPr lang="en-US"/>
          </a:p>
        </p:txBody>
      </p:sp>
      <p:graphicFrame>
        <p:nvGraphicFramePr>
          <p:cNvPr id="5" name="Table 4">
            <a:extLst>
              <a:ext uri="{FF2B5EF4-FFF2-40B4-BE49-F238E27FC236}">
                <a16:creationId xmlns:a16="http://schemas.microsoft.com/office/drawing/2014/main" id="{43EFA195-825D-D2F3-9428-CDAD11819A34}"/>
              </a:ext>
            </a:extLst>
          </p:cNvPr>
          <p:cNvGraphicFramePr>
            <a:graphicFrameLocks noGrp="1"/>
          </p:cNvGraphicFramePr>
          <p:nvPr>
            <p:extLst>
              <p:ext uri="{D42A27DB-BD31-4B8C-83A1-F6EECF244321}">
                <p14:modId xmlns:p14="http://schemas.microsoft.com/office/powerpoint/2010/main" val="3648970714"/>
              </p:ext>
            </p:extLst>
          </p:nvPr>
        </p:nvGraphicFramePr>
        <p:xfrm>
          <a:off x="1467294" y="5856776"/>
          <a:ext cx="10724706" cy="6519524"/>
        </p:xfrm>
        <a:graphic>
          <a:graphicData uri="http://schemas.openxmlformats.org/drawingml/2006/table">
            <a:tbl>
              <a:tblPr firstRow="1" firstCol="1" bandRow="1">
                <a:tableStyleId>{5940675A-B579-460E-94D1-54222C63F5DA}</a:tableStyleId>
              </a:tblPr>
              <a:tblGrid>
                <a:gridCol w="1787451">
                  <a:extLst>
                    <a:ext uri="{9D8B030D-6E8A-4147-A177-3AD203B41FA5}">
                      <a16:colId xmlns:a16="http://schemas.microsoft.com/office/drawing/2014/main" val="3916252692"/>
                    </a:ext>
                  </a:extLst>
                </a:gridCol>
                <a:gridCol w="1787451">
                  <a:extLst>
                    <a:ext uri="{9D8B030D-6E8A-4147-A177-3AD203B41FA5}">
                      <a16:colId xmlns:a16="http://schemas.microsoft.com/office/drawing/2014/main" val="1476035746"/>
                    </a:ext>
                  </a:extLst>
                </a:gridCol>
                <a:gridCol w="1787451">
                  <a:extLst>
                    <a:ext uri="{9D8B030D-6E8A-4147-A177-3AD203B41FA5}">
                      <a16:colId xmlns:a16="http://schemas.microsoft.com/office/drawing/2014/main" val="493085204"/>
                    </a:ext>
                  </a:extLst>
                </a:gridCol>
                <a:gridCol w="1787451">
                  <a:extLst>
                    <a:ext uri="{9D8B030D-6E8A-4147-A177-3AD203B41FA5}">
                      <a16:colId xmlns:a16="http://schemas.microsoft.com/office/drawing/2014/main" val="556872634"/>
                    </a:ext>
                  </a:extLst>
                </a:gridCol>
                <a:gridCol w="1787451">
                  <a:extLst>
                    <a:ext uri="{9D8B030D-6E8A-4147-A177-3AD203B41FA5}">
                      <a16:colId xmlns:a16="http://schemas.microsoft.com/office/drawing/2014/main" val="3424772169"/>
                    </a:ext>
                  </a:extLst>
                </a:gridCol>
                <a:gridCol w="1787451">
                  <a:extLst>
                    <a:ext uri="{9D8B030D-6E8A-4147-A177-3AD203B41FA5}">
                      <a16:colId xmlns:a16="http://schemas.microsoft.com/office/drawing/2014/main" val="4006712094"/>
                    </a:ext>
                  </a:extLst>
                </a:gridCol>
              </a:tblGrid>
              <a:tr h="517060">
                <a:tc>
                  <a:txBody>
                    <a:bodyPr/>
                    <a:lstStyle/>
                    <a:p>
                      <a:endParaRPr lang="en-US" sz="2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All Intra Main 10 </a:t>
                      </a:r>
                      <a:endParaRPr lang="en-US" sz="24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11641087"/>
                  </a:ext>
                </a:extLst>
              </a:tr>
              <a:tr h="517060">
                <a:tc>
                  <a:txBody>
                    <a:bodyPr/>
                    <a:lstStyle/>
                    <a:p>
                      <a:endParaRPr lang="en-US" sz="24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Over AD0086_Test1.20j</a:t>
                      </a:r>
                      <a:endParaRPr lang="en-US" sz="24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55085072"/>
                  </a:ext>
                </a:extLst>
              </a:tr>
              <a:tr h="517060">
                <a:tc>
                  <a:txBody>
                    <a:bodyPr/>
                    <a:lstStyle/>
                    <a:p>
                      <a:endParaRPr lang="en-US" sz="24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Y</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U</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V</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EncT</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DecT</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483115475"/>
                  </a:ext>
                </a:extLst>
              </a:tr>
              <a:tr h="51706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A1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-0.09%</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-0.11%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-0.15%</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94%</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100%</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689439324"/>
                  </a:ext>
                </a:extLst>
              </a:tr>
              <a:tr h="51706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A2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-0.51%</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-0.54%</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-0.60%</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95%</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95%</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410845349"/>
                  </a:ext>
                </a:extLst>
              </a:tr>
              <a:tr h="51706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B</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-0.55%</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-0.58%</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-0.60%</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97%</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104%</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962694879"/>
                  </a:ext>
                </a:extLst>
              </a:tr>
              <a:tr h="51706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C</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-0.15%</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-0.17%</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-0.07%</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97%</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94%</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452141777"/>
                  </a:ext>
                </a:extLst>
              </a:tr>
              <a:tr h="51706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E</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-0.32%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-0.15%</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-0.36%</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105%</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51011555"/>
                  </a:ext>
                </a:extLst>
              </a:tr>
              <a:tr h="51706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Overall </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-0.34%</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-0.33%</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-0.37%</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97%</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100%</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793757300"/>
                  </a:ext>
                </a:extLst>
              </a:tr>
              <a:tr h="51706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D</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-0.05%</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-0.23%</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101%</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106%</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75590122"/>
                  </a:ext>
                </a:extLst>
              </a:tr>
              <a:tr h="51706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F</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-0.16%</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0.02%</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0.00%</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#DIV/0!</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#DIV/0!</a:t>
                      </a:r>
                      <a:endParaRPr lang="en-US" sz="24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590782113"/>
                  </a:ext>
                </a:extLst>
              </a:tr>
              <a:tr h="8318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Class TGM</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#VALUE!</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#VALUE!</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a:effectLst/>
                        </a:rPr>
                        <a:t>#VALUE!</a:t>
                      </a:r>
                      <a:endParaRPr lang="en-US" sz="24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#VALUE!</a:t>
                      </a:r>
                      <a:endParaRPr lang="en-US" sz="2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2400" dirty="0">
                          <a:effectLst/>
                        </a:rPr>
                        <a:t>#VALUE!</a:t>
                      </a:r>
                      <a:endParaRPr lang="en-US" sz="24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675667567"/>
                  </a:ext>
                </a:extLst>
              </a:tr>
            </a:tbl>
          </a:graphicData>
        </a:graphic>
      </p:graphicFrame>
      <p:graphicFrame>
        <p:nvGraphicFramePr>
          <p:cNvPr id="7" name="Table 6">
            <a:extLst>
              <a:ext uri="{FF2B5EF4-FFF2-40B4-BE49-F238E27FC236}">
                <a16:creationId xmlns:a16="http://schemas.microsoft.com/office/drawing/2014/main" id="{AE1F0CE4-4230-E07B-62A3-2162CBEEDF99}"/>
              </a:ext>
            </a:extLst>
          </p:cNvPr>
          <p:cNvGraphicFramePr>
            <a:graphicFrameLocks noGrp="1"/>
          </p:cNvGraphicFramePr>
          <p:nvPr>
            <p:extLst>
              <p:ext uri="{D42A27DB-BD31-4B8C-83A1-F6EECF244321}">
                <p14:modId xmlns:p14="http://schemas.microsoft.com/office/powerpoint/2010/main" val="1264169039"/>
              </p:ext>
            </p:extLst>
          </p:nvPr>
        </p:nvGraphicFramePr>
        <p:xfrm>
          <a:off x="13439553" y="5856771"/>
          <a:ext cx="10321026" cy="6519528"/>
        </p:xfrm>
        <a:graphic>
          <a:graphicData uri="http://schemas.openxmlformats.org/drawingml/2006/table">
            <a:tbl>
              <a:tblPr/>
              <a:tblGrid>
                <a:gridCol w="1720171">
                  <a:extLst>
                    <a:ext uri="{9D8B030D-6E8A-4147-A177-3AD203B41FA5}">
                      <a16:colId xmlns:a16="http://schemas.microsoft.com/office/drawing/2014/main" val="804632606"/>
                    </a:ext>
                  </a:extLst>
                </a:gridCol>
                <a:gridCol w="1720171">
                  <a:extLst>
                    <a:ext uri="{9D8B030D-6E8A-4147-A177-3AD203B41FA5}">
                      <a16:colId xmlns:a16="http://schemas.microsoft.com/office/drawing/2014/main" val="1193477221"/>
                    </a:ext>
                  </a:extLst>
                </a:gridCol>
                <a:gridCol w="1720171">
                  <a:extLst>
                    <a:ext uri="{9D8B030D-6E8A-4147-A177-3AD203B41FA5}">
                      <a16:colId xmlns:a16="http://schemas.microsoft.com/office/drawing/2014/main" val="2652116608"/>
                    </a:ext>
                  </a:extLst>
                </a:gridCol>
                <a:gridCol w="1720171">
                  <a:extLst>
                    <a:ext uri="{9D8B030D-6E8A-4147-A177-3AD203B41FA5}">
                      <a16:colId xmlns:a16="http://schemas.microsoft.com/office/drawing/2014/main" val="326603315"/>
                    </a:ext>
                  </a:extLst>
                </a:gridCol>
                <a:gridCol w="1720171">
                  <a:extLst>
                    <a:ext uri="{9D8B030D-6E8A-4147-A177-3AD203B41FA5}">
                      <a16:colId xmlns:a16="http://schemas.microsoft.com/office/drawing/2014/main" val="1750790022"/>
                    </a:ext>
                  </a:extLst>
                </a:gridCol>
                <a:gridCol w="1720171">
                  <a:extLst>
                    <a:ext uri="{9D8B030D-6E8A-4147-A177-3AD203B41FA5}">
                      <a16:colId xmlns:a16="http://schemas.microsoft.com/office/drawing/2014/main" val="3030789094"/>
                    </a:ext>
                  </a:extLst>
                </a:gridCol>
              </a:tblGrid>
              <a:tr h="543294">
                <a:tc>
                  <a:txBody>
                    <a:bodyPr/>
                    <a:lstStyle/>
                    <a:p>
                      <a:pPr algn="ctr" fontAlgn="ctr"/>
                      <a:endParaRPr lang="en-US" sz="2400" b="0" i="0" u="none" strike="noStrike" dirty="0">
                        <a:solidFill>
                          <a:srgbClr val="000000"/>
                        </a:solidFill>
                        <a:effectLst/>
                        <a:latin typeface="Arial" panose="020B0604020202020204" pitchFamily="34" charset="0"/>
                      </a:endParaRPr>
                    </a:p>
                  </a:txBody>
                  <a:tcPr marL="10478" marR="10478"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2400" b="1" i="0" u="none" strike="noStrike" dirty="0">
                          <a:solidFill>
                            <a:srgbClr val="000000"/>
                          </a:solidFill>
                          <a:effectLst/>
                          <a:latin typeface="Arial" panose="020B0604020202020204" pitchFamily="34" charset="0"/>
                        </a:rPr>
                        <a:t>Random Access Main 10</a:t>
                      </a:r>
                    </a:p>
                  </a:txBody>
                  <a:tcPr marL="100584" marR="100584"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15217100"/>
                  </a:ext>
                </a:extLst>
              </a:tr>
              <a:tr h="543294">
                <a:tc>
                  <a:txBody>
                    <a:bodyPr/>
                    <a:lstStyle/>
                    <a:p>
                      <a:pPr algn="ctr" fontAlgn="ctr"/>
                      <a:endParaRPr lang="en-US" sz="2400" b="0" i="0" u="none" strike="noStrike" dirty="0">
                        <a:solidFill>
                          <a:srgbClr val="000000"/>
                        </a:solidFill>
                        <a:effectLst/>
                        <a:latin typeface="Arial" panose="020B0604020202020204" pitchFamily="34" charset="0"/>
                      </a:endParaRPr>
                    </a:p>
                  </a:txBody>
                  <a:tcPr marL="10478" marR="10478"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2400" b="1" i="0" u="none" strike="noStrike" dirty="0">
                          <a:solidFill>
                            <a:srgbClr val="000000"/>
                          </a:solidFill>
                          <a:effectLst/>
                          <a:latin typeface="Arial" panose="020B0604020202020204" pitchFamily="34" charset="0"/>
                        </a:rPr>
                        <a:t>Over JVET-AD0086_Test1.20j</a:t>
                      </a:r>
                    </a:p>
                  </a:txBody>
                  <a:tcPr marL="100584" marR="100584"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38827774"/>
                  </a:ext>
                </a:extLst>
              </a:tr>
              <a:tr h="543294">
                <a:tc>
                  <a:txBody>
                    <a:bodyPr/>
                    <a:lstStyle/>
                    <a:p>
                      <a:pPr algn="ctr" fontAlgn="ctr"/>
                      <a:endParaRPr lang="en-US" sz="2400" b="0" i="0" u="none" strike="noStrike">
                        <a:solidFill>
                          <a:srgbClr val="000000"/>
                        </a:solidFill>
                        <a:effectLst/>
                        <a:latin typeface="Arial" panose="020B0604020202020204" pitchFamily="34" charset="0"/>
                      </a:endParaRPr>
                    </a:p>
                  </a:txBody>
                  <a:tcPr marL="10478" marR="10478"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Y</a:t>
                      </a:r>
                    </a:p>
                  </a:txBody>
                  <a:tcPr marL="10478" marR="10478"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U</a:t>
                      </a:r>
                    </a:p>
                  </a:txBody>
                  <a:tcPr marL="10478" marR="10478"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t>
                      </a:r>
                    </a:p>
                  </a:txBody>
                  <a:tcPr marL="10478" marR="10478"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EncT</a:t>
                      </a:r>
                    </a:p>
                  </a:txBody>
                  <a:tcPr marL="10478" marR="10478"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DecT</a:t>
                      </a:r>
                    </a:p>
                  </a:txBody>
                  <a:tcPr marL="10478" marR="10478"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5510029"/>
                  </a:ext>
                </a:extLst>
              </a:tr>
              <a:tr h="543294">
                <a:tc>
                  <a:txBody>
                    <a:bodyPr/>
                    <a:lstStyle/>
                    <a:p>
                      <a:pPr algn="ctr" fontAlgn="ctr"/>
                      <a:r>
                        <a:rPr lang="en-US" sz="2400" b="0" i="0" u="none" strike="noStrike">
                          <a:solidFill>
                            <a:srgbClr val="000000"/>
                          </a:solidFill>
                          <a:effectLst/>
                          <a:latin typeface="Arial" panose="020B0604020202020204" pitchFamily="34" charset="0"/>
                        </a:rPr>
                        <a:t>Class A1</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10478" marR="10478"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99185419"/>
                  </a:ext>
                </a:extLst>
              </a:tr>
              <a:tr h="543294">
                <a:tc>
                  <a:txBody>
                    <a:bodyPr/>
                    <a:lstStyle/>
                    <a:p>
                      <a:pPr algn="ctr" fontAlgn="ctr"/>
                      <a:r>
                        <a:rPr lang="en-US" sz="2400" b="0" i="0" u="none" strike="noStrike">
                          <a:solidFill>
                            <a:srgbClr val="000000"/>
                          </a:solidFill>
                          <a:effectLst/>
                          <a:latin typeface="Arial" panose="020B0604020202020204" pitchFamily="34" charset="0"/>
                        </a:rPr>
                        <a:t>Class A2</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10478" marR="10478"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02438698"/>
                  </a:ext>
                </a:extLst>
              </a:tr>
              <a:tr h="543294">
                <a:tc>
                  <a:txBody>
                    <a:bodyPr/>
                    <a:lstStyle/>
                    <a:p>
                      <a:pPr algn="ctr" fontAlgn="ctr"/>
                      <a:r>
                        <a:rPr lang="en-US" sz="2400" b="0" i="0" u="none" strike="noStrike">
                          <a:solidFill>
                            <a:srgbClr val="000000"/>
                          </a:solidFill>
                          <a:effectLst/>
                          <a:latin typeface="Arial" panose="020B0604020202020204" pitchFamily="34" charset="0"/>
                        </a:rPr>
                        <a:t>Class B</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10478" marR="10478"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10478" marR="10478" marT="9525" marB="0" anchor="ctr">
                    <a:lnL>
                      <a:noFill/>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48564963"/>
                  </a:ext>
                </a:extLst>
              </a:tr>
              <a:tr h="543294">
                <a:tc>
                  <a:txBody>
                    <a:bodyPr/>
                    <a:lstStyle/>
                    <a:p>
                      <a:pPr algn="ctr" fontAlgn="ctr"/>
                      <a:r>
                        <a:rPr lang="en-US" sz="2400" b="0" i="0" u="none" strike="noStrike">
                          <a:solidFill>
                            <a:srgbClr val="000000"/>
                          </a:solidFill>
                          <a:effectLst/>
                          <a:latin typeface="Arial" panose="020B0604020202020204" pitchFamily="34" charset="0"/>
                        </a:rPr>
                        <a:t>Class C</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-0.02%</a:t>
                      </a:r>
                    </a:p>
                  </a:txBody>
                  <a:tcPr marL="10478" marR="10478"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-0.06%</a:t>
                      </a:r>
                    </a:p>
                  </a:txBody>
                  <a:tcPr marL="10478" marR="10478" marT="9525" marB="0" anchor="ctr">
                    <a:lnL>
                      <a:noFill/>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-0.11%</a:t>
                      </a:r>
                    </a:p>
                  </a:txBody>
                  <a:tcPr marL="10478" marR="10478"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87%</a:t>
                      </a:r>
                    </a:p>
                  </a:txBody>
                  <a:tcPr marL="10478" marR="10478"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a:solidFill>
                            <a:srgbClr val="000000"/>
                          </a:solidFill>
                          <a:effectLst/>
                          <a:latin typeface="Arial" panose="020B0604020202020204" pitchFamily="34" charset="0"/>
                        </a:rPr>
                        <a:t>84%</a:t>
                      </a:r>
                    </a:p>
                  </a:txBody>
                  <a:tcPr marL="10478" marR="10478"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98895084"/>
                  </a:ext>
                </a:extLst>
              </a:tr>
              <a:tr h="543294">
                <a:tc>
                  <a:txBody>
                    <a:bodyPr/>
                    <a:lstStyle/>
                    <a:p>
                      <a:pPr algn="ctr" fontAlgn="ctr"/>
                      <a:r>
                        <a:rPr lang="en-US" sz="2400" b="0" i="0" u="none" strike="noStrike">
                          <a:solidFill>
                            <a:srgbClr val="000000"/>
                          </a:solidFill>
                          <a:effectLst/>
                          <a:latin typeface="Arial" panose="020B0604020202020204" pitchFamily="34" charset="0"/>
                        </a:rPr>
                        <a:t>Class E</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 </a:t>
                      </a:r>
                    </a:p>
                  </a:txBody>
                  <a:tcPr marL="10478" marR="10478"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2400" b="0" i="0" u="none" strike="noStrike">
                        <a:solidFill>
                          <a:srgbClr val="000000"/>
                        </a:solidFill>
                        <a:effectLst/>
                        <a:latin typeface="Arial" panose="020B0604020202020204" pitchFamily="34" charset="0"/>
                      </a:endParaRPr>
                    </a:p>
                  </a:txBody>
                  <a:tcPr marL="10478" marR="10478"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 </a:t>
                      </a:r>
                    </a:p>
                  </a:txBody>
                  <a:tcPr marL="10478" marR="10478"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 </a:t>
                      </a:r>
                    </a:p>
                  </a:txBody>
                  <a:tcPr marL="10478" marR="10478"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 </a:t>
                      </a:r>
                    </a:p>
                  </a:txBody>
                  <a:tcPr marL="10478" marR="10478"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9327403"/>
                  </a:ext>
                </a:extLst>
              </a:tr>
              <a:tr h="543294">
                <a:tc>
                  <a:txBody>
                    <a:bodyPr/>
                    <a:lstStyle/>
                    <a:p>
                      <a:pPr algn="ctr" fontAlgn="ctr"/>
                      <a:r>
                        <a:rPr lang="en-US" sz="2400" b="1" i="0" u="none" strike="noStrike">
                          <a:solidFill>
                            <a:srgbClr val="000000"/>
                          </a:solidFill>
                          <a:effectLst/>
                          <a:latin typeface="Arial" panose="020B0604020202020204" pitchFamily="34" charset="0"/>
                        </a:rPr>
                        <a:t>Overall</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10478" marR="10478"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5035436"/>
                  </a:ext>
                </a:extLst>
              </a:tr>
              <a:tr h="543294">
                <a:tc>
                  <a:txBody>
                    <a:bodyPr/>
                    <a:lstStyle/>
                    <a:p>
                      <a:pPr algn="ctr" fontAlgn="ctr"/>
                      <a:r>
                        <a:rPr lang="en-US" sz="2400" b="0" i="0" u="none" strike="noStrike">
                          <a:solidFill>
                            <a:srgbClr val="000000"/>
                          </a:solidFill>
                          <a:effectLst/>
                          <a:latin typeface="Arial" panose="020B0604020202020204" pitchFamily="34" charset="0"/>
                        </a:rPr>
                        <a:t>Class D</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-0.04%</a:t>
                      </a:r>
                    </a:p>
                  </a:txBody>
                  <a:tcPr marL="10478" marR="10478"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0.05%</a:t>
                      </a:r>
                    </a:p>
                  </a:txBody>
                  <a:tcPr marL="10478" marR="10478"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0.10%</a:t>
                      </a:r>
                    </a:p>
                  </a:txBody>
                  <a:tcPr marL="10478" marR="10478"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91%</a:t>
                      </a:r>
                    </a:p>
                  </a:txBody>
                  <a:tcPr marL="10478" marR="10478"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2400" b="0" i="0" u="none" strike="noStrike">
                          <a:solidFill>
                            <a:srgbClr val="000000"/>
                          </a:solidFill>
                          <a:effectLst/>
                          <a:latin typeface="Arial" panose="020B0604020202020204" pitchFamily="34" charset="0"/>
                        </a:rPr>
                        <a:t>78%</a:t>
                      </a:r>
                    </a:p>
                  </a:txBody>
                  <a:tcPr marL="10478" marR="10478"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92661388"/>
                  </a:ext>
                </a:extLst>
              </a:tr>
              <a:tr h="543294">
                <a:tc>
                  <a:txBody>
                    <a:bodyPr/>
                    <a:lstStyle/>
                    <a:p>
                      <a:pPr algn="ctr" fontAlgn="ctr"/>
                      <a:r>
                        <a:rPr lang="en-US" sz="2400" b="0" i="0" u="none" strike="noStrike">
                          <a:solidFill>
                            <a:srgbClr val="000000"/>
                          </a:solidFill>
                          <a:effectLst/>
                          <a:latin typeface="Arial" panose="020B0604020202020204" pitchFamily="34" charset="0"/>
                        </a:rPr>
                        <a:t>Class F</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-0.04%</a:t>
                      </a:r>
                    </a:p>
                  </a:txBody>
                  <a:tcPr marL="10478" marR="10478"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0.21%</a:t>
                      </a:r>
                    </a:p>
                  </a:txBody>
                  <a:tcPr marL="10478" marR="10478" marT="9525" marB="0" anchor="ctr">
                    <a:lnL>
                      <a:noFill/>
                    </a:lnL>
                    <a:lnR>
                      <a:noFill/>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0.00%</a:t>
                      </a:r>
                    </a:p>
                  </a:txBody>
                  <a:tcPr marL="10478" marR="10478"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#DIV/0!</a:t>
                      </a:r>
                    </a:p>
                  </a:txBody>
                  <a:tcPr marL="10478" marR="10478"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2400" b="0" i="0" u="none" strike="noStrike" dirty="0">
                          <a:solidFill>
                            <a:srgbClr val="000000"/>
                          </a:solidFill>
                          <a:effectLst/>
                          <a:latin typeface="Arial" panose="020B0604020202020204" pitchFamily="34" charset="0"/>
                        </a:rPr>
                        <a:t>#DIV/0!</a:t>
                      </a:r>
                    </a:p>
                  </a:txBody>
                  <a:tcPr marL="10478" marR="10478"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24136278"/>
                  </a:ext>
                </a:extLst>
              </a:tr>
              <a:tr h="543294">
                <a:tc>
                  <a:txBody>
                    <a:bodyPr/>
                    <a:lstStyle/>
                    <a:p>
                      <a:pPr algn="ctr" fontAlgn="ctr"/>
                      <a:r>
                        <a:rPr lang="en-US" sz="2400" b="0" i="0" u="none" strike="noStrike">
                          <a:solidFill>
                            <a:srgbClr val="000000"/>
                          </a:solidFill>
                          <a:effectLst/>
                          <a:latin typeface="Arial" panose="020B0604020202020204" pitchFamily="34" charset="0"/>
                        </a:rPr>
                        <a:t>Class TGM</a:t>
                      </a:r>
                    </a:p>
                  </a:txBody>
                  <a:tcPr marL="10478" marR="10478"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a:solidFill>
                            <a:srgbClr val="000000"/>
                          </a:solidFill>
                          <a:effectLst/>
                          <a:latin typeface="Arial" panose="020B0604020202020204" pitchFamily="34" charset="0"/>
                        </a:rPr>
                        <a:t>#VALUE!</a:t>
                      </a:r>
                    </a:p>
                  </a:txBody>
                  <a:tcPr marL="10478" marR="10478"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panose="020B0604020202020204" pitchFamily="34" charset="0"/>
                        </a:rPr>
                        <a:t>#VALUE!</a:t>
                      </a:r>
                    </a:p>
                  </a:txBody>
                  <a:tcPr marL="10478" marR="10478"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5965062"/>
                  </a:ext>
                </a:extLst>
              </a:tr>
            </a:tbl>
          </a:graphicData>
        </a:graphic>
      </p:graphicFrame>
    </p:spTree>
    <p:extLst>
      <p:ext uri="{BB962C8B-B14F-4D97-AF65-F5344CB8AC3E}">
        <p14:creationId xmlns:p14="http://schemas.microsoft.com/office/powerpoint/2010/main" val="47713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Calibri" panose="020F0502020204030204" pitchFamily="34" charset="0"/>
                <a:cs typeface="Calibri" panose="020F0502020204030204" pitchFamily="34" charset="0"/>
              </a:rPr>
              <a:t>Conclusions  </a:t>
            </a:r>
            <a:endParaRPr lang="zh-CN" altLang="en-US" dirty="0">
              <a:latin typeface="Calibri" panose="020F0502020204030204" pitchFamily="34" charset="0"/>
              <a:cs typeface="Calibri" panose="020F0502020204030204" pitchFamily="34" charset="0"/>
            </a:endParaRPr>
          </a:p>
        </p:txBody>
      </p:sp>
      <p:sp>
        <p:nvSpPr>
          <p:cNvPr id="3" name="文本占位符 2"/>
          <p:cNvSpPr>
            <a:spLocks noGrp="1"/>
          </p:cNvSpPr>
          <p:nvPr>
            <p:ph type="body" sz="quarter" idx="10"/>
          </p:nvPr>
        </p:nvSpPr>
        <p:spPr>
          <a:xfrm>
            <a:off x="776506" y="2402958"/>
            <a:ext cx="22841774" cy="10221419"/>
          </a:xfrm>
        </p:spPr>
        <p:txBody>
          <a:bodyPr>
            <a:normAutofit/>
          </a:bodyPr>
          <a:lstStyle/>
          <a:p>
            <a:pPr marL="571500" indent="-571500">
              <a:buFont typeface="Arial" panose="020B0604020202020204" pitchFamily="34" charset="0"/>
              <a:buChar char="•"/>
            </a:pPr>
            <a:r>
              <a:rPr lang="en-US" altLang="zh-CN" sz="4400" dirty="0">
                <a:latin typeface="Calibri" panose="020F0502020204030204" pitchFamily="34" charset="0"/>
                <a:cs typeface="Calibri" panose="020F0502020204030204" pitchFamily="34" charset="0"/>
              </a:rPr>
              <a:t>This contribution proposes to add bottom-left and top-right areas as additional search areas for </a:t>
            </a:r>
            <a:r>
              <a:rPr lang="en-US" altLang="zh-CN" sz="4400" dirty="0" err="1">
                <a:latin typeface="Calibri" panose="020F0502020204030204" pitchFamily="34" charset="0"/>
                <a:cs typeface="Calibri" panose="020F0502020204030204" pitchFamily="34" charset="0"/>
              </a:rPr>
              <a:t>intraTMP</a:t>
            </a:r>
            <a:r>
              <a:rPr lang="en-US" altLang="zh-CN" sz="4400" dirty="0">
                <a:latin typeface="Calibri" panose="020F0502020204030204" pitchFamily="34" charset="0"/>
                <a:cs typeface="Calibri" panose="020F0502020204030204" pitchFamily="34" charset="0"/>
              </a:rPr>
              <a:t>;</a:t>
            </a:r>
          </a:p>
          <a:p>
            <a:pPr marL="571500" indent="-571500">
              <a:buFont typeface="Arial" panose="020B0604020202020204" pitchFamily="34" charset="0"/>
              <a:buChar char="•"/>
            </a:pPr>
            <a:r>
              <a:rPr lang="en-US" altLang="zh-CN" sz="4400" dirty="0">
                <a:latin typeface="Calibri" panose="020F0502020204030204" pitchFamily="34" charset="0"/>
                <a:cs typeface="Calibri" panose="020F0502020204030204" pitchFamily="34" charset="0"/>
              </a:rPr>
              <a:t>This contribution proposes to apply specify search range to all search areas;</a:t>
            </a:r>
          </a:p>
          <a:p>
            <a:pPr marL="571500" indent="-571500">
              <a:buFont typeface="Arial" panose="020B0604020202020204" pitchFamily="34" charset="0"/>
              <a:buChar char="•"/>
            </a:pPr>
            <a:r>
              <a:rPr lang="en-US" altLang="zh-CN" sz="4400" dirty="0">
                <a:latin typeface="Calibri" panose="020F0502020204030204" pitchFamily="34" charset="0"/>
                <a:cs typeface="Calibri" panose="020F0502020204030204" pitchFamily="34" charset="0"/>
              </a:rPr>
              <a:t>Compared to ECM-8.0, this contribution brings 0.21%/0.28%/0.27% gain for Y/U/V for AI with 3%/2% enc/dec running time increase;</a:t>
            </a:r>
          </a:p>
          <a:p>
            <a:pPr marL="571500" indent="-571500">
              <a:buFont typeface="Arial" panose="020B0604020202020204" pitchFamily="34" charset="0"/>
              <a:buChar char="•"/>
            </a:pPr>
            <a:r>
              <a:rPr lang="en-US" altLang="zh-CN" sz="4400" dirty="0">
                <a:latin typeface="Calibri" panose="020F0502020204030204" pitchFamily="34" charset="0"/>
                <a:cs typeface="Calibri" panose="020F0502020204030204" pitchFamily="34" charset="0"/>
              </a:rPr>
              <a:t>On top of adopted EE2-1.20j, this contribution brings 0.34%/0.33%/0.37% gain for Y/U/V for AI with 0%/2% enc/dec running time increase;</a:t>
            </a:r>
            <a:br>
              <a:rPr lang="en-US" altLang="zh-CN" sz="4400" dirty="0">
                <a:latin typeface="Calibri" panose="020F0502020204030204" pitchFamily="34" charset="0"/>
                <a:cs typeface="Calibri" panose="020F0502020204030204" pitchFamily="34" charset="0"/>
              </a:rPr>
            </a:br>
            <a:endParaRPr lang="en-US" altLang="zh-CN" sz="4400" dirty="0">
              <a:latin typeface="Calibri" panose="020F0502020204030204" pitchFamily="34" charset="0"/>
              <a:cs typeface="Calibri" panose="020F0502020204030204" pitchFamily="34" charset="0"/>
            </a:endParaRPr>
          </a:p>
          <a:p>
            <a:pPr marL="571500" indent="-571500">
              <a:buFont typeface="Arial" panose="020B0604020202020204" pitchFamily="34" charset="0"/>
              <a:buChar char="•"/>
            </a:pPr>
            <a:r>
              <a:rPr lang="en-US" altLang="zh-CN" sz="4400" dirty="0">
                <a:latin typeface="Calibri" panose="020F0502020204030204" pitchFamily="34" charset="0"/>
                <a:cs typeface="Calibri" panose="020F0502020204030204" pitchFamily="34" charset="0"/>
              </a:rPr>
              <a:t>It is suggested to adopt the proposed method on top of EE2-1.20j into ECM. </a:t>
            </a:r>
          </a:p>
          <a:p>
            <a:pPr marL="571500" indent="-571500">
              <a:buFont typeface="Arial" panose="020B0604020202020204" pitchFamily="34" charset="0"/>
              <a:buChar char="•"/>
            </a:pPr>
            <a:endParaRPr lang="en-US" altLang="zh-CN" sz="3600" dirty="0">
              <a:latin typeface="Calibri" panose="020F0502020204030204" pitchFamily="34" charset="0"/>
              <a:cs typeface="Calibri" panose="020F0502020204030204" pitchFamily="34" charset="0"/>
            </a:endParaRPr>
          </a:p>
        </p:txBody>
      </p:sp>
      <p:sp>
        <p:nvSpPr>
          <p:cNvPr id="4" name="文本占位符 3"/>
          <p:cNvSpPr>
            <a:spLocks noGrp="1"/>
          </p:cNvSpPr>
          <p:nvPr>
            <p:ph type="body" sz="quarter" idx="11"/>
          </p:nvPr>
        </p:nvSpPr>
        <p:spPr/>
        <p:txBody>
          <a:bodyPr/>
          <a:lstStyle/>
          <a:p>
            <a:endParaRPr lang="zh-CN" altLang="en-US"/>
          </a:p>
        </p:txBody>
      </p:sp>
    </p:spTree>
    <p:extLst>
      <p:ext uri="{BB962C8B-B14F-4D97-AF65-F5344CB8AC3E}">
        <p14:creationId xmlns:p14="http://schemas.microsoft.com/office/powerpoint/2010/main" val="974816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sz="quarter" idx="10"/>
          </p:nvPr>
        </p:nvSpPr>
        <p:spPr/>
        <p:txBody>
          <a:bodyPr/>
          <a:lstStyle/>
          <a:p>
            <a:r>
              <a:rPr lang="en-US" altLang="zh-CN" dirty="0">
                <a:latin typeface="Calibri" panose="020F0502020204030204" pitchFamily="34" charset="0"/>
                <a:cs typeface="Calibri" panose="020F0502020204030204" pitchFamily="34" charset="0"/>
              </a:rPr>
              <a:t>Thanks to Qualcomm </a:t>
            </a:r>
            <a:r>
              <a:rPr lang="en-US" altLang="zh-CN">
                <a:latin typeface="Calibri" panose="020F0502020204030204" pitchFamily="34" charset="0"/>
                <a:cs typeface="Calibri" panose="020F0502020204030204" pitchFamily="34" charset="0"/>
              </a:rPr>
              <a:t>and Alibaba </a:t>
            </a:r>
            <a:r>
              <a:rPr lang="en-US" altLang="zh-CN" dirty="0">
                <a:latin typeface="Calibri" panose="020F0502020204030204" pitchFamily="34" charset="0"/>
                <a:cs typeface="Calibri" panose="020F0502020204030204" pitchFamily="34" charset="0"/>
              </a:rPr>
              <a:t>for crosschecking !</a:t>
            </a:r>
            <a:endParaRPr lang="zh-CN" altLang="en-US" dirty="0">
              <a:latin typeface="Calibri" panose="020F0502020204030204" pitchFamily="34" charset="0"/>
              <a:cs typeface="Calibri" panose="020F0502020204030204" pitchFamily="34" charset="0"/>
            </a:endParaRPr>
          </a:p>
        </p:txBody>
      </p:sp>
      <p:sp>
        <p:nvSpPr>
          <p:cNvPr id="4" name="文本占位符 3"/>
          <p:cNvSpPr>
            <a:spLocks noGrp="1"/>
          </p:cNvSpPr>
          <p:nvPr>
            <p:ph type="body" sz="quarter" idx="11"/>
          </p:nvPr>
        </p:nvSpPr>
        <p:spPr/>
        <p:txBody>
          <a:bodyPr/>
          <a:lstStyle/>
          <a:p>
            <a:endParaRPr lang="zh-CN" altLang="en-US"/>
          </a:p>
        </p:txBody>
      </p:sp>
    </p:spTree>
    <p:extLst>
      <p:ext uri="{BB962C8B-B14F-4D97-AF65-F5344CB8AC3E}">
        <p14:creationId xmlns:p14="http://schemas.microsoft.com/office/powerpoint/2010/main" val="1510367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5723</TotalTime>
  <Words>1212</Words>
  <Application>Microsoft Macintosh PowerPoint</Application>
  <PresentationFormat>Custom</PresentationFormat>
  <Paragraphs>385</Paragraphs>
  <Slides>9</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9</vt:i4>
      </vt:variant>
    </vt:vector>
  </HeadingPairs>
  <TitlesOfParts>
    <vt:vector size="19" baseType="lpstr">
      <vt:lpstr>OPPOSans B</vt:lpstr>
      <vt:lpstr>OPPOSans M</vt:lpstr>
      <vt:lpstr>OPPOSans R</vt:lpstr>
      <vt:lpstr>Arial</vt:lpstr>
      <vt:lpstr>Calibri</vt:lpstr>
      <vt:lpstr>Helvetica Neue</vt:lpstr>
      <vt:lpstr>Helvetica Neue Medium</vt:lpstr>
      <vt:lpstr>Times New Roman</vt:lpstr>
      <vt:lpstr>White 白底</vt:lpstr>
      <vt:lpstr>Black 黑底</vt:lpstr>
      <vt:lpstr>JVET-AD0342  EE2-related: Combination of JVET-AD0084, JVET-AD0117 and JVET-AD0214    Yue Yu, Lai Zhang, Fan Wang, Jonathan Gan, Haoping Yu, Luhang Xu, Zhihuang Xie, Dong Wang (OPPO) Yanzhuo Ma, Hongli Zhang, Hongqing Du, Wenhan Qiao, Junyan Huo, Fuzheng Yang (Xidian University) Xiaoyu Xiu, Ning Yan, Changyue Ma Hong-Jheng Jhu, C.-W. Kuo, Wei Chen, Xianglin Wang (Kwai, Inc.) </vt:lpstr>
      <vt:lpstr>Introduction  </vt:lpstr>
      <vt:lpstr>Proposed method</vt:lpstr>
      <vt:lpstr>Test Results</vt:lpstr>
      <vt:lpstr>PowerPoint Presentation</vt:lpstr>
      <vt:lpstr>PowerPoint Presentation</vt:lpstr>
      <vt:lpstr>Conclusions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杨宁</dc:creator>
  <cp:lastModifiedBy>Yue Yu(余越)</cp:lastModifiedBy>
  <cp:revision>178</cp:revision>
  <dcterms:modified xsi:type="dcterms:W3CDTF">2023-04-22T07:19:38Z</dcterms:modified>
</cp:coreProperties>
</file>