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4" r:id="rId2"/>
    <p:sldId id="260" r:id="rId3"/>
    <p:sldId id="262" r:id="rId4"/>
    <p:sldId id="277" r:id="rId5"/>
    <p:sldId id="278" r:id="rId6"/>
    <p:sldId id="279" r:id="rId7"/>
    <p:sldId id="289" r:id="rId8"/>
    <p:sldId id="287" r:id="rId9"/>
    <p:sldId id="285" r:id="rId10"/>
    <p:sldId id="288" r:id="rId11"/>
    <p:sldId id="263" r:id="rId12"/>
    <p:sldId id="290" r:id="rId1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BA6DE"/>
    <a:srgbClr val="D7E1F3"/>
    <a:srgbClr val="F0F3F7"/>
    <a:srgbClr val="ECF1F9"/>
    <a:srgbClr val="5957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123" autoAdjust="0"/>
  </p:normalViewPr>
  <p:slideViewPr>
    <p:cSldViewPr snapToGrid="0" showGuides="1">
      <p:cViewPr varScale="1">
        <p:scale>
          <a:sx n="68" d="100"/>
          <a:sy n="68" d="100"/>
        </p:scale>
        <p:origin x="81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4" d="100"/>
          <a:sy n="54" d="100"/>
        </p:scale>
        <p:origin x="263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2023/4/24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4921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3568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702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7800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7918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74259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5336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3256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DCAEF3-2FE9-4E7A-9654-2F9F5D29C984}" type="datetime1">
              <a:rPr lang="ja-JP" altLang="en-US" smtClean="0">
                <a:latin typeface="HGPｺﾞｼｯｸM" panose="020B0600000000000000" pitchFamily="50" charset="-128"/>
              </a:rPr>
              <a:pPr/>
              <a:t>2023/4/24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98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44D8984-AA42-45E4-8983-9A2054881900}" type="datetime1">
              <a:rPr lang="ja-JP" altLang="en-US" smtClean="0"/>
              <a:t>2023/4/24</a:t>
            </a:fld>
            <a:endParaRPr lang="ja-JP" altLang="en-US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1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8615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68BAD66-5485-4BF5-88CF-01CF8CEDDAD3}" type="datetime1">
              <a:rPr lang="ja-JP" altLang="en-US" smtClean="0"/>
              <a:t>2023/4/24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3433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8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A6B0F656-4EE4-4163-B9C3-DDD4915C9549}" type="datetime1">
              <a:rPr lang="ja-JP" altLang="en-US" smtClean="0"/>
              <a:t>2023/4/24</a:t>
            </a:fld>
            <a:endParaRPr lang="ja-JP" altLang="en-US"/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650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82DA5B-CFED-4EA9-A9CF-51D6B7194673}" type="datetime1">
              <a:rPr lang="ja-JP" altLang="en-US" smtClean="0">
                <a:latin typeface="HGPｺﾞｼｯｸM" panose="020B0600000000000000" pitchFamily="50" charset="-128"/>
              </a:rPr>
              <a:pPr/>
              <a:t>2023/4/24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24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79AB4D3F-2AE4-467C-9678-D47D57DA8B15}" type="datetime1">
              <a:rPr lang="ja-JP" altLang="en-US" smtClean="0"/>
              <a:t>2023/4/24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767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コンテンツ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6" name="グループ化 5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0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34031DBB-3291-48BB-BC28-17084E3E4F7C}" type="datetime1">
              <a:rPr lang="ja-JP" altLang="en-US" smtClean="0"/>
              <a:t>2023/4/24</a:t>
            </a:fld>
            <a:endParaRPr lang="ja-JP" altLang="en-US"/>
          </a:p>
        </p:txBody>
      </p:sp>
      <p:sp>
        <p:nvSpPr>
          <p:cNvPr id="1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2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3094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コンテンツ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6429C1-8E62-4761-9877-E62B2DA92B1C}" type="datetime1">
              <a:rPr lang="ja-JP" altLang="en-US" smtClean="0"/>
              <a:t>2023/4/24</a:t>
            </a:fld>
            <a:endParaRPr lang="ja-JP" altLang="en-US"/>
          </a:p>
        </p:txBody>
      </p:sp>
      <p:sp>
        <p:nvSpPr>
          <p:cNvPr id="1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505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コンテンツ_03(2 つのコンテンツ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F8B608F-4DEC-4D1D-B141-E614FF5669E8}" type="datetime1">
              <a:rPr lang="ja-JP" altLang="en-US" smtClean="0"/>
              <a:t>2023/4/24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49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コンテンツ_04(比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6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1A58DF4-246C-48C1-B3B6-DF06CB441F9A}" type="datetime1">
              <a:rPr lang="ja-JP" altLang="en-US" smtClean="0"/>
              <a:t>2023/4/24</a:t>
            </a:fld>
            <a:endParaRPr lang="ja-JP" altLang="en-US"/>
          </a:p>
        </p:txBody>
      </p:sp>
      <p:sp>
        <p:nvSpPr>
          <p:cNvPr id="1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8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4013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4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ありNew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56" y="2772000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007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C05EB7AA-217B-4EAE-BEC9-43341D9BD9B2}" type="datetime1">
              <a:rPr lang="ja-JP" altLang="en-US" smtClean="0"/>
              <a:pPr/>
              <a:t>2023/4/24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dirty="0"/>
              <a:t>Confidential 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>
              <a:latin typeface="HGｺﾞｼｯｸM" panose="020B0609000000000000" pitchFamily="49" charset="-128"/>
              <a:ea typeface="HGｺﾞｼｯｸM" panose="020B0609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279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5" r:id="rId3"/>
    <p:sldLayoutId id="2147483654" r:id="rId4"/>
    <p:sldLayoutId id="2147483650" r:id="rId5"/>
    <p:sldLayoutId id="2147483652" r:id="rId6"/>
    <p:sldLayoutId id="2147483653" r:id="rId7"/>
    <p:sldLayoutId id="2147483658" r:id="rId8"/>
    <p:sldLayoutId id="2147483667" r:id="rId9"/>
    <p:sldLayoutId id="2147483659" r:id="rId10"/>
    <p:sldLayoutId id="2147483660" r:id="rId11"/>
    <p:sldLayoutId id="2147483656" r:id="rId12"/>
    <p:sldLayoutId id="2147483657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ctrTitle"/>
          </p:nvPr>
        </p:nvSpPr>
        <p:spPr>
          <a:xfrm>
            <a:off x="0" y="2083288"/>
            <a:ext cx="12192000" cy="1008000"/>
          </a:xfrm>
        </p:spPr>
        <p:txBody>
          <a:bodyPr>
            <a:normAutofit/>
          </a:bodyPr>
          <a:lstStyle/>
          <a:p>
            <a:r>
              <a:rPr lang="en-US" altLang="ja-JP" sz="4000" b="1" dirty="0">
                <a:latin typeface="Arial" panose="020B0604020202020204" pitchFamily="34" charset="0"/>
                <a:cs typeface="Arial" panose="020B0604020202020204" pitchFamily="34" charset="0"/>
              </a:rPr>
              <a:t>[AHG7] ECM tool assessment with HDR dataset</a:t>
            </a:r>
            <a:endParaRPr kumimoji="1"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0"/>
          </p:nvPr>
        </p:nvSpPr>
        <p:spPr>
          <a:xfrm>
            <a:off x="0" y="1694488"/>
            <a:ext cx="12192000" cy="432000"/>
          </a:xfrm>
        </p:spPr>
        <p:txBody>
          <a:bodyPr/>
          <a:lstStyle/>
          <a:p>
            <a:r>
              <a:rPr kumimoji="1" lang="en-US" altLang="ja-JP" dirty="0">
                <a:solidFill>
                  <a:srgbClr val="5957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JVET-AD0246</a:t>
            </a:r>
            <a:endParaRPr kumimoji="1" lang="ja-JP" altLang="en-US" dirty="0">
              <a:solidFill>
                <a:srgbClr val="5957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1"/>
          </p:nvPr>
        </p:nvSpPr>
        <p:spPr>
          <a:xfrm>
            <a:off x="3215999" y="4321191"/>
            <a:ext cx="5760000" cy="288000"/>
          </a:xfrm>
        </p:spPr>
        <p:txBody>
          <a:bodyPr/>
          <a:lstStyle/>
          <a:p>
            <a:r>
              <a:rPr kumimoji="1"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Sharp Corporation</a:t>
            </a:r>
            <a:endParaRPr kumimoji="1" lang="ja-JP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2"/>
          </p:nvPr>
        </p:nvSpPr>
        <p:spPr>
          <a:xfrm>
            <a:off x="3215999" y="4838970"/>
            <a:ext cx="5760000" cy="1711301"/>
          </a:xfrm>
        </p:spPr>
        <p:txBody>
          <a:bodyPr/>
          <a:lstStyle/>
          <a:p>
            <a:r>
              <a:rPr kumimoji="1" lang="en-US" altLang="ja-JP" sz="2800" u="sng" dirty="0" err="1">
                <a:latin typeface="Arial" panose="020B0604020202020204" pitchFamily="34" charset="0"/>
                <a:cs typeface="Arial" panose="020B0604020202020204" pitchFamily="34" charset="0"/>
              </a:rPr>
              <a:t>Zheming</a:t>
            </a:r>
            <a:r>
              <a:rPr kumimoji="1" lang="en-US" altLang="ja-JP" sz="2800" u="sng" dirty="0">
                <a:latin typeface="Arial" panose="020B0604020202020204" pitchFamily="34" charset="0"/>
                <a:cs typeface="Arial" panose="020B0604020202020204" pitchFamily="34" charset="0"/>
              </a:rPr>
              <a:t> Fan</a:t>
            </a:r>
            <a:r>
              <a:rPr lang="en-US" altLang="ja-JP" sz="2800" u="sng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ja-JP" altLang="en-US" sz="28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Tomohiro</a:t>
            </a:r>
            <a:r>
              <a:rPr lang="ja-JP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800" dirty="0" err="1">
                <a:latin typeface="Arial" panose="020B0604020202020204" pitchFamily="34" charset="0"/>
                <a:cs typeface="Arial" panose="020B0604020202020204" pitchFamily="34" charset="0"/>
              </a:rPr>
              <a:t>Ikai</a:t>
            </a:r>
            <a:endParaRPr lang="en-US" altLang="ja-JP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1"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Takeshi </a:t>
            </a:r>
            <a:r>
              <a:rPr kumimoji="1" lang="en-US" altLang="ja-JP" sz="2800" dirty="0" err="1">
                <a:latin typeface="Arial" panose="020B0604020202020204" pitchFamily="34" charset="0"/>
                <a:cs typeface="Arial" panose="020B0604020202020204" pitchFamily="34" charset="0"/>
              </a:rPr>
              <a:t>Chujoh</a:t>
            </a: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, Yukinobu </a:t>
            </a:r>
            <a:r>
              <a:rPr lang="en-US" altLang="ja-JP" sz="2800" dirty="0" err="1">
                <a:latin typeface="Arial" panose="020B0604020202020204" pitchFamily="34" charset="0"/>
                <a:cs typeface="Arial" panose="020B0604020202020204" pitchFamily="34" charset="0"/>
              </a:rPr>
              <a:t>Yasugi</a:t>
            </a:r>
            <a:endParaRPr kumimoji="1"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557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680B7E-F8D0-436A-A902-DF5D6861C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/>
              <a:t>Conclusion</a:t>
            </a:r>
            <a:endParaRPr kumimoji="1" lang="ja-JP" altLang="en-US" sz="2000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4C8A12A-9F28-4981-B71B-48E002BBA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411462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The experimental results indicate that all tested group/tools are beneficial on the HDR dataset as well. 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On the comparison of HDR and SDR datasets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in the RA experiment of group1 (</a:t>
            </a:r>
            <a:r>
              <a:rPr lang="en-US" altLang="ja-JP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InterTM</a:t>
            </a:r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and group2 (list)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, there are larger overall difference (see summary table).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on overall, greater benefits on the SDR dataset than on the HDR dataset.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B6B8B33-7D7E-454C-97FB-8104D410E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10</a:t>
            </a:fld>
            <a:endParaRPr lang="ja-JP" altLang="en-US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348202CA-1B6B-4194-B86E-0FC5FC2EDF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772087"/>
              </p:ext>
            </p:extLst>
          </p:nvPr>
        </p:nvGraphicFramePr>
        <p:xfrm>
          <a:off x="1209227" y="4586990"/>
          <a:ext cx="9883491" cy="1476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2731">
                  <a:extLst>
                    <a:ext uri="{9D8B030D-6E8A-4147-A177-3AD203B41FA5}">
                      <a16:colId xmlns:a16="http://schemas.microsoft.com/office/drawing/2014/main" val="617645388"/>
                    </a:ext>
                  </a:extLst>
                </a:gridCol>
                <a:gridCol w="1555190">
                  <a:extLst>
                    <a:ext uri="{9D8B030D-6E8A-4147-A177-3AD203B41FA5}">
                      <a16:colId xmlns:a16="http://schemas.microsoft.com/office/drawing/2014/main" val="275356468"/>
                    </a:ext>
                  </a:extLst>
                </a:gridCol>
                <a:gridCol w="1555190">
                  <a:extLst>
                    <a:ext uri="{9D8B030D-6E8A-4147-A177-3AD203B41FA5}">
                      <a16:colId xmlns:a16="http://schemas.microsoft.com/office/drawing/2014/main" val="2406715696"/>
                    </a:ext>
                  </a:extLst>
                </a:gridCol>
                <a:gridCol w="1555190">
                  <a:extLst>
                    <a:ext uri="{9D8B030D-6E8A-4147-A177-3AD203B41FA5}">
                      <a16:colId xmlns:a16="http://schemas.microsoft.com/office/drawing/2014/main" val="3718775783"/>
                    </a:ext>
                  </a:extLst>
                </a:gridCol>
                <a:gridCol w="1555190">
                  <a:extLst>
                    <a:ext uri="{9D8B030D-6E8A-4147-A177-3AD203B41FA5}">
                      <a16:colId xmlns:a16="http://schemas.microsoft.com/office/drawing/2014/main" val="2337890873"/>
                    </a:ext>
                  </a:extLst>
                </a:gridCol>
              </a:tblGrid>
              <a:tr h="179623">
                <a:tc>
                  <a:txBody>
                    <a:bodyPr/>
                    <a:lstStyle/>
                    <a:p>
                      <a:pPr algn="ctr"/>
                      <a:endParaRPr kumimoji="1" lang="ja-JP" altLang="en-US" sz="2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Group1</a:t>
                      </a:r>
                      <a:endParaRPr lang="ja-JP" sz="2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Group2</a:t>
                      </a:r>
                      <a:endParaRPr lang="ja-JP" sz="2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Group3</a:t>
                      </a:r>
                      <a:endParaRPr lang="ja-JP" sz="2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Group4</a:t>
                      </a:r>
                      <a:endParaRPr lang="ja-JP" sz="2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527837"/>
                  </a:ext>
                </a:extLst>
              </a:tr>
              <a:tr h="50979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 (weighted sum)</a:t>
                      </a:r>
                      <a:endParaRPr kumimoji="1" lang="ja-JP" altLang="en-US" sz="2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</a:t>
                      </a:r>
                      <a:endParaRPr lang="ja-JP" sz="24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-0.01</a:t>
                      </a:r>
                      <a:endParaRPr lang="ja-JP" sz="24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-0.22</a:t>
                      </a:r>
                      <a:endParaRPr lang="ja-JP" sz="24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-0.26</a:t>
                      </a:r>
                      <a:endParaRPr lang="ja-JP" sz="24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912953"/>
                  </a:ext>
                </a:extLst>
              </a:tr>
              <a:tr h="50979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 (weighted sum)</a:t>
                      </a:r>
                      <a:endParaRPr kumimoji="1" lang="ja-JP" altLang="en-US" sz="2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-0.94</a:t>
                      </a:r>
                      <a:endParaRPr lang="ja-JP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-0.88</a:t>
                      </a:r>
                      <a:endParaRPr lang="ja-JP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0.05</a:t>
                      </a:r>
                      <a:endParaRPr lang="ja-JP" sz="24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-0.28</a:t>
                      </a:r>
                      <a:endParaRPr lang="ja-JP" sz="24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471198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284CF11-392A-4E65-AE20-D4CDD84A17D4}"/>
              </a:ext>
            </a:extLst>
          </p:cNvPr>
          <p:cNvSpPr txBox="1"/>
          <p:nvPr/>
        </p:nvSpPr>
        <p:spPr>
          <a:xfrm>
            <a:off x="1668949" y="6254668"/>
            <a:ext cx="8553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w</a:t>
            </a:r>
            <a:r>
              <a:rPr kumimoji="1" lang="en-US" altLang="ja-JP" b="1" dirty="0"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eighted sum = overall diff(Y) </a:t>
            </a:r>
            <a:r>
              <a:rPr lang="en-US" altLang="ja-JP" b="1" dirty="0"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+ (overall diff(U) + overall diff(V) ) / 10</a:t>
            </a:r>
            <a:endParaRPr kumimoji="1" lang="ja-JP" altLang="en-US" b="1" dirty="0">
              <a:latin typeface="Arial" panose="020B0604020202020204" pitchFamily="34" charset="0"/>
              <a:ea typeface="HGPｺﾞｼｯｸM" panose="020B06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894FFBE-5067-43AC-B269-55BB981CC02A}"/>
              </a:ext>
            </a:extLst>
          </p:cNvPr>
          <p:cNvSpPr txBox="1"/>
          <p:nvPr/>
        </p:nvSpPr>
        <p:spPr>
          <a:xfrm>
            <a:off x="1012990" y="3415117"/>
            <a:ext cx="98834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Summary of </a:t>
            </a:r>
            <a:r>
              <a:rPr lang="en-US" altLang="ja-JP" sz="2800" dirty="0" err="1"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bdrate</a:t>
            </a:r>
            <a:r>
              <a:rPr lang="en-US" altLang="ja-JP" sz="2800" dirty="0"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 difference (SDR – HDR)</a:t>
            </a:r>
          </a:p>
          <a:p>
            <a:r>
              <a:rPr kumimoji="1" lang="en-US" altLang="ja-JP" sz="2800" dirty="0"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   </a:t>
            </a:r>
            <a:r>
              <a:rPr lang="en-US" altLang="ja-JP" sz="2800" dirty="0"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-</a:t>
            </a:r>
            <a:r>
              <a:rPr kumimoji="1" lang="en-US" altLang="ja-JP" sz="2800" dirty="0"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 means SDR shows more differences (more tool gain)</a:t>
            </a:r>
            <a:endParaRPr kumimoji="1" lang="ja-JP" altLang="en-US" sz="2800" dirty="0">
              <a:latin typeface="Arial" panose="020B0604020202020204" pitchFamily="34" charset="0"/>
              <a:ea typeface="HGPｺﾞｼｯｸM" panose="020B0600000000000000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433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B99EA0-C60F-4CF3-82C2-00ACFBA5C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Additional table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03A793B-06DD-49F9-A744-F5DAF4B83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12</a:t>
            </a:fld>
            <a:endParaRPr kumimoji="1" lang="ja-JP" altLang="en-US"/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EE67B25-56C7-44F9-AA5E-244576E1AA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210268"/>
              </p:ext>
            </p:extLst>
          </p:nvPr>
        </p:nvGraphicFramePr>
        <p:xfrm>
          <a:off x="836655" y="826441"/>
          <a:ext cx="10518690" cy="29395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2670">
                  <a:extLst>
                    <a:ext uri="{9D8B030D-6E8A-4147-A177-3AD203B41FA5}">
                      <a16:colId xmlns:a16="http://schemas.microsoft.com/office/drawing/2014/main" val="214485567"/>
                    </a:ext>
                  </a:extLst>
                </a:gridCol>
                <a:gridCol w="1502670">
                  <a:extLst>
                    <a:ext uri="{9D8B030D-6E8A-4147-A177-3AD203B41FA5}">
                      <a16:colId xmlns:a16="http://schemas.microsoft.com/office/drawing/2014/main" val="2061378449"/>
                    </a:ext>
                  </a:extLst>
                </a:gridCol>
                <a:gridCol w="1502670">
                  <a:extLst>
                    <a:ext uri="{9D8B030D-6E8A-4147-A177-3AD203B41FA5}">
                      <a16:colId xmlns:a16="http://schemas.microsoft.com/office/drawing/2014/main" val="3787168743"/>
                    </a:ext>
                  </a:extLst>
                </a:gridCol>
                <a:gridCol w="1502670">
                  <a:extLst>
                    <a:ext uri="{9D8B030D-6E8A-4147-A177-3AD203B41FA5}">
                      <a16:colId xmlns:a16="http://schemas.microsoft.com/office/drawing/2014/main" val="14318273"/>
                    </a:ext>
                  </a:extLst>
                </a:gridCol>
                <a:gridCol w="1502670">
                  <a:extLst>
                    <a:ext uri="{9D8B030D-6E8A-4147-A177-3AD203B41FA5}">
                      <a16:colId xmlns:a16="http://schemas.microsoft.com/office/drawing/2014/main" val="2275931625"/>
                    </a:ext>
                  </a:extLst>
                </a:gridCol>
                <a:gridCol w="1502670">
                  <a:extLst>
                    <a:ext uri="{9D8B030D-6E8A-4147-A177-3AD203B41FA5}">
                      <a16:colId xmlns:a16="http://schemas.microsoft.com/office/drawing/2014/main" val="3101947988"/>
                    </a:ext>
                  </a:extLst>
                </a:gridCol>
                <a:gridCol w="1502670">
                  <a:extLst>
                    <a:ext uri="{9D8B030D-6E8A-4147-A177-3AD203B41FA5}">
                      <a16:colId xmlns:a16="http://schemas.microsoft.com/office/drawing/2014/main" val="3391570096"/>
                    </a:ext>
                  </a:extLst>
                </a:gridCol>
              </a:tblGrid>
              <a:tr h="281453">
                <a:tc rowSpan="9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SDR</a:t>
                      </a:r>
                    </a:p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Overall result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kumimoji="1" lang="ja-JP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kumimoji="1" lang="ja-JP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kumimoji="1" lang="ja-JP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</a:t>
                      </a:r>
                      <a:endParaRPr kumimoji="1" lang="ja-JP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</a:t>
                      </a:r>
                      <a:endParaRPr kumimoji="1" lang="ja-JP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253310363"/>
                  </a:ext>
                </a:extLst>
              </a:tr>
              <a:tr h="257306"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Group1 AI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65687099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Group1 RA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77%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75020454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Group2 AI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0.68%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03947763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Group2 RA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21174021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Group3 AI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16911295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Group3 RA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640206453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Group4 AI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361683547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Group4 RA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0.78%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2.91%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3.22%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3661240"/>
                  </a:ext>
                </a:extLst>
              </a:tr>
            </a:tbl>
          </a:graphicData>
        </a:graphic>
      </p:graphicFrame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3EEF0358-45AB-441A-9C4E-E20262C4A6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114233"/>
              </p:ext>
            </p:extLst>
          </p:nvPr>
        </p:nvGraphicFramePr>
        <p:xfrm>
          <a:off x="836648" y="3782930"/>
          <a:ext cx="10518690" cy="29395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2670">
                  <a:extLst>
                    <a:ext uri="{9D8B030D-6E8A-4147-A177-3AD203B41FA5}">
                      <a16:colId xmlns:a16="http://schemas.microsoft.com/office/drawing/2014/main" val="1570515510"/>
                    </a:ext>
                  </a:extLst>
                </a:gridCol>
                <a:gridCol w="1502670">
                  <a:extLst>
                    <a:ext uri="{9D8B030D-6E8A-4147-A177-3AD203B41FA5}">
                      <a16:colId xmlns:a16="http://schemas.microsoft.com/office/drawing/2014/main" val="2061378449"/>
                    </a:ext>
                  </a:extLst>
                </a:gridCol>
                <a:gridCol w="1502670">
                  <a:extLst>
                    <a:ext uri="{9D8B030D-6E8A-4147-A177-3AD203B41FA5}">
                      <a16:colId xmlns:a16="http://schemas.microsoft.com/office/drawing/2014/main" val="3787168743"/>
                    </a:ext>
                  </a:extLst>
                </a:gridCol>
                <a:gridCol w="1502670">
                  <a:extLst>
                    <a:ext uri="{9D8B030D-6E8A-4147-A177-3AD203B41FA5}">
                      <a16:colId xmlns:a16="http://schemas.microsoft.com/office/drawing/2014/main" val="14318273"/>
                    </a:ext>
                  </a:extLst>
                </a:gridCol>
                <a:gridCol w="1502670">
                  <a:extLst>
                    <a:ext uri="{9D8B030D-6E8A-4147-A177-3AD203B41FA5}">
                      <a16:colId xmlns:a16="http://schemas.microsoft.com/office/drawing/2014/main" val="2275931625"/>
                    </a:ext>
                  </a:extLst>
                </a:gridCol>
                <a:gridCol w="1502670">
                  <a:extLst>
                    <a:ext uri="{9D8B030D-6E8A-4147-A177-3AD203B41FA5}">
                      <a16:colId xmlns:a16="http://schemas.microsoft.com/office/drawing/2014/main" val="3101947988"/>
                    </a:ext>
                  </a:extLst>
                </a:gridCol>
                <a:gridCol w="1502670">
                  <a:extLst>
                    <a:ext uri="{9D8B030D-6E8A-4147-A177-3AD203B41FA5}">
                      <a16:colId xmlns:a16="http://schemas.microsoft.com/office/drawing/2014/main" val="3391570096"/>
                    </a:ext>
                  </a:extLst>
                </a:gridCol>
              </a:tblGrid>
              <a:tr h="281453">
                <a:tc rowSpan="9">
                  <a:txBody>
                    <a:bodyPr/>
                    <a:lstStyle/>
                    <a:p>
                      <a:pPr algn="ctr"/>
                      <a:endParaRPr kumimoji="1" lang="en-US" altLang="ja-JP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1" lang="en-US" altLang="ja-JP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HDR</a:t>
                      </a:r>
                    </a:p>
                    <a:p>
                      <a:pPr algn="ctr"/>
                      <a:r>
                        <a:rPr kumimoji="1" lang="en-US" altLang="ja-JP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result</a:t>
                      </a:r>
                      <a:endParaRPr kumimoji="1" lang="ja-JP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kumimoji="1" lang="ja-JP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kumimoji="1" lang="ja-JP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kumimoji="1" lang="ja-JP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</a:t>
                      </a:r>
                      <a:endParaRPr kumimoji="1" lang="ja-JP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</a:t>
                      </a:r>
                      <a:endParaRPr kumimoji="1" lang="ja-JP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253310363"/>
                  </a:ext>
                </a:extLst>
              </a:tr>
              <a:tr h="257306"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Group1 AI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65687099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(Group1 RA)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75020454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Group2 AI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0.44%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0.74%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0.76%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83%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90%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03947763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(Group2 RA)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21174021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Group3 AI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0.89%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0.96%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0.99%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84%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83%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16911295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(Group3 RA)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640206453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Group4 AI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0.86%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4.37%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5.37%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87%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97%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361683547"/>
                  </a:ext>
                </a:extLst>
              </a:tr>
              <a:tr h="28145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(Group4 RA)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3.35%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3.42%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3661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6692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/>
              <a:t>Introduction</a:t>
            </a:r>
            <a:endParaRPr kumimoji="1" lang="ja-JP" altLang="en-US" sz="2000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A3CEB91-420F-4CB3-9EB6-5D0C602E54B6}"/>
              </a:ext>
            </a:extLst>
          </p:cNvPr>
          <p:cNvSpPr/>
          <p:nvPr/>
        </p:nvSpPr>
        <p:spPr>
          <a:xfrm>
            <a:off x="657073" y="831650"/>
            <a:ext cx="108778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2400" dirty="0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This contribution reports the experimental results</a:t>
            </a:r>
            <a:r>
              <a:rPr lang="ja-JP" altLang="en-US" sz="2400" dirty="0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CA" altLang="ja-JP" sz="2400" dirty="0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of AHG7 on the HDR dataset.  </a:t>
            </a:r>
            <a:endParaRPr lang="ja-JP" altLang="ja-JP" sz="2400" dirty="0">
              <a:latin typeface="Arial" panose="020B0604020202020204" pitchFamily="34" charset="0"/>
              <a:ea typeface="游明朝" panose="020204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6043FDC-0B3E-4926-A5DF-BEA296CA2699}"/>
              </a:ext>
            </a:extLst>
          </p:cNvPr>
          <p:cNvSpPr/>
          <p:nvPr/>
        </p:nvSpPr>
        <p:spPr>
          <a:xfrm>
            <a:off x="657073" y="1556165"/>
            <a:ext cx="9371348" cy="1379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dirty="0">
                <a:solidFill>
                  <a:srgbClr val="222222"/>
                </a:solidFill>
                <a:highlight>
                  <a:srgbClr val="FFFFFF"/>
                </a:highlight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Anchor: 						ECM-8.0</a:t>
            </a:r>
            <a:endParaRPr lang="ja-JP" altLang="ja-JP" sz="2400" dirty="0">
              <a:latin typeface="Arial" panose="020B0604020202020204" pitchFamily="34" charset="0"/>
              <a:ea typeface="游明朝" panose="02020400000000000000" pitchFamily="18" charset="-128"/>
              <a:cs typeface="Arial" panose="020B0604020202020204" pitchFamily="34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dirty="0">
                <a:solidFill>
                  <a:srgbClr val="222222"/>
                </a:solidFill>
                <a:highlight>
                  <a:srgbClr val="FFFFFF"/>
                </a:highlight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Configurations: 	AI, RA for group1, group2, group3, and group4.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dirty="0">
                <a:solidFill>
                  <a:srgbClr val="222222"/>
                </a:solidFill>
                <a:highlight>
                  <a:srgbClr val="FFFFFF"/>
                </a:highlight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Dataset: 					HDR dataset </a:t>
            </a:r>
            <a:endParaRPr lang="ja-JP" altLang="ja-JP" sz="2400" dirty="0">
              <a:latin typeface="Arial" panose="020B0604020202020204" pitchFamily="34" charset="0"/>
              <a:ea typeface="游明朝" panose="02020400000000000000" pitchFamily="18" charset="-128"/>
              <a:cs typeface="Arial" panose="020B0604020202020204" pitchFamily="34" charset="0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B2FE4FB0-D756-44D9-A91B-C824A078AC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339520"/>
              </p:ext>
            </p:extLst>
          </p:nvPr>
        </p:nvGraphicFramePr>
        <p:xfrm>
          <a:off x="688548" y="4245602"/>
          <a:ext cx="10691052" cy="2320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3928">
                  <a:extLst>
                    <a:ext uri="{9D8B030D-6E8A-4147-A177-3AD203B41FA5}">
                      <a16:colId xmlns:a16="http://schemas.microsoft.com/office/drawing/2014/main" val="4274048946"/>
                    </a:ext>
                  </a:extLst>
                </a:gridCol>
                <a:gridCol w="9637124">
                  <a:extLst>
                    <a:ext uri="{9D8B030D-6E8A-4147-A177-3AD203B41FA5}">
                      <a16:colId xmlns:a16="http://schemas.microsoft.com/office/drawing/2014/main" val="12309120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Group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Tools</a:t>
                      </a:r>
                      <a:endParaRPr lang="ja-JP" sz="18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8448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</a:t>
                      </a:r>
                      <a:endParaRPr lang="ja-JP" sz="18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TM, TM OBMC, ARMC-TM, TM GPM, TM-Merge, TM-AMVP, TM-MMBD, block level reference picture list reordering, TM based BCW index derivation, MVD sign prediction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7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</a:t>
                      </a:r>
                      <a:endParaRPr lang="ja-JP" sz="18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LIC, CIIP with TIMD and TM merge, coefficient sign prediction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91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</a:t>
                      </a:r>
                      <a:endParaRPr lang="ja-JP" sz="18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TM IBC, IBC BVD prediction, IBC BVP clustering, intra TMP, TIMD, TMRL, SGPM, Direct BV for chroma prediction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5090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</a:t>
                      </a:r>
                      <a:endParaRPr lang="ja-JP" sz="18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222222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DIMD, CCCM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9885580"/>
                  </a:ext>
                </a:extLst>
              </a:tr>
            </a:tbl>
          </a:graphicData>
        </a:graphic>
      </p:graphicFrame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040C913-38E7-4275-AE93-D226B02E9723}"/>
              </a:ext>
            </a:extLst>
          </p:cNvPr>
          <p:cNvSpPr/>
          <p:nvPr/>
        </p:nvSpPr>
        <p:spPr>
          <a:xfrm>
            <a:off x="657072" y="3141895"/>
            <a:ext cx="106910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dirty="0">
                <a:highlight>
                  <a:srgbClr val="FFFFFF"/>
                </a:highlight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Note: 	the </a:t>
            </a:r>
            <a:r>
              <a:rPr lang="en-US" altLang="ja-JP" sz="2400" dirty="0" err="1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SunsetBeach</a:t>
            </a:r>
            <a:r>
              <a:rPr lang="en-US" altLang="ja-JP" sz="24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of class H2 is incomplete for RA experiment. So it is excluded for the average result of H2 RA</a:t>
            </a:r>
            <a:endParaRPr lang="ja-JP" altLang="ja-JP" sz="2400" dirty="0">
              <a:latin typeface="Arial" panose="020B0604020202020204" pitchFamily="34" charset="0"/>
              <a:ea typeface="游明朝" panose="020204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775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/>
              <a:t>Result</a:t>
            </a:r>
            <a:r>
              <a:rPr lang="ja-JP" altLang="en-US" sz="2000" dirty="0"/>
              <a:t> </a:t>
            </a:r>
            <a:r>
              <a:rPr kumimoji="1" lang="en-US" altLang="ja-JP" sz="2000" dirty="0"/>
              <a:t>of </a:t>
            </a:r>
            <a:r>
              <a:rPr lang="en-US" altLang="ja-JP" sz="2000" dirty="0"/>
              <a:t>Group1: Inter TM</a:t>
            </a:r>
            <a:endParaRPr kumimoji="1" lang="ja-JP" altLang="en-US" sz="2000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3</a:t>
            </a:fld>
            <a:endParaRPr kumimoji="1" lang="ja-JP" altLang="en-US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693B7EE0-869D-4CB8-A098-9AE658C004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524346"/>
              </p:ext>
            </p:extLst>
          </p:nvPr>
        </p:nvGraphicFramePr>
        <p:xfrm>
          <a:off x="1013350" y="3747036"/>
          <a:ext cx="10165297" cy="2819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8444">
                  <a:extLst>
                    <a:ext uri="{9D8B030D-6E8A-4147-A177-3AD203B41FA5}">
                      <a16:colId xmlns:a16="http://schemas.microsoft.com/office/drawing/2014/main" val="2338179061"/>
                    </a:ext>
                  </a:extLst>
                </a:gridCol>
                <a:gridCol w="944775">
                  <a:extLst>
                    <a:ext uri="{9D8B030D-6E8A-4147-A177-3AD203B41FA5}">
                      <a16:colId xmlns:a16="http://schemas.microsoft.com/office/drawing/2014/main" val="3417785781"/>
                    </a:ext>
                  </a:extLst>
                </a:gridCol>
                <a:gridCol w="909985">
                  <a:extLst>
                    <a:ext uri="{9D8B030D-6E8A-4147-A177-3AD203B41FA5}">
                      <a16:colId xmlns:a16="http://schemas.microsoft.com/office/drawing/2014/main" val="3658778535"/>
                    </a:ext>
                  </a:extLst>
                </a:gridCol>
                <a:gridCol w="814312">
                  <a:extLst>
                    <a:ext uri="{9D8B030D-6E8A-4147-A177-3AD203B41FA5}">
                      <a16:colId xmlns:a16="http://schemas.microsoft.com/office/drawing/2014/main" val="2040023351"/>
                    </a:ext>
                  </a:extLst>
                </a:gridCol>
                <a:gridCol w="971954">
                  <a:extLst>
                    <a:ext uri="{9D8B030D-6E8A-4147-A177-3AD203B41FA5}">
                      <a16:colId xmlns:a16="http://schemas.microsoft.com/office/drawing/2014/main" val="1516951308"/>
                    </a:ext>
                  </a:extLst>
                </a:gridCol>
                <a:gridCol w="928467">
                  <a:extLst>
                    <a:ext uri="{9D8B030D-6E8A-4147-A177-3AD203B41FA5}">
                      <a16:colId xmlns:a16="http://schemas.microsoft.com/office/drawing/2014/main" val="1400063646"/>
                    </a:ext>
                  </a:extLst>
                </a:gridCol>
                <a:gridCol w="1016530">
                  <a:extLst>
                    <a:ext uri="{9D8B030D-6E8A-4147-A177-3AD203B41FA5}">
                      <a16:colId xmlns:a16="http://schemas.microsoft.com/office/drawing/2014/main" val="2549281176"/>
                    </a:ext>
                  </a:extLst>
                </a:gridCol>
                <a:gridCol w="1016530">
                  <a:extLst>
                    <a:ext uri="{9D8B030D-6E8A-4147-A177-3AD203B41FA5}">
                      <a16:colId xmlns:a16="http://schemas.microsoft.com/office/drawing/2014/main" val="3922914720"/>
                    </a:ext>
                  </a:extLst>
                </a:gridCol>
                <a:gridCol w="1016530">
                  <a:extLst>
                    <a:ext uri="{9D8B030D-6E8A-4147-A177-3AD203B41FA5}">
                      <a16:colId xmlns:a16="http://schemas.microsoft.com/office/drawing/2014/main" val="1089227248"/>
                    </a:ext>
                  </a:extLst>
                </a:gridCol>
                <a:gridCol w="858885">
                  <a:extLst>
                    <a:ext uri="{9D8B030D-6E8A-4147-A177-3AD203B41FA5}">
                      <a16:colId xmlns:a16="http://schemas.microsoft.com/office/drawing/2014/main" val="4028492645"/>
                    </a:ext>
                  </a:extLst>
                </a:gridCol>
                <a:gridCol w="858885">
                  <a:extLst>
                    <a:ext uri="{9D8B030D-6E8A-4147-A177-3AD203B41FA5}">
                      <a16:colId xmlns:a16="http://schemas.microsoft.com/office/drawing/2014/main" val="452685190"/>
                    </a:ext>
                  </a:extLst>
                </a:gridCol>
              </a:tblGrid>
              <a:tr h="271752">
                <a:tc>
                  <a:txBody>
                    <a:bodyPr/>
                    <a:lstStyle/>
                    <a:p>
                      <a:endParaRPr lang="ja-JP" sz="16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 Access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798084"/>
                  </a:ext>
                </a:extLst>
              </a:tr>
              <a:tr h="271752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ECM-8.0 HDR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260766"/>
                  </a:ext>
                </a:extLst>
              </a:tr>
              <a:tr h="271752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wPSNR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963827244"/>
                  </a:ext>
                </a:extLst>
              </a:tr>
              <a:tr h="507553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DE100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PSNR-L100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15448924"/>
                  </a:ext>
                </a:extLst>
              </a:tr>
              <a:tr h="50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H1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2.48%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4.03%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3.58%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4.06%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8996009"/>
                  </a:ext>
                </a:extLst>
              </a:tr>
              <a:tr h="50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H2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3.65%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33971845"/>
                  </a:ext>
                </a:extLst>
              </a:tr>
              <a:tr h="481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2.48%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4.03%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3.94%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26908375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841C7D28-C424-4565-8A4C-498CECEB26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759164"/>
              </p:ext>
            </p:extLst>
          </p:nvPr>
        </p:nvGraphicFramePr>
        <p:xfrm>
          <a:off x="1013352" y="826302"/>
          <a:ext cx="10165296" cy="2752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8445">
                  <a:extLst>
                    <a:ext uri="{9D8B030D-6E8A-4147-A177-3AD203B41FA5}">
                      <a16:colId xmlns:a16="http://schemas.microsoft.com/office/drawing/2014/main" val="2037547988"/>
                    </a:ext>
                  </a:extLst>
                </a:gridCol>
                <a:gridCol w="944775">
                  <a:extLst>
                    <a:ext uri="{9D8B030D-6E8A-4147-A177-3AD203B41FA5}">
                      <a16:colId xmlns:a16="http://schemas.microsoft.com/office/drawing/2014/main" val="2143662399"/>
                    </a:ext>
                  </a:extLst>
                </a:gridCol>
                <a:gridCol w="909984">
                  <a:extLst>
                    <a:ext uri="{9D8B030D-6E8A-4147-A177-3AD203B41FA5}">
                      <a16:colId xmlns:a16="http://schemas.microsoft.com/office/drawing/2014/main" val="4031574339"/>
                    </a:ext>
                  </a:extLst>
                </a:gridCol>
                <a:gridCol w="822344">
                  <a:extLst>
                    <a:ext uri="{9D8B030D-6E8A-4147-A177-3AD203B41FA5}">
                      <a16:colId xmlns:a16="http://schemas.microsoft.com/office/drawing/2014/main" val="3888180232"/>
                    </a:ext>
                  </a:extLst>
                </a:gridCol>
                <a:gridCol w="963921">
                  <a:extLst>
                    <a:ext uri="{9D8B030D-6E8A-4147-A177-3AD203B41FA5}">
                      <a16:colId xmlns:a16="http://schemas.microsoft.com/office/drawing/2014/main" val="3737192462"/>
                    </a:ext>
                  </a:extLst>
                </a:gridCol>
                <a:gridCol w="928465">
                  <a:extLst>
                    <a:ext uri="{9D8B030D-6E8A-4147-A177-3AD203B41FA5}">
                      <a16:colId xmlns:a16="http://schemas.microsoft.com/office/drawing/2014/main" val="3513035842"/>
                    </a:ext>
                  </a:extLst>
                </a:gridCol>
                <a:gridCol w="1016530">
                  <a:extLst>
                    <a:ext uri="{9D8B030D-6E8A-4147-A177-3AD203B41FA5}">
                      <a16:colId xmlns:a16="http://schemas.microsoft.com/office/drawing/2014/main" val="2630131380"/>
                    </a:ext>
                  </a:extLst>
                </a:gridCol>
                <a:gridCol w="1016530">
                  <a:extLst>
                    <a:ext uri="{9D8B030D-6E8A-4147-A177-3AD203B41FA5}">
                      <a16:colId xmlns:a16="http://schemas.microsoft.com/office/drawing/2014/main" val="2581395654"/>
                    </a:ext>
                  </a:extLst>
                </a:gridCol>
                <a:gridCol w="1016530">
                  <a:extLst>
                    <a:ext uri="{9D8B030D-6E8A-4147-A177-3AD203B41FA5}">
                      <a16:colId xmlns:a16="http://schemas.microsoft.com/office/drawing/2014/main" val="1726070819"/>
                    </a:ext>
                  </a:extLst>
                </a:gridCol>
                <a:gridCol w="858886">
                  <a:extLst>
                    <a:ext uri="{9D8B030D-6E8A-4147-A177-3AD203B41FA5}">
                      <a16:colId xmlns:a16="http://schemas.microsoft.com/office/drawing/2014/main" val="3367241579"/>
                    </a:ext>
                  </a:extLst>
                </a:gridCol>
                <a:gridCol w="858886">
                  <a:extLst>
                    <a:ext uri="{9D8B030D-6E8A-4147-A177-3AD203B41FA5}">
                      <a16:colId xmlns:a16="http://schemas.microsoft.com/office/drawing/2014/main" val="3616586622"/>
                    </a:ext>
                  </a:extLst>
                </a:gridCol>
              </a:tblGrid>
              <a:tr h="229148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Intra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7843527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ECM-8.0 HDR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28244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wPSNR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35960487"/>
                  </a:ext>
                </a:extLst>
              </a:tr>
              <a:tr h="458297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PSNR-L100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00457220"/>
                  </a:ext>
                </a:extLst>
              </a:tr>
              <a:tr h="522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H1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72945931"/>
                  </a:ext>
                </a:extLst>
              </a:tr>
              <a:tr h="45829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H2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8432864"/>
                  </a:ext>
                </a:extLst>
              </a:tr>
              <a:tr h="522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696457534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BAF3C3A-00FE-4AA5-ADF8-09A3EE3EB18D}"/>
              </a:ext>
            </a:extLst>
          </p:cNvPr>
          <p:cNvSpPr/>
          <p:nvPr/>
        </p:nvSpPr>
        <p:spPr>
          <a:xfrm>
            <a:off x="1013350" y="6517918"/>
            <a:ext cx="9879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For RA experiment, “</a:t>
            </a:r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SunsetBeach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CA" altLang="ja-JP" dirty="0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 in H2 is not completed and excluded in the overall average.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36727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Result</a:t>
            </a:r>
            <a:r>
              <a:rPr lang="ja-JP" altLang="en-US" sz="2000" dirty="0"/>
              <a:t> </a:t>
            </a:r>
            <a:r>
              <a:rPr lang="en-US" altLang="ja-JP" sz="2000" dirty="0"/>
              <a:t>of Group2: Interleave the list derivation with the intra process</a:t>
            </a:r>
            <a:endParaRPr kumimoji="1" lang="ja-JP" altLang="en-US" sz="2000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4</a:t>
            </a:fld>
            <a:endParaRPr kumimoji="1" lang="ja-JP" altLang="en-US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693B7EE0-869D-4CB8-A098-9AE658C004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737285"/>
              </p:ext>
            </p:extLst>
          </p:nvPr>
        </p:nvGraphicFramePr>
        <p:xfrm>
          <a:off x="1043328" y="3747036"/>
          <a:ext cx="10105337" cy="2819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3558">
                  <a:extLst>
                    <a:ext uri="{9D8B030D-6E8A-4147-A177-3AD203B41FA5}">
                      <a16:colId xmlns:a16="http://schemas.microsoft.com/office/drawing/2014/main" val="2338179061"/>
                    </a:ext>
                  </a:extLst>
                </a:gridCol>
                <a:gridCol w="939202">
                  <a:extLst>
                    <a:ext uri="{9D8B030D-6E8A-4147-A177-3AD203B41FA5}">
                      <a16:colId xmlns:a16="http://schemas.microsoft.com/office/drawing/2014/main" val="3417785781"/>
                    </a:ext>
                  </a:extLst>
                </a:gridCol>
                <a:gridCol w="904617">
                  <a:extLst>
                    <a:ext uri="{9D8B030D-6E8A-4147-A177-3AD203B41FA5}">
                      <a16:colId xmlns:a16="http://schemas.microsoft.com/office/drawing/2014/main" val="3658778535"/>
                    </a:ext>
                  </a:extLst>
                </a:gridCol>
                <a:gridCol w="809509">
                  <a:extLst>
                    <a:ext uri="{9D8B030D-6E8A-4147-A177-3AD203B41FA5}">
                      <a16:colId xmlns:a16="http://schemas.microsoft.com/office/drawing/2014/main" val="2040023351"/>
                    </a:ext>
                  </a:extLst>
                </a:gridCol>
                <a:gridCol w="966221">
                  <a:extLst>
                    <a:ext uri="{9D8B030D-6E8A-4147-A177-3AD203B41FA5}">
                      <a16:colId xmlns:a16="http://schemas.microsoft.com/office/drawing/2014/main" val="1516951308"/>
                    </a:ext>
                  </a:extLst>
                </a:gridCol>
                <a:gridCol w="922990">
                  <a:extLst>
                    <a:ext uri="{9D8B030D-6E8A-4147-A177-3AD203B41FA5}">
                      <a16:colId xmlns:a16="http://schemas.microsoft.com/office/drawing/2014/main" val="1400063646"/>
                    </a:ext>
                  </a:extLst>
                </a:gridCol>
                <a:gridCol w="1010534">
                  <a:extLst>
                    <a:ext uri="{9D8B030D-6E8A-4147-A177-3AD203B41FA5}">
                      <a16:colId xmlns:a16="http://schemas.microsoft.com/office/drawing/2014/main" val="2549281176"/>
                    </a:ext>
                  </a:extLst>
                </a:gridCol>
                <a:gridCol w="1010534">
                  <a:extLst>
                    <a:ext uri="{9D8B030D-6E8A-4147-A177-3AD203B41FA5}">
                      <a16:colId xmlns:a16="http://schemas.microsoft.com/office/drawing/2014/main" val="3922914720"/>
                    </a:ext>
                  </a:extLst>
                </a:gridCol>
                <a:gridCol w="1010534">
                  <a:extLst>
                    <a:ext uri="{9D8B030D-6E8A-4147-A177-3AD203B41FA5}">
                      <a16:colId xmlns:a16="http://schemas.microsoft.com/office/drawing/2014/main" val="1089227248"/>
                    </a:ext>
                  </a:extLst>
                </a:gridCol>
                <a:gridCol w="853819">
                  <a:extLst>
                    <a:ext uri="{9D8B030D-6E8A-4147-A177-3AD203B41FA5}">
                      <a16:colId xmlns:a16="http://schemas.microsoft.com/office/drawing/2014/main" val="4028492645"/>
                    </a:ext>
                  </a:extLst>
                </a:gridCol>
                <a:gridCol w="853819">
                  <a:extLst>
                    <a:ext uri="{9D8B030D-6E8A-4147-A177-3AD203B41FA5}">
                      <a16:colId xmlns:a16="http://schemas.microsoft.com/office/drawing/2014/main" val="452685190"/>
                    </a:ext>
                  </a:extLst>
                </a:gridCol>
              </a:tblGrid>
              <a:tr h="271752">
                <a:tc>
                  <a:txBody>
                    <a:bodyPr/>
                    <a:lstStyle/>
                    <a:p>
                      <a:endParaRPr lang="ja-JP" sz="16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 Access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798084"/>
                  </a:ext>
                </a:extLst>
              </a:tr>
              <a:tr h="271752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ECM-8.0 HDR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260766"/>
                  </a:ext>
                </a:extLst>
              </a:tr>
              <a:tr h="271752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wPSNR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963827244"/>
                  </a:ext>
                </a:extLst>
              </a:tr>
              <a:tr h="507553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DE100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PSNR-L100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15448924"/>
                  </a:ext>
                </a:extLst>
              </a:tr>
              <a:tr h="50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H1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0.74%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0.70%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8996009"/>
                  </a:ext>
                </a:extLst>
              </a:tr>
              <a:tr h="50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H2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0.81%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33971845"/>
                  </a:ext>
                </a:extLst>
              </a:tr>
              <a:tr h="481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0.74%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0.73%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26908375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841C7D28-C424-4565-8A4C-498CECEB26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357660"/>
              </p:ext>
            </p:extLst>
          </p:nvPr>
        </p:nvGraphicFramePr>
        <p:xfrm>
          <a:off x="1043331" y="826302"/>
          <a:ext cx="10105337" cy="2819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3559">
                  <a:extLst>
                    <a:ext uri="{9D8B030D-6E8A-4147-A177-3AD203B41FA5}">
                      <a16:colId xmlns:a16="http://schemas.microsoft.com/office/drawing/2014/main" val="2037547988"/>
                    </a:ext>
                  </a:extLst>
                </a:gridCol>
                <a:gridCol w="939202">
                  <a:extLst>
                    <a:ext uri="{9D8B030D-6E8A-4147-A177-3AD203B41FA5}">
                      <a16:colId xmlns:a16="http://schemas.microsoft.com/office/drawing/2014/main" val="2143662399"/>
                    </a:ext>
                  </a:extLst>
                </a:gridCol>
                <a:gridCol w="904617">
                  <a:extLst>
                    <a:ext uri="{9D8B030D-6E8A-4147-A177-3AD203B41FA5}">
                      <a16:colId xmlns:a16="http://schemas.microsoft.com/office/drawing/2014/main" val="4031574339"/>
                    </a:ext>
                  </a:extLst>
                </a:gridCol>
                <a:gridCol w="817493">
                  <a:extLst>
                    <a:ext uri="{9D8B030D-6E8A-4147-A177-3AD203B41FA5}">
                      <a16:colId xmlns:a16="http://schemas.microsoft.com/office/drawing/2014/main" val="3888180232"/>
                    </a:ext>
                  </a:extLst>
                </a:gridCol>
                <a:gridCol w="958235">
                  <a:extLst>
                    <a:ext uri="{9D8B030D-6E8A-4147-A177-3AD203B41FA5}">
                      <a16:colId xmlns:a16="http://schemas.microsoft.com/office/drawing/2014/main" val="3737192462"/>
                    </a:ext>
                  </a:extLst>
                </a:gridCol>
                <a:gridCol w="922989">
                  <a:extLst>
                    <a:ext uri="{9D8B030D-6E8A-4147-A177-3AD203B41FA5}">
                      <a16:colId xmlns:a16="http://schemas.microsoft.com/office/drawing/2014/main" val="3513035842"/>
                    </a:ext>
                  </a:extLst>
                </a:gridCol>
                <a:gridCol w="1010534">
                  <a:extLst>
                    <a:ext uri="{9D8B030D-6E8A-4147-A177-3AD203B41FA5}">
                      <a16:colId xmlns:a16="http://schemas.microsoft.com/office/drawing/2014/main" val="2630131380"/>
                    </a:ext>
                  </a:extLst>
                </a:gridCol>
                <a:gridCol w="1010534">
                  <a:extLst>
                    <a:ext uri="{9D8B030D-6E8A-4147-A177-3AD203B41FA5}">
                      <a16:colId xmlns:a16="http://schemas.microsoft.com/office/drawing/2014/main" val="2581395654"/>
                    </a:ext>
                  </a:extLst>
                </a:gridCol>
                <a:gridCol w="1010534">
                  <a:extLst>
                    <a:ext uri="{9D8B030D-6E8A-4147-A177-3AD203B41FA5}">
                      <a16:colId xmlns:a16="http://schemas.microsoft.com/office/drawing/2014/main" val="1726070819"/>
                    </a:ext>
                  </a:extLst>
                </a:gridCol>
                <a:gridCol w="853820">
                  <a:extLst>
                    <a:ext uri="{9D8B030D-6E8A-4147-A177-3AD203B41FA5}">
                      <a16:colId xmlns:a16="http://schemas.microsoft.com/office/drawing/2014/main" val="3367241579"/>
                    </a:ext>
                  </a:extLst>
                </a:gridCol>
                <a:gridCol w="853820">
                  <a:extLst>
                    <a:ext uri="{9D8B030D-6E8A-4147-A177-3AD203B41FA5}">
                      <a16:colId xmlns:a16="http://schemas.microsoft.com/office/drawing/2014/main" val="3616586622"/>
                    </a:ext>
                  </a:extLst>
                </a:gridCol>
              </a:tblGrid>
              <a:tr h="210636">
                <a:tc>
                  <a:txBody>
                    <a:bodyPr/>
                    <a:lstStyle/>
                    <a:p>
                      <a:endParaRPr lang="ja-JP" sz="16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Intra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7843527"/>
                  </a:ext>
                </a:extLst>
              </a:tr>
              <a:tr h="210636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ECM-8.0 HDR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282440"/>
                  </a:ext>
                </a:extLst>
              </a:tr>
              <a:tr h="210636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wPSNR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35960487"/>
                  </a:ext>
                </a:extLst>
              </a:tr>
              <a:tr h="421272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PSNR-L100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00457220"/>
                  </a:ext>
                </a:extLst>
              </a:tr>
              <a:tr h="5562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H1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0.72%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0.44%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0.43%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0.79%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0.76%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0.42%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0.83%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0.88%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82%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90%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72945931"/>
                  </a:ext>
                </a:extLst>
              </a:tr>
              <a:tr h="4212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H2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0.47%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0.58%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0.55%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83%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91%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8432864"/>
                  </a:ext>
                </a:extLst>
              </a:tr>
              <a:tr h="5562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0.72%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0.44%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0.43%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0.79%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0.76%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0.44%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0.74%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0.76%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83%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90%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696457534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0CB233A-7BAC-4433-998B-B7FD8CD28ED9}"/>
              </a:ext>
            </a:extLst>
          </p:cNvPr>
          <p:cNvSpPr/>
          <p:nvPr/>
        </p:nvSpPr>
        <p:spPr>
          <a:xfrm>
            <a:off x="917887" y="6531337"/>
            <a:ext cx="993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For RA experiment, “</a:t>
            </a:r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SunsetBeach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CA" altLang="ja-JP" dirty="0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 in H2 is not completed and excluded in the overall average.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81117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Result</a:t>
            </a:r>
            <a:r>
              <a:rPr lang="ja-JP" altLang="en-US" sz="2000" dirty="0"/>
              <a:t> </a:t>
            </a:r>
            <a:r>
              <a:rPr lang="en-US" altLang="ja-JP" sz="2000" dirty="0"/>
              <a:t>of Group3:</a:t>
            </a:r>
            <a:r>
              <a:rPr lang="ja-JP" altLang="en-US" sz="2000" dirty="0"/>
              <a:t> </a:t>
            </a:r>
            <a:r>
              <a:rPr lang="en-US" altLang="ja-JP" sz="2000" dirty="0"/>
              <a:t>Intra/IBC TM</a:t>
            </a:r>
            <a:endParaRPr kumimoji="1" lang="ja-JP" altLang="en-US" sz="2000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5</a:t>
            </a:fld>
            <a:endParaRPr kumimoji="1" lang="ja-JP" altLang="en-US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693B7EE0-869D-4CB8-A098-9AE658C004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759491"/>
              </p:ext>
            </p:extLst>
          </p:nvPr>
        </p:nvGraphicFramePr>
        <p:xfrm>
          <a:off x="1043328" y="3747036"/>
          <a:ext cx="10105337" cy="2819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3558">
                  <a:extLst>
                    <a:ext uri="{9D8B030D-6E8A-4147-A177-3AD203B41FA5}">
                      <a16:colId xmlns:a16="http://schemas.microsoft.com/office/drawing/2014/main" val="2338179061"/>
                    </a:ext>
                  </a:extLst>
                </a:gridCol>
                <a:gridCol w="939202">
                  <a:extLst>
                    <a:ext uri="{9D8B030D-6E8A-4147-A177-3AD203B41FA5}">
                      <a16:colId xmlns:a16="http://schemas.microsoft.com/office/drawing/2014/main" val="3417785781"/>
                    </a:ext>
                  </a:extLst>
                </a:gridCol>
                <a:gridCol w="904617">
                  <a:extLst>
                    <a:ext uri="{9D8B030D-6E8A-4147-A177-3AD203B41FA5}">
                      <a16:colId xmlns:a16="http://schemas.microsoft.com/office/drawing/2014/main" val="3658778535"/>
                    </a:ext>
                  </a:extLst>
                </a:gridCol>
                <a:gridCol w="809509">
                  <a:extLst>
                    <a:ext uri="{9D8B030D-6E8A-4147-A177-3AD203B41FA5}">
                      <a16:colId xmlns:a16="http://schemas.microsoft.com/office/drawing/2014/main" val="2040023351"/>
                    </a:ext>
                  </a:extLst>
                </a:gridCol>
                <a:gridCol w="966221">
                  <a:extLst>
                    <a:ext uri="{9D8B030D-6E8A-4147-A177-3AD203B41FA5}">
                      <a16:colId xmlns:a16="http://schemas.microsoft.com/office/drawing/2014/main" val="1516951308"/>
                    </a:ext>
                  </a:extLst>
                </a:gridCol>
                <a:gridCol w="922990">
                  <a:extLst>
                    <a:ext uri="{9D8B030D-6E8A-4147-A177-3AD203B41FA5}">
                      <a16:colId xmlns:a16="http://schemas.microsoft.com/office/drawing/2014/main" val="1400063646"/>
                    </a:ext>
                  </a:extLst>
                </a:gridCol>
                <a:gridCol w="1010534">
                  <a:extLst>
                    <a:ext uri="{9D8B030D-6E8A-4147-A177-3AD203B41FA5}">
                      <a16:colId xmlns:a16="http://schemas.microsoft.com/office/drawing/2014/main" val="2549281176"/>
                    </a:ext>
                  </a:extLst>
                </a:gridCol>
                <a:gridCol w="1010534">
                  <a:extLst>
                    <a:ext uri="{9D8B030D-6E8A-4147-A177-3AD203B41FA5}">
                      <a16:colId xmlns:a16="http://schemas.microsoft.com/office/drawing/2014/main" val="3922914720"/>
                    </a:ext>
                  </a:extLst>
                </a:gridCol>
                <a:gridCol w="1010534">
                  <a:extLst>
                    <a:ext uri="{9D8B030D-6E8A-4147-A177-3AD203B41FA5}">
                      <a16:colId xmlns:a16="http://schemas.microsoft.com/office/drawing/2014/main" val="1089227248"/>
                    </a:ext>
                  </a:extLst>
                </a:gridCol>
                <a:gridCol w="853819">
                  <a:extLst>
                    <a:ext uri="{9D8B030D-6E8A-4147-A177-3AD203B41FA5}">
                      <a16:colId xmlns:a16="http://schemas.microsoft.com/office/drawing/2014/main" val="4028492645"/>
                    </a:ext>
                  </a:extLst>
                </a:gridCol>
                <a:gridCol w="853819">
                  <a:extLst>
                    <a:ext uri="{9D8B030D-6E8A-4147-A177-3AD203B41FA5}">
                      <a16:colId xmlns:a16="http://schemas.microsoft.com/office/drawing/2014/main" val="452685190"/>
                    </a:ext>
                  </a:extLst>
                </a:gridCol>
              </a:tblGrid>
              <a:tr h="271752">
                <a:tc>
                  <a:txBody>
                    <a:bodyPr/>
                    <a:lstStyle/>
                    <a:p>
                      <a:endParaRPr lang="ja-JP" sz="16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 Access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798084"/>
                  </a:ext>
                </a:extLst>
              </a:tr>
              <a:tr h="271752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ECM-8.0 HDR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260766"/>
                  </a:ext>
                </a:extLst>
              </a:tr>
              <a:tr h="271752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wPSNR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963827244"/>
                  </a:ext>
                </a:extLst>
              </a:tr>
              <a:tr h="507553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PSNR-L100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15448924"/>
                  </a:ext>
                </a:extLst>
              </a:tr>
              <a:tr h="50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H1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8996009"/>
                  </a:ext>
                </a:extLst>
              </a:tr>
              <a:tr h="50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H2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33971845"/>
                  </a:ext>
                </a:extLst>
              </a:tr>
              <a:tr h="481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26908375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841C7D28-C424-4565-8A4C-498CECEB26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356857"/>
              </p:ext>
            </p:extLst>
          </p:nvPr>
        </p:nvGraphicFramePr>
        <p:xfrm>
          <a:off x="1043331" y="826302"/>
          <a:ext cx="10105337" cy="2819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3559">
                  <a:extLst>
                    <a:ext uri="{9D8B030D-6E8A-4147-A177-3AD203B41FA5}">
                      <a16:colId xmlns:a16="http://schemas.microsoft.com/office/drawing/2014/main" val="2037547988"/>
                    </a:ext>
                  </a:extLst>
                </a:gridCol>
                <a:gridCol w="939202">
                  <a:extLst>
                    <a:ext uri="{9D8B030D-6E8A-4147-A177-3AD203B41FA5}">
                      <a16:colId xmlns:a16="http://schemas.microsoft.com/office/drawing/2014/main" val="2143662399"/>
                    </a:ext>
                  </a:extLst>
                </a:gridCol>
                <a:gridCol w="904617">
                  <a:extLst>
                    <a:ext uri="{9D8B030D-6E8A-4147-A177-3AD203B41FA5}">
                      <a16:colId xmlns:a16="http://schemas.microsoft.com/office/drawing/2014/main" val="4031574339"/>
                    </a:ext>
                  </a:extLst>
                </a:gridCol>
                <a:gridCol w="817493">
                  <a:extLst>
                    <a:ext uri="{9D8B030D-6E8A-4147-A177-3AD203B41FA5}">
                      <a16:colId xmlns:a16="http://schemas.microsoft.com/office/drawing/2014/main" val="3888180232"/>
                    </a:ext>
                  </a:extLst>
                </a:gridCol>
                <a:gridCol w="958235">
                  <a:extLst>
                    <a:ext uri="{9D8B030D-6E8A-4147-A177-3AD203B41FA5}">
                      <a16:colId xmlns:a16="http://schemas.microsoft.com/office/drawing/2014/main" val="3737192462"/>
                    </a:ext>
                  </a:extLst>
                </a:gridCol>
                <a:gridCol w="922989">
                  <a:extLst>
                    <a:ext uri="{9D8B030D-6E8A-4147-A177-3AD203B41FA5}">
                      <a16:colId xmlns:a16="http://schemas.microsoft.com/office/drawing/2014/main" val="3513035842"/>
                    </a:ext>
                  </a:extLst>
                </a:gridCol>
                <a:gridCol w="1010534">
                  <a:extLst>
                    <a:ext uri="{9D8B030D-6E8A-4147-A177-3AD203B41FA5}">
                      <a16:colId xmlns:a16="http://schemas.microsoft.com/office/drawing/2014/main" val="2630131380"/>
                    </a:ext>
                  </a:extLst>
                </a:gridCol>
                <a:gridCol w="1010534">
                  <a:extLst>
                    <a:ext uri="{9D8B030D-6E8A-4147-A177-3AD203B41FA5}">
                      <a16:colId xmlns:a16="http://schemas.microsoft.com/office/drawing/2014/main" val="2581395654"/>
                    </a:ext>
                  </a:extLst>
                </a:gridCol>
                <a:gridCol w="1010534">
                  <a:extLst>
                    <a:ext uri="{9D8B030D-6E8A-4147-A177-3AD203B41FA5}">
                      <a16:colId xmlns:a16="http://schemas.microsoft.com/office/drawing/2014/main" val="1726070819"/>
                    </a:ext>
                  </a:extLst>
                </a:gridCol>
                <a:gridCol w="853820">
                  <a:extLst>
                    <a:ext uri="{9D8B030D-6E8A-4147-A177-3AD203B41FA5}">
                      <a16:colId xmlns:a16="http://schemas.microsoft.com/office/drawing/2014/main" val="3367241579"/>
                    </a:ext>
                  </a:extLst>
                </a:gridCol>
                <a:gridCol w="853820">
                  <a:extLst>
                    <a:ext uri="{9D8B030D-6E8A-4147-A177-3AD203B41FA5}">
                      <a16:colId xmlns:a16="http://schemas.microsoft.com/office/drawing/2014/main" val="3616586622"/>
                    </a:ext>
                  </a:extLst>
                </a:gridCol>
              </a:tblGrid>
              <a:tr h="210636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Intra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7843527"/>
                  </a:ext>
                </a:extLst>
              </a:tr>
              <a:tr h="210636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ECM-8.0 HDR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282440"/>
                  </a:ext>
                </a:extLst>
              </a:tr>
              <a:tr h="210636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wPSNR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35960487"/>
                  </a:ext>
                </a:extLst>
              </a:tr>
              <a:tr h="421272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PSNR-L100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00457220"/>
                  </a:ext>
                </a:extLst>
              </a:tr>
              <a:tr h="5562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H1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1.17%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0.96%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0.98%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1.08%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1.08%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0.99%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1.09%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1.16%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84%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82%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72945931"/>
                  </a:ext>
                </a:extLst>
              </a:tr>
              <a:tr h="4212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H2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0.73%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0.75%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0.70%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83%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86%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8432864"/>
                  </a:ext>
                </a:extLst>
              </a:tr>
              <a:tr h="5562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1.17%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0.96%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0.98%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1.08%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1.08%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0.89%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0.96%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0.99%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84%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83%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696457534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CCAEF6A-DA71-497F-BE72-0A2A94F42AC2}"/>
              </a:ext>
            </a:extLst>
          </p:cNvPr>
          <p:cNvSpPr/>
          <p:nvPr/>
        </p:nvSpPr>
        <p:spPr>
          <a:xfrm>
            <a:off x="1013350" y="6517918"/>
            <a:ext cx="9879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For RA experiment, “</a:t>
            </a:r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SunsetBeach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CA" altLang="ja-JP" dirty="0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 in H2 is not completed and excluded in the overall average.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63015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Result</a:t>
            </a:r>
            <a:r>
              <a:rPr lang="ja-JP" altLang="en-US" sz="2000" dirty="0"/>
              <a:t> </a:t>
            </a:r>
            <a:r>
              <a:rPr lang="en-US" altLang="ja-JP" sz="2000" dirty="0"/>
              <a:t>of Group4: More processing on the neighboring reconstructed samples, DIMD, CCCM</a:t>
            </a:r>
            <a:endParaRPr kumimoji="1" lang="ja-JP" altLang="en-US" sz="2000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6</a:t>
            </a:fld>
            <a:endParaRPr kumimoji="1" lang="ja-JP" altLang="en-US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693B7EE0-869D-4CB8-A098-9AE658C004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483751"/>
              </p:ext>
            </p:extLst>
          </p:nvPr>
        </p:nvGraphicFramePr>
        <p:xfrm>
          <a:off x="1065816" y="3747036"/>
          <a:ext cx="10060364" cy="2819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9893">
                  <a:extLst>
                    <a:ext uri="{9D8B030D-6E8A-4147-A177-3AD203B41FA5}">
                      <a16:colId xmlns:a16="http://schemas.microsoft.com/office/drawing/2014/main" val="2338179061"/>
                    </a:ext>
                  </a:extLst>
                </a:gridCol>
                <a:gridCol w="935022">
                  <a:extLst>
                    <a:ext uri="{9D8B030D-6E8A-4147-A177-3AD203B41FA5}">
                      <a16:colId xmlns:a16="http://schemas.microsoft.com/office/drawing/2014/main" val="3417785781"/>
                    </a:ext>
                  </a:extLst>
                </a:gridCol>
                <a:gridCol w="900591">
                  <a:extLst>
                    <a:ext uri="{9D8B030D-6E8A-4147-A177-3AD203B41FA5}">
                      <a16:colId xmlns:a16="http://schemas.microsoft.com/office/drawing/2014/main" val="3658778535"/>
                    </a:ext>
                  </a:extLst>
                </a:gridCol>
                <a:gridCol w="805906">
                  <a:extLst>
                    <a:ext uri="{9D8B030D-6E8A-4147-A177-3AD203B41FA5}">
                      <a16:colId xmlns:a16="http://schemas.microsoft.com/office/drawing/2014/main" val="2040023351"/>
                    </a:ext>
                  </a:extLst>
                </a:gridCol>
                <a:gridCol w="961921">
                  <a:extLst>
                    <a:ext uri="{9D8B030D-6E8A-4147-A177-3AD203B41FA5}">
                      <a16:colId xmlns:a16="http://schemas.microsoft.com/office/drawing/2014/main" val="1516951308"/>
                    </a:ext>
                  </a:extLst>
                </a:gridCol>
                <a:gridCol w="918882">
                  <a:extLst>
                    <a:ext uri="{9D8B030D-6E8A-4147-A177-3AD203B41FA5}">
                      <a16:colId xmlns:a16="http://schemas.microsoft.com/office/drawing/2014/main" val="1400063646"/>
                    </a:ext>
                  </a:extLst>
                </a:gridCol>
                <a:gridCol w="1006037">
                  <a:extLst>
                    <a:ext uri="{9D8B030D-6E8A-4147-A177-3AD203B41FA5}">
                      <a16:colId xmlns:a16="http://schemas.microsoft.com/office/drawing/2014/main" val="2549281176"/>
                    </a:ext>
                  </a:extLst>
                </a:gridCol>
                <a:gridCol w="1006037">
                  <a:extLst>
                    <a:ext uri="{9D8B030D-6E8A-4147-A177-3AD203B41FA5}">
                      <a16:colId xmlns:a16="http://schemas.microsoft.com/office/drawing/2014/main" val="3922914720"/>
                    </a:ext>
                  </a:extLst>
                </a:gridCol>
                <a:gridCol w="1006037">
                  <a:extLst>
                    <a:ext uri="{9D8B030D-6E8A-4147-A177-3AD203B41FA5}">
                      <a16:colId xmlns:a16="http://schemas.microsoft.com/office/drawing/2014/main" val="1089227248"/>
                    </a:ext>
                  </a:extLst>
                </a:gridCol>
                <a:gridCol w="850019">
                  <a:extLst>
                    <a:ext uri="{9D8B030D-6E8A-4147-A177-3AD203B41FA5}">
                      <a16:colId xmlns:a16="http://schemas.microsoft.com/office/drawing/2014/main" val="4028492645"/>
                    </a:ext>
                  </a:extLst>
                </a:gridCol>
                <a:gridCol w="850019">
                  <a:extLst>
                    <a:ext uri="{9D8B030D-6E8A-4147-A177-3AD203B41FA5}">
                      <a16:colId xmlns:a16="http://schemas.microsoft.com/office/drawing/2014/main" val="452685190"/>
                    </a:ext>
                  </a:extLst>
                </a:gridCol>
              </a:tblGrid>
              <a:tr h="271752">
                <a:tc>
                  <a:txBody>
                    <a:bodyPr/>
                    <a:lstStyle/>
                    <a:p>
                      <a:endParaRPr lang="ja-JP" sz="16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 Access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798084"/>
                  </a:ext>
                </a:extLst>
              </a:tr>
              <a:tr h="271752">
                <a:tc>
                  <a:txBody>
                    <a:bodyPr/>
                    <a:lstStyle/>
                    <a:p>
                      <a:endParaRPr lang="ja-JP" sz="16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ECM-8.0 HDR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260766"/>
                  </a:ext>
                </a:extLst>
              </a:tr>
              <a:tr h="271752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6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ja-JP" sz="16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wPSNR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963827244"/>
                  </a:ext>
                </a:extLst>
              </a:tr>
              <a:tr h="507553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PSNR-L100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15448924"/>
                  </a:ext>
                </a:extLst>
              </a:tr>
              <a:tr h="50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H1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0.49%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3.98%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3.84%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8996009"/>
                  </a:ext>
                </a:extLst>
              </a:tr>
              <a:tr h="50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H2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2.43%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33971845"/>
                  </a:ext>
                </a:extLst>
              </a:tr>
              <a:tr h="481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0.49%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3.98%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3.42%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26908375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841C7D28-C424-4565-8A4C-498CECEB26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340389"/>
              </p:ext>
            </p:extLst>
          </p:nvPr>
        </p:nvGraphicFramePr>
        <p:xfrm>
          <a:off x="1065817" y="826302"/>
          <a:ext cx="10060365" cy="2819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9894">
                  <a:extLst>
                    <a:ext uri="{9D8B030D-6E8A-4147-A177-3AD203B41FA5}">
                      <a16:colId xmlns:a16="http://schemas.microsoft.com/office/drawing/2014/main" val="2037547988"/>
                    </a:ext>
                  </a:extLst>
                </a:gridCol>
                <a:gridCol w="935022">
                  <a:extLst>
                    <a:ext uri="{9D8B030D-6E8A-4147-A177-3AD203B41FA5}">
                      <a16:colId xmlns:a16="http://schemas.microsoft.com/office/drawing/2014/main" val="2143662399"/>
                    </a:ext>
                  </a:extLst>
                </a:gridCol>
                <a:gridCol w="900591">
                  <a:extLst>
                    <a:ext uri="{9D8B030D-6E8A-4147-A177-3AD203B41FA5}">
                      <a16:colId xmlns:a16="http://schemas.microsoft.com/office/drawing/2014/main" val="4031574339"/>
                    </a:ext>
                  </a:extLst>
                </a:gridCol>
                <a:gridCol w="813855">
                  <a:extLst>
                    <a:ext uri="{9D8B030D-6E8A-4147-A177-3AD203B41FA5}">
                      <a16:colId xmlns:a16="http://schemas.microsoft.com/office/drawing/2014/main" val="3888180232"/>
                    </a:ext>
                  </a:extLst>
                </a:gridCol>
                <a:gridCol w="953971">
                  <a:extLst>
                    <a:ext uri="{9D8B030D-6E8A-4147-A177-3AD203B41FA5}">
                      <a16:colId xmlns:a16="http://schemas.microsoft.com/office/drawing/2014/main" val="3737192462"/>
                    </a:ext>
                  </a:extLst>
                </a:gridCol>
                <a:gridCol w="918881">
                  <a:extLst>
                    <a:ext uri="{9D8B030D-6E8A-4147-A177-3AD203B41FA5}">
                      <a16:colId xmlns:a16="http://schemas.microsoft.com/office/drawing/2014/main" val="3513035842"/>
                    </a:ext>
                  </a:extLst>
                </a:gridCol>
                <a:gridCol w="1006037">
                  <a:extLst>
                    <a:ext uri="{9D8B030D-6E8A-4147-A177-3AD203B41FA5}">
                      <a16:colId xmlns:a16="http://schemas.microsoft.com/office/drawing/2014/main" val="2630131380"/>
                    </a:ext>
                  </a:extLst>
                </a:gridCol>
                <a:gridCol w="1006037">
                  <a:extLst>
                    <a:ext uri="{9D8B030D-6E8A-4147-A177-3AD203B41FA5}">
                      <a16:colId xmlns:a16="http://schemas.microsoft.com/office/drawing/2014/main" val="2581395654"/>
                    </a:ext>
                  </a:extLst>
                </a:gridCol>
                <a:gridCol w="1006037">
                  <a:extLst>
                    <a:ext uri="{9D8B030D-6E8A-4147-A177-3AD203B41FA5}">
                      <a16:colId xmlns:a16="http://schemas.microsoft.com/office/drawing/2014/main" val="1726070819"/>
                    </a:ext>
                  </a:extLst>
                </a:gridCol>
                <a:gridCol w="850020">
                  <a:extLst>
                    <a:ext uri="{9D8B030D-6E8A-4147-A177-3AD203B41FA5}">
                      <a16:colId xmlns:a16="http://schemas.microsoft.com/office/drawing/2014/main" val="3367241579"/>
                    </a:ext>
                  </a:extLst>
                </a:gridCol>
                <a:gridCol w="850020">
                  <a:extLst>
                    <a:ext uri="{9D8B030D-6E8A-4147-A177-3AD203B41FA5}">
                      <a16:colId xmlns:a16="http://schemas.microsoft.com/office/drawing/2014/main" val="3616586622"/>
                    </a:ext>
                  </a:extLst>
                </a:gridCol>
              </a:tblGrid>
              <a:tr h="210636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Intra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7843527"/>
                  </a:ext>
                </a:extLst>
              </a:tr>
              <a:tr h="210636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ECM-8.0 HDR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282440"/>
                  </a:ext>
                </a:extLst>
              </a:tr>
              <a:tr h="210636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wPSNR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35960487"/>
                  </a:ext>
                </a:extLst>
              </a:tr>
              <a:tr h="421272">
                <a:tc>
                  <a:txBody>
                    <a:bodyPr/>
                    <a:lstStyle/>
                    <a:p>
                      <a:endParaRPr lang="ja-JP" sz="160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PSNR-L100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00457220"/>
                  </a:ext>
                </a:extLst>
              </a:tr>
              <a:tr h="5562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H1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4.01%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0.96%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0.85%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4.91%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5.88%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0.84%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4.86%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5.91%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87%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97%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72945931"/>
                  </a:ext>
                </a:extLst>
              </a:tr>
              <a:tr h="4212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H2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0.88%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3.51%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4.43%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88%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98%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8432864"/>
                  </a:ext>
                </a:extLst>
              </a:tr>
              <a:tr h="5562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4.01%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0.96%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0.85%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4.91%</a:t>
                      </a:r>
                      <a:endParaRPr lang="ja-JP" sz="16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5.88%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0.86%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4.37%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5.37%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87%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97%</a:t>
                      </a:r>
                      <a:endParaRPr lang="ja-JP" sz="16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696457534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F9D0D55-D70C-4CDE-BE97-5AAFA6A9CC61}"/>
              </a:ext>
            </a:extLst>
          </p:cNvPr>
          <p:cNvSpPr/>
          <p:nvPr/>
        </p:nvSpPr>
        <p:spPr>
          <a:xfrm>
            <a:off x="1013350" y="6517918"/>
            <a:ext cx="9879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For RA experiment, “</a:t>
            </a:r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SunsetBeach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CA" altLang="ja-JP" dirty="0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 in H2 is not completed and excluded in the overall average.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05296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4007DA-87AA-446A-B0B9-46EC5691B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Comparison of SDR and HDR results in AI</a:t>
            </a:r>
            <a:endParaRPr kumimoji="1" lang="ja-JP" altLang="en-US" sz="20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95B423E-01DF-4A15-8387-66EB8E17D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7</a:t>
            </a:fld>
            <a:endParaRPr kumimoji="1" lang="ja-JP" altLang="en-US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BAB2CB9B-EC7C-4EB6-8D6E-CF2C6492DB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346525"/>
              </p:ext>
            </p:extLst>
          </p:nvPr>
        </p:nvGraphicFramePr>
        <p:xfrm>
          <a:off x="261852" y="813253"/>
          <a:ext cx="11647188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203">
                  <a:extLst>
                    <a:ext uri="{9D8B030D-6E8A-4147-A177-3AD203B41FA5}">
                      <a16:colId xmlns:a16="http://schemas.microsoft.com/office/drawing/2014/main" val="4009653788"/>
                    </a:ext>
                  </a:extLst>
                </a:gridCol>
                <a:gridCol w="979681">
                  <a:extLst>
                    <a:ext uri="{9D8B030D-6E8A-4147-A177-3AD203B41FA5}">
                      <a16:colId xmlns:a16="http://schemas.microsoft.com/office/drawing/2014/main" val="3876368183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4136435499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392871637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702312545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800523591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224981761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845930126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2577783492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2994487416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1000425999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604903738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44978295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213674767"/>
                    </a:ext>
                  </a:extLst>
                </a:gridCol>
              </a:tblGrid>
              <a:tr h="471718">
                <a:tc>
                  <a:txBody>
                    <a:bodyPr/>
                    <a:lstStyle/>
                    <a:p>
                      <a:pPr algn="ctr"/>
                      <a:endParaRPr kumimoji="1" lang="ja-JP" altLang="en-US" sz="16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Group1</a:t>
                      </a:r>
                    </a:p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(Inter TM)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Group2</a:t>
                      </a:r>
                    </a:p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(List)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Group3</a:t>
                      </a:r>
                    </a:p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(Intra/IBC TM)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Group4</a:t>
                      </a:r>
                    </a:p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(More </a:t>
                      </a:r>
                      <a:r>
                        <a:rPr kumimoji="1" lang="en-US" altLang="ja-JP" sz="16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neighbour</a:t>
                      </a:r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3602711"/>
                  </a:ext>
                </a:extLst>
              </a:tr>
              <a:tr h="302065">
                <a:tc>
                  <a:txBody>
                    <a:bodyPr/>
                    <a:lstStyle/>
                    <a:p>
                      <a:pPr algn="ctr"/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582675"/>
                  </a:ext>
                </a:extLst>
              </a:tr>
              <a:tr h="302065">
                <a:tc rowSpan="8">
                  <a:txBody>
                    <a:bodyPr/>
                    <a:lstStyle/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SDR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A1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0.45%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0.71%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0.73%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0.45%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0.29%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0.35%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1.53%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4.43%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5.96%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8193203"/>
                  </a:ext>
                </a:extLst>
              </a:tr>
              <a:tr h="302065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A2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0.59%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1.03%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1.10%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1.19%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2.41%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4.37%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4.80%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176146056"/>
                  </a:ext>
                </a:extLst>
              </a:tr>
              <a:tr h="302065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0.45%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0.58%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0.63%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1.15%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1.04%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1.23%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4.75%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3.80%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67580953"/>
                  </a:ext>
                </a:extLst>
              </a:tr>
              <a:tr h="302065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0.37%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0.44%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0.95%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0.78%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0.87%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2.21%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1.97%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773378379"/>
                  </a:ext>
                </a:extLst>
              </a:tr>
              <a:tr h="302065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(D)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-0.03%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-0.02%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-0.02%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0.30%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0.33%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0.48%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0.72%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0.38%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0.53%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0.79%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1.79%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1.75%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56044225"/>
                  </a:ext>
                </a:extLst>
              </a:tr>
              <a:tr h="302065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0.66%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0.82%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0.91%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1.89%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1.88%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1.88%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1.11%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4.73%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2.84%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97034983"/>
                  </a:ext>
                </a:extLst>
              </a:tr>
              <a:tr h="302065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(F)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0.32%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0.24%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0.74%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2.47%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2.44%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2.86%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1.79%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1.69%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2.05%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1.15%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2.95%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2.87%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91646859"/>
                  </a:ext>
                </a:extLst>
              </a:tr>
              <a:tr h="302065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0.47%</a:t>
                      </a:r>
                      <a:endParaRPr lang="ja-JP" sz="1600" b="1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0.61%</a:t>
                      </a:r>
                      <a:endParaRPr lang="ja-JP" sz="1600" b="1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0.68%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1.09%</a:t>
                      </a:r>
                      <a:endParaRPr lang="ja-JP" sz="1600" b="1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1.01%</a:t>
                      </a:r>
                      <a:endParaRPr lang="ja-JP" sz="1600" b="1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1.09%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1.31%</a:t>
                      </a:r>
                      <a:endParaRPr lang="ja-JP" sz="1600" b="1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4.07%</a:t>
                      </a:r>
                      <a:endParaRPr lang="ja-JP" sz="1600" b="1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3.76%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26447119"/>
                  </a:ext>
                </a:extLst>
              </a:tr>
              <a:tr h="302065">
                <a:tc rowSpan="3">
                  <a:txBody>
                    <a:bodyPr/>
                    <a:lstStyle/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HDR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H1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0.42%</a:t>
                      </a:r>
                      <a:endParaRPr lang="ja-JP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0.83%</a:t>
                      </a:r>
                      <a:endParaRPr lang="ja-JP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0.88%</a:t>
                      </a:r>
                      <a:endParaRPr lang="ja-JP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0.99%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1.09%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1.16%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0.84%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4.86%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5.91%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36695017"/>
                  </a:ext>
                </a:extLst>
              </a:tr>
              <a:tr h="302065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H2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0.47%</a:t>
                      </a:r>
                      <a:endParaRPr lang="ja-JP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0.58%</a:t>
                      </a:r>
                      <a:endParaRPr lang="ja-JP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0.55%</a:t>
                      </a:r>
                      <a:endParaRPr lang="ja-JP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0.73%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0.75%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0.88%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3.51%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4.43%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866090056"/>
                  </a:ext>
                </a:extLst>
              </a:tr>
              <a:tr h="302065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0.44%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0.74%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0.76%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0.89%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0.96%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0.99%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0.86%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4.37%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5.37%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131445"/>
                  </a:ext>
                </a:extLst>
              </a:tr>
              <a:tr h="471718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HDR – SDR</a:t>
                      </a:r>
                    </a:p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(overall diff)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0.01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0.01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0.01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-0.03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0.13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0.08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-0.20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-0.05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-0.10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-0.45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0.30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1.61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810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0437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4007DA-87AA-446A-B0B9-46EC5691B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Comparison of SDR and HDR results in RA</a:t>
            </a:r>
            <a:endParaRPr kumimoji="1" lang="ja-JP" altLang="en-US" sz="20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95B423E-01DF-4A15-8387-66EB8E17D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8</a:t>
            </a:fld>
            <a:endParaRPr kumimoji="1" lang="ja-JP" altLang="en-US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BAB2CB9B-EC7C-4EB6-8D6E-CF2C6492DB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502980"/>
              </p:ext>
            </p:extLst>
          </p:nvPr>
        </p:nvGraphicFramePr>
        <p:xfrm>
          <a:off x="255600" y="836554"/>
          <a:ext cx="11647188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203">
                  <a:extLst>
                    <a:ext uri="{9D8B030D-6E8A-4147-A177-3AD203B41FA5}">
                      <a16:colId xmlns:a16="http://schemas.microsoft.com/office/drawing/2014/main" val="4009653788"/>
                    </a:ext>
                  </a:extLst>
                </a:gridCol>
                <a:gridCol w="979681">
                  <a:extLst>
                    <a:ext uri="{9D8B030D-6E8A-4147-A177-3AD203B41FA5}">
                      <a16:colId xmlns:a16="http://schemas.microsoft.com/office/drawing/2014/main" val="3876368183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4136435499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392871637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702312545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800523591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224981761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845930126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2577783492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2994487416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1000425999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604903738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44978295"/>
                    </a:ext>
                  </a:extLst>
                </a:gridCol>
                <a:gridCol w="831942">
                  <a:extLst>
                    <a:ext uri="{9D8B030D-6E8A-4147-A177-3AD203B41FA5}">
                      <a16:colId xmlns:a16="http://schemas.microsoft.com/office/drawing/2014/main" val="213674767"/>
                    </a:ext>
                  </a:extLst>
                </a:gridCol>
              </a:tblGrid>
              <a:tr h="433710">
                <a:tc>
                  <a:txBody>
                    <a:bodyPr/>
                    <a:lstStyle/>
                    <a:p>
                      <a:pPr algn="ctr"/>
                      <a:endParaRPr kumimoji="1" lang="ja-JP" altLang="en-US" sz="16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Group1</a:t>
                      </a:r>
                    </a:p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(Inter TM)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Group2</a:t>
                      </a:r>
                    </a:p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(List)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Group3</a:t>
                      </a:r>
                    </a:p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(Intra/IBC TM)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Group4</a:t>
                      </a:r>
                    </a:p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(More </a:t>
                      </a:r>
                      <a:r>
                        <a:rPr kumimoji="1" lang="en-US" altLang="ja-JP" sz="16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neighbour</a:t>
                      </a:r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3602711"/>
                  </a:ext>
                </a:extLst>
              </a:tr>
              <a:tr h="277727">
                <a:tc>
                  <a:txBody>
                    <a:bodyPr/>
                    <a:lstStyle/>
                    <a:p>
                      <a:pPr algn="ctr"/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582675"/>
                  </a:ext>
                </a:extLst>
              </a:tr>
              <a:tr h="277727">
                <a:tc rowSpan="8">
                  <a:txBody>
                    <a:bodyPr/>
                    <a:lstStyle/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SDR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A1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3.63%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4.06%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4.42%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2.14%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1.29%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1.77%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0.26%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0.13%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0.39%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1.36%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2.96%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4.83%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8193203"/>
                  </a:ext>
                </a:extLst>
              </a:tr>
              <a:tr h="27772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A2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3.93%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4.25%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4.61%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1.60%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1.06%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1.56%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0.54%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0.22%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0.71%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1.13%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2.55%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3.37%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176146056"/>
                  </a:ext>
                </a:extLst>
              </a:tr>
              <a:tr h="27772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3.40%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3.66%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3.62%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1.50%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1.05%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1.23%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0.61%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0.55%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0.58%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4.28%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3.64%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67580953"/>
                  </a:ext>
                </a:extLst>
              </a:tr>
              <a:tr h="27772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3.94%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4.12%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4.39%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1.14%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0.92%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0.30%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0.63%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0.34%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1.41%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1.39%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773378379"/>
                  </a:ext>
                </a:extLst>
              </a:tr>
              <a:tr h="27772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(D)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3.23%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3.79%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3.80%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0.71%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0.63%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0.52%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0.38%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0.24%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0.37%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0.35%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2.04%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1.32%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56044225"/>
                  </a:ext>
                </a:extLst>
              </a:tr>
              <a:tr h="27772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97034983"/>
                  </a:ext>
                </a:extLst>
              </a:tr>
              <a:tr h="27772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(F)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2.77%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2.74%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2.67%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2.91%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2.39%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2.72%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1.01%</a:t>
                      </a:r>
                      <a:endParaRPr lang="ja-JP" sz="1600" b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1.14%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0.96%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0.61%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1.96%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1.60%</a:t>
                      </a:r>
                      <a:endParaRPr lang="ja-JP" sz="16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91646859"/>
                  </a:ext>
                </a:extLst>
              </a:tr>
              <a:tr h="27772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3.70%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3.98%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4.18%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1.55%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1.01%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1.32%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0.47%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0.28%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0.57%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0.78%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2.91%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3.22%</a:t>
                      </a:r>
                      <a:endParaRPr 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26447119"/>
                  </a:ext>
                </a:extLst>
              </a:tr>
              <a:tr h="277727">
                <a:tc rowSpan="3">
                  <a:txBody>
                    <a:bodyPr/>
                    <a:lstStyle/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1" lang="en-US" altLang="ja-JP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HDR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H1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3.58%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4.06%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0.70%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3.84%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36695017"/>
                  </a:ext>
                </a:extLst>
              </a:tr>
              <a:tr h="27772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H2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3.65%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0.81%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2.43%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866090056"/>
                  </a:ext>
                </a:extLst>
              </a:tr>
              <a:tr h="277727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3.52%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3.94%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0.55%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0.73%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3.35%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3.42%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131445"/>
                  </a:ext>
                </a:extLst>
              </a:tr>
              <a:tr h="433710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ja-JP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HDR – SDR</a:t>
                      </a:r>
                    </a:p>
                    <a:p>
                      <a:pPr algn="ctr"/>
                      <a:r>
                        <a:rPr lang="en-US" altLang="ja-JP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(overall diff)</a:t>
                      </a:r>
                      <a:endParaRPr lang="ja-JP" alt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-0.46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-0.24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-0.46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-0.59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0.12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-0.26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0.44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5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0.20</a:t>
                      </a:r>
                      <a:endParaRPr kumimoji="1" lang="ja-JP" altLang="en-US" sz="16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1673234"/>
                  </a:ext>
                </a:extLst>
              </a:tr>
            </a:tbl>
          </a:graphicData>
        </a:graphic>
      </p:graphicFrame>
      <p:sp>
        <p:nvSpPr>
          <p:cNvPr id="9" name="スライド番号プレースホルダー 4">
            <a:extLst>
              <a:ext uri="{FF2B5EF4-FFF2-40B4-BE49-F238E27FC236}">
                <a16:creationId xmlns:a16="http://schemas.microsoft.com/office/drawing/2014/main" id="{9E53FB22-CC80-4984-86F3-0D316EAD99AD}"/>
              </a:ext>
            </a:extLst>
          </p:cNvPr>
          <p:cNvSpPr txBox="1">
            <a:spLocks/>
          </p:cNvSpPr>
          <p:nvPr/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ja-JP"/>
            </a:defPPr>
            <a:lvl1pPr marL="0" algn="r" defTabSz="914400" rtl="0" eaLnBrk="1" latinLnBrk="0" hangingPunct="1">
              <a:defRPr kumimoji="1" lang="ja-JP" altLang="en-US" sz="1000" kern="12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A9E37A5-A917-4235-ABF6-8CD72E894915}" type="slidenum">
              <a:rPr lang="en-US" altLang="ja-JP" smtClean="0"/>
              <a:pPr/>
              <a:t>8</a:t>
            </a:fld>
            <a:endParaRPr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36806FB-EB4A-4200-A3BE-1FAD91207D21}"/>
              </a:ext>
            </a:extLst>
          </p:cNvPr>
          <p:cNvSpPr/>
          <p:nvPr/>
        </p:nvSpPr>
        <p:spPr>
          <a:xfrm>
            <a:off x="1504975" y="6527962"/>
            <a:ext cx="10522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For RA experiment, “</a:t>
            </a:r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SunsetBeach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CA" altLang="ja-JP" dirty="0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 in H2 is not completed and excluded in the overall average.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0467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54FF984-1E81-4793-9F42-53A44690A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9</a:t>
            </a:fld>
            <a:endParaRPr lang="ja-JP" altLang="en-US"/>
          </a:p>
        </p:txBody>
      </p:sp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48E06F7B-15D1-462A-8A6A-6F91A838DF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291057"/>
              </p:ext>
            </p:extLst>
          </p:nvPr>
        </p:nvGraphicFramePr>
        <p:xfrm>
          <a:off x="252000" y="813584"/>
          <a:ext cx="116676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400">
                  <a:extLst>
                    <a:ext uri="{9D8B030D-6E8A-4147-A177-3AD203B41FA5}">
                      <a16:colId xmlns:a16="http://schemas.microsoft.com/office/drawing/2014/main" val="1573648396"/>
                    </a:ext>
                  </a:extLst>
                </a:gridCol>
                <a:gridCol w="2592800">
                  <a:extLst>
                    <a:ext uri="{9D8B030D-6E8A-4147-A177-3AD203B41FA5}">
                      <a16:colId xmlns:a16="http://schemas.microsoft.com/office/drawing/2014/main" val="3912776965"/>
                    </a:ext>
                  </a:extLst>
                </a:gridCol>
                <a:gridCol w="2592800">
                  <a:extLst>
                    <a:ext uri="{9D8B030D-6E8A-4147-A177-3AD203B41FA5}">
                      <a16:colId xmlns:a16="http://schemas.microsoft.com/office/drawing/2014/main" val="510717792"/>
                    </a:ext>
                  </a:extLst>
                </a:gridCol>
                <a:gridCol w="2592800">
                  <a:extLst>
                    <a:ext uri="{9D8B030D-6E8A-4147-A177-3AD203B41FA5}">
                      <a16:colId xmlns:a16="http://schemas.microsoft.com/office/drawing/2014/main" val="2411831552"/>
                    </a:ext>
                  </a:extLst>
                </a:gridCol>
                <a:gridCol w="2592800">
                  <a:extLst>
                    <a:ext uri="{9D8B030D-6E8A-4147-A177-3AD203B41FA5}">
                      <a16:colId xmlns:a16="http://schemas.microsoft.com/office/drawing/2014/main" val="668333586"/>
                    </a:ext>
                  </a:extLst>
                </a:gridCol>
              </a:tblGrid>
              <a:tr h="321340">
                <a:tc rowSpan="2">
                  <a:txBody>
                    <a:bodyPr/>
                    <a:lstStyle/>
                    <a:p>
                      <a:pPr algn="ctr"/>
                      <a:endParaRPr kumimoji="1" lang="ja-JP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bg1"/>
                          </a:solidFill>
                        </a:rPr>
                        <a:t>AI</a:t>
                      </a:r>
                      <a:endParaRPr kumimoji="1" lang="ja-JP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bg1"/>
                          </a:solidFill>
                        </a:rPr>
                        <a:t>RA</a:t>
                      </a:r>
                      <a:endParaRPr kumimoji="1" lang="ja-JP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493305"/>
                  </a:ext>
                </a:extLst>
              </a:tr>
              <a:tr h="3213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bg1"/>
                          </a:solidFill>
                        </a:rPr>
                        <a:t>Most difference</a:t>
                      </a:r>
                    </a:p>
                    <a:p>
                      <a:pPr algn="ctr"/>
                      <a:r>
                        <a:rPr kumimoji="1" lang="en-US" altLang="ja-JP" b="1" dirty="0">
                          <a:solidFill>
                            <a:schemeClr val="bg1"/>
                          </a:solidFill>
                        </a:rPr>
                        <a:t>(most effective)</a:t>
                      </a:r>
                      <a:endParaRPr kumimoji="1" lang="ja-JP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BA6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bg1"/>
                          </a:solidFill>
                        </a:rPr>
                        <a:t>Least difference</a:t>
                      </a:r>
                    </a:p>
                    <a:p>
                      <a:pPr algn="ctr"/>
                      <a:r>
                        <a:rPr kumimoji="1" lang="en-US" altLang="ja-JP" b="1" dirty="0">
                          <a:solidFill>
                            <a:schemeClr val="bg1"/>
                          </a:solidFill>
                        </a:rPr>
                        <a:t>(less effective)</a:t>
                      </a:r>
                      <a:endParaRPr kumimoji="1" lang="ja-JP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BA6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bg1"/>
                          </a:solidFill>
                        </a:rPr>
                        <a:t>Most difference</a:t>
                      </a:r>
                    </a:p>
                    <a:p>
                      <a:pPr algn="ctr"/>
                      <a:r>
                        <a:rPr kumimoji="1" lang="en-US" altLang="ja-JP" b="1" dirty="0">
                          <a:solidFill>
                            <a:schemeClr val="bg1"/>
                          </a:solidFill>
                        </a:rPr>
                        <a:t>(most effective)</a:t>
                      </a:r>
                      <a:endParaRPr kumimoji="1" lang="ja-JP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BA6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bg1"/>
                          </a:solidFill>
                        </a:rPr>
                        <a:t>Least difference</a:t>
                      </a:r>
                    </a:p>
                    <a:p>
                      <a:pPr algn="ctr"/>
                      <a:r>
                        <a:rPr kumimoji="1" lang="en-US" altLang="ja-JP" b="1" dirty="0">
                          <a:solidFill>
                            <a:schemeClr val="bg1"/>
                          </a:solidFill>
                        </a:rPr>
                        <a:t>(less effective)</a:t>
                      </a:r>
                      <a:endParaRPr kumimoji="1" lang="ja-JP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BA6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24935"/>
                  </a:ext>
                </a:extLst>
              </a:tr>
              <a:tr h="3213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tx1"/>
                          </a:solidFill>
                        </a:rPr>
                        <a:t>Group1</a:t>
                      </a:r>
                      <a:endParaRPr kumimoji="1" lang="ja-JP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kumimoji="1" lang="ja-JP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kumimoji="1" lang="ja-JP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solidFill>
                            <a:schemeClr val="tx1"/>
                          </a:solidFill>
                        </a:rPr>
                        <a:t>EBU_Hurdles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solidFill>
                            <a:schemeClr val="tx1"/>
                          </a:solidFill>
                        </a:rPr>
                        <a:t>SunRise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3545700"/>
                  </a:ext>
                </a:extLst>
              </a:tr>
              <a:tr h="3213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tx1"/>
                          </a:solidFill>
                        </a:rPr>
                        <a:t>Group2</a:t>
                      </a:r>
                      <a:endParaRPr kumimoji="1" lang="ja-JP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D7E1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solidFill>
                            <a:schemeClr val="tx1"/>
                          </a:solidFill>
                        </a:rPr>
                        <a:t>BalloonFestival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>
                          <a:solidFill>
                            <a:schemeClr val="tx1"/>
                          </a:solidFill>
                        </a:rPr>
                        <a:t>SunsetBeach3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solidFill>
                            <a:schemeClr val="tx1"/>
                          </a:solidFill>
                        </a:rPr>
                        <a:t>ShowGirl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solidFill>
                            <a:schemeClr val="tx1"/>
                          </a:solidFill>
                        </a:rPr>
                        <a:t>SunRise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9193474"/>
                  </a:ext>
                </a:extLst>
              </a:tr>
              <a:tr h="3213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tx1"/>
                          </a:solidFill>
                        </a:rPr>
                        <a:t>Group3</a:t>
                      </a:r>
                      <a:endParaRPr kumimoji="1" lang="ja-JP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solidFill>
                            <a:schemeClr val="tx1"/>
                          </a:solidFill>
                        </a:rPr>
                        <a:t>EBU_Hurdles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>
                          <a:solidFill>
                            <a:schemeClr val="tx1"/>
                          </a:solidFill>
                        </a:rPr>
                        <a:t>SunsetBeach3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solidFill>
                            <a:schemeClr val="tx1"/>
                          </a:solidFill>
                        </a:rPr>
                        <a:t>EBU_Starting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>
                          <a:solidFill>
                            <a:schemeClr val="tx1"/>
                          </a:solidFill>
                        </a:rPr>
                        <a:t>FlyingBirds3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943487"/>
                  </a:ext>
                </a:extLst>
              </a:tr>
              <a:tr h="55464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chemeClr val="tx1"/>
                          </a:solidFill>
                        </a:rPr>
                        <a:t>Group4</a:t>
                      </a:r>
                      <a:endParaRPr kumimoji="1" lang="ja-JP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D7E1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>
                          <a:solidFill>
                            <a:schemeClr val="tx1"/>
                          </a:solidFill>
                        </a:rPr>
                        <a:t>SunsetBeach3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>
                          <a:solidFill>
                            <a:schemeClr val="tx1"/>
                          </a:solidFill>
                        </a:rPr>
                        <a:t>PeopleInShoppingCenter2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solidFill>
                            <a:schemeClr val="tx1"/>
                          </a:solidFill>
                        </a:rPr>
                        <a:t>SunRise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>
                          <a:solidFill>
                            <a:schemeClr val="tx1"/>
                          </a:solidFill>
                        </a:rPr>
                        <a:t>FlyingBirds3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673715"/>
                  </a:ext>
                </a:extLst>
              </a:tr>
            </a:tbl>
          </a:graphicData>
        </a:graphic>
      </p:graphicFrame>
      <p:pic>
        <p:nvPicPr>
          <p:cNvPr id="13" name="Picture 41">
            <a:extLst>
              <a:ext uri="{FF2B5EF4-FFF2-40B4-BE49-F238E27FC236}">
                <a16:creationId xmlns:a16="http://schemas.microsoft.com/office/drawing/2014/main" id="{F87F485B-AAE3-4192-B837-0CCABE900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14" y="3657600"/>
            <a:ext cx="2568645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5" descr="Sequences/Starting.jpg">
            <a:extLst>
              <a:ext uri="{FF2B5EF4-FFF2-40B4-BE49-F238E27FC236}">
                <a16:creationId xmlns:a16="http://schemas.microsoft.com/office/drawing/2014/main" id="{FF833BA2-F9B2-47F5-AFA7-A95FBC575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415" y="3660635"/>
            <a:ext cx="246575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4" descr="Hurdles">
            <a:extLst>
              <a:ext uri="{FF2B5EF4-FFF2-40B4-BE49-F238E27FC236}">
                <a16:creationId xmlns:a16="http://schemas.microsoft.com/office/drawing/2014/main" id="{A9D0577B-247F-4E2F-884F-2E157B84B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083" y="5262789"/>
            <a:ext cx="2454085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3" descr="Sequences/ShowGirl.jpg">
            <a:extLst>
              <a:ext uri="{FF2B5EF4-FFF2-40B4-BE49-F238E27FC236}">
                <a16:creationId xmlns:a16="http://schemas.microsoft.com/office/drawing/2014/main" id="{5CCB8041-772A-4DB9-8B75-69FAA2E37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14" y="5262789"/>
            <a:ext cx="2482105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4">
            <a:extLst>
              <a:ext uri="{FF2B5EF4-FFF2-40B4-BE49-F238E27FC236}">
                <a16:creationId xmlns:a16="http://schemas.microsoft.com/office/drawing/2014/main" id="{03324E8E-C5A5-4977-AAD6-B4809F0426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224" y="5262789"/>
            <a:ext cx="2568649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図 17" descr="Z:\ichigaya\バックアップ\Document\管理\審議資料\201612HLG素材提供\サムネイル\HokkaidoOkinawa_HLG4K10bit420_1.jpg">
            <a:extLst>
              <a:ext uri="{FF2B5EF4-FFF2-40B4-BE49-F238E27FC236}">
                <a16:creationId xmlns:a16="http://schemas.microsoft.com/office/drawing/2014/main" id="{4812ADC2-DFD5-4060-A290-EB0F9EB8838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926" y="5262789"/>
            <a:ext cx="2713646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8" descr="thumb_PeopleInShoppingCenter_small">
            <a:extLst>
              <a:ext uri="{FF2B5EF4-FFF2-40B4-BE49-F238E27FC236}">
                <a16:creationId xmlns:a16="http://schemas.microsoft.com/office/drawing/2014/main" id="{DD445828-3283-4E55-8434-757B451C51F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926" y="3681044"/>
            <a:ext cx="2713646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9" descr="Z:\ichigaya\バックアップ\Document\管理\審議資料\201612HLG素材提供\サムネイル\HokkaidoOkinawa_HLG4K10bit420_7.jpg">
            <a:extLst>
              <a:ext uri="{FF2B5EF4-FFF2-40B4-BE49-F238E27FC236}">
                <a16:creationId xmlns:a16="http://schemas.microsoft.com/office/drawing/2014/main" id="{DB7DB169-D62F-4255-BA73-62EA019473E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224" y="3681044"/>
            <a:ext cx="2713646" cy="14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タイトル 1">
            <a:extLst>
              <a:ext uri="{FF2B5EF4-FFF2-40B4-BE49-F238E27FC236}">
                <a16:creationId xmlns:a16="http://schemas.microsoft.com/office/drawing/2014/main" id="{734BC337-18D6-4B1B-8A0F-23D36B686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>
            <a:normAutofit/>
          </a:bodyPr>
          <a:lstStyle/>
          <a:p>
            <a:r>
              <a:rPr kumimoji="1" lang="en-US" altLang="ja-JP" sz="2000" dirty="0"/>
              <a:t>Effective sequence per group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46069684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kumimoji="1" dirty="0" smtClean="0">
            <a:solidFill>
              <a:srgbClr val="59574C"/>
            </a:solidFill>
            <a:latin typeface="HGSｺﾞｼｯｸM" panose="020B0600000000000000" pitchFamily="50" charset="-128"/>
            <a:ea typeface="HGS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smtClean="0"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2938</TotalTime>
  <Words>2089</Words>
  <Application>Microsoft Office PowerPoint</Application>
  <PresentationFormat>ワイド画面</PresentationFormat>
  <Paragraphs>989</Paragraphs>
  <Slides>12</Slides>
  <Notes>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3" baseType="lpstr">
      <vt:lpstr>(日本語用のフォントを使用)</vt:lpstr>
      <vt:lpstr>HGPｺﾞｼｯｸE</vt:lpstr>
      <vt:lpstr>HGPｺﾞｼｯｸM</vt:lpstr>
      <vt:lpstr>HGｺﾞｼｯｸM</vt:lpstr>
      <vt:lpstr>ＭＳ Ｐゴシック</vt:lpstr>
      <vt:lpstr>源ノ角ゴシック JP Normal</vt:lpstr>
      <vt:lpstr>游明朝</vt:lpstr>
      <vt:lpstr>Arial</vt:lpstr>
      <vt:lpstr>Calibri</vt:lpstr>
      <vt:lpstr>Source Sans Pro Black</vt:lpstr>
      <vt:lpstr>Be Original.テーマ</vt:lpstr>
      <vt:lpstr>[AHG7] ECM tool assessment with HDR dataset</vt:lpstr>
      <vt:lpstr>Introduction</vt:lpstr>
      <vt:lpstr>Result of Group1: Inter TM</vt:lpstr>
      <vt:lpstr>Result of Group2: Interleave the list derivation with the intra process</vt:lpstr>
      <vt:lpstr>Result of Group3: Intra/IBC TM</vt:lpstr>
      <vt:lpstr>Result of Group4: More processing on the neighboring reconstructed samples, DIMD, CCCM</vt:lpstr>
      <vt:lpstr>Comparison of SDR and HDR results in AI</vt:lpstr>
      <vt:lpstr>Comparison of SDR and HDR results in RA</vt:lpstr>
      <vt:lpstr>Effective sequence per group</vt:lpstr>
      <vt:lpstr>Conclusion</vt:lpstr>
      <vt:lpstr>PowerPoint プレゼンテーション</vt:lpstr>
      <vt:lpstr>Additional table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范哲銘/研究員</cp:lastModifiedBy>
  <cp:revision>181</cp:revision>
  <dcterms:created xsi:type="dcterms:W3CDTF">2017-02-21T01:46:25Z</dcterms:created>
  <dcterms:modified xsi:type="dcterms:W3CDTF">2023-04-24T12:51:48Z</dcterms:modified>
</cp:coreProperties>
</file>