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7" r:id="rId6"/>
    <p:sldId id="2142533617" r:id="rId7"/>
    <p:sldId id="2142533618" r:id="rId8"/>
    <p:sldId id="2142533619" r:id="rId9"/>
    <p:sldId id="884" r:id="rId10"/>
    <p:sldId id="214253361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94660"/>
  </p:normalViewPr>
  <p:slideViewPr>
    <p:cSldViewPr snapToGrid="0">
      <p:cViewPr>
        <p:scale>
          <a:sx n="97" d="100"/>
          <a:sy n="97" d="100"/>
        </p:scale>
        <p:origin x="240" y="-63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4/23/2023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type is chosen based on neighboring blocks availability near the current block</a:t>
            </a:r>
          </a:p>
        </p:txBody>
      </p:sp>
      <p:sp>
        <p:nvSpPr>
          <p:cNvPr id="4" name="Slide Number Placeholder 3"/>
          <p:cNvSpPr>
            <a:spLocks noGrp="1"/>
          </p:cNvSpPr>
          <p:nvPr>
            <p:ph type="sldNum" sz="quarter" idx="5"/>
          </p:nvPr>
        </p:nvSpPr>
        <p:spPr/>
        <p:txBody>
          <a:bodyPr/>
          <a:lstStyle/>
          <a:p>
            <a:fld id="{BC75E7E4-6857-4F03-A780-9887AA86825E}" type="slidenum">
              <a:rPr lang="de-DE" smtClean="0"/>
              <a:t>2</a:t>
            </a:fld>
            <a:endParaRPr lang="de-DE"/>
          </a:p>
        </p:txBody>
      </p:sp>
    </p:spTree>
    <p:extLst>
      <p:ext uri="{BB962C8B-B14F-4D97-AF65-F5344CB8AC3E}">
        <p14:creationId xmlns:p14="http://schemas.microsoft.com/office/powerpoint/2010/main" val="386640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current design the reference block cannot approach the picture boundary, which is fixed by us</a:t>
            </a:r>
          </a:p>
        </p:txBody>
      </p:sp>
      <p:sp>
        <p:nvSpPr>
          <p:cNvPr id="4" name="Slide Number Placeholder 3"/>
          <p:cNvSpPr>
            <a:spLocks noGrp="1"/>
          </p:cNvSpPr>
          <p:nvPr>
            <p:ph type="sldNum" sz="quarter" idx="5"/>
          </p:nvPr>
        </p:nvSpPr>
        <p:spPr/>
        <p:txBody>
          <a:bodyPr/>
          <a:lstStyle/>
          <a:p>
            <a:fld id="{BC75E7E4-6857-4F03-A780-9887AA86825E}" type="slidenum">
              <a:rPr lang="de-DE" smtClean="0"/>
              <a:t>3</a:t>
            </a:fld>
            <a:endParaRPr lang="de-DE"/>
          </a:p>
        </p:txBody>
      </p:sp>
    </p:spTree>
    <p:extLst>
      <p:ext uri="{BB962C8B-B14F-4D97-AF65-F5344CB8AC3E}">
        <p14:creationId xmlns:p14="http://schemas.microsoft.com/office/powerpoint/2010/main" val="2829908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JVET-W0069 introduces the incomplete template types, but leaves at least two inconsistencies in the code</a:t>
            </a:r>
          </a:p>
        </p:txBody>
      </p:sp>
      <p:sp>
        <p:nvSpPr>
          <p:cNvPr id="4" name="Slide Number Placeholder 3"/>
          <p:cNvSpPr>
            <a:spLocks noGrp="1"/>
          </p:cNvSpPr>
          <p:nvPr>
            <p:ph type="sldNum" sz="quarter" idx="5"/>
          </p:nvPr>
        </p:nvSpPr>
        <p:spPr/>
        <p:txBody>
          <a:bodyPr/>
          <a:lstStyle/>
          <a:p>
            <a:fld id="{BC75E7E4-6857-4F03-A780-9887AA86825E}" type="slidenum">
              <a:rPr lang="de-DE" smtClean="0"/>
              <a:t>7</a:t>
            </a:fld>
            <a:endParaRPr lang="de-DE"/>
          </a:p>
        </p:txBody>
      </p:sp>
    </p:spTree>
    <p:extLst>
      <p:ext uri="{BB962C8B-B14F-4D97-AF65-F5344CB8AC3E}">
        <p14:creationId xmlns:p14="http://schemas.microsoft.com/office/powerpoint/2010/main" val="1061560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JVET-AD0239</a:t>
            </a:r>
            <a:br>
              <a:rPr lang="en-US" sz="3600" dirty="0"/>
            </a:br>
            <a:r>
              <a:rPr lang="en-CA" sz="3600" dirty="0"/>
              <a:t>Non-EE2: </a:t>
            </a:r>
            <a:br>
              <a:rPr lang="en-CA" sz="3600" dirty="0"/>
            </a:br>
            <a:r>
              <a:rPr lang="en-US" sz="3600" dirty="0"/>
              <a:t>Fixes for </a:t>
            </a:r>
            <a:r>
              <a:rPr lang="en-US" sz="3600" dirty="0" err="1"/>
              <a:t>IntraTMP</a:t>
            </a:r>
            <a:r>
              <a:rPr lang="en-US" sz="3600" dirty="0"/>
              <a:t> template availability</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24015F8-35E0-737D-7BD3-82938470B140}"/>
              </a:ext>
            </a:extLst>
          </p:cNvPr>
          <p:cNvSpPr>
            <a:spLocks noGrp="1"/>
          </p:cNvSpPr>
          <p:nvPr>
            <p:ph type="title"/>
          </p:nvPr>
        </p:nvSpPr>
        <p:spPr>
          <a:xfrm>
            <a:off x="495300" y="565125"/>
            <a:ext cx="11187112" cy="439479"/>
          </a:xfrm>
        </p:spPr>
        <p:txBody>
          <a:bodyPr/>
          <a:lstStyle/>
          <a:p>
            <a:r>
              <a:rPr lang="en-US" dirty="0"/>
              <a:t>1. Fix the availability check for the left template choice</a:t>
            </a:r>
          </a:p>
        </p:txBody>
      </p:sp>
      <p:sp>
        <p:nvSpPr>
          <p:cNvPr id="29" name="Content Placeholder 28">
            <a:extLst>
              <a:ext uri="{FF2B5EF4-FFF2-40B4-BE49-F238E27FC236}">
                <a16:creationId xmlns:a16="http://schemas.microsoft.com/office/drawing/2014/main" id="{EB6DE835-A25A-B572-2EE3-491E96400308}"/>
              </a:ext>
            </a:extLst>
          </p:cNvPr>
          <p:cNvSpPr>
            <a:spLocks noGrp="1"/>
          </p:cNvSpPr>
          <p:nvPr>
            <p:ph sz="quarter" idx="14"/>
          </p:nvPr>
        </p:nvSpPr>
        <p:spPr/>
        <p:txBody>
          <a:bodyPr/>
          <a:lstStyle/>
          <a:p>
            <a:pPr marL="0" indent="0">
              <a:buNone/>
            </a:pPr>
            <a:r>
              <a:rPr lang="en-US" dirty="0"/>
              <a:t>The left template check is inconsistent with the design.</a:t>
            </a:r>
          </a:p>
        </p:txBody>
      </p:sp>
      <p:grpSp>
        <p:nvGrpSpPr>
          <p:cNvPr id="74" name="Group 73">
            <a:extLst>
              <a:ext uri="{FF2B5EF4-FFF2-40B4-BE49-F238E27FC236}">
                <a16:creationId xmlns:a16="http://schemas.microsoft.com/office/drawing/2014/main" id="{2925FCD6-9234-C7F0-976E-F854A9349F5D}"/>
              </a:ext>
            </a:extLst>
          </p:cNvPr>
          <p:cNvGrpSpPr/>
          <p:nvPr/>
        </p:nvGrpSpPr>
        <p:grpSpPr>
          <a:xfrm>
            <a:off x="585981" y="3166244"/>
            <a:ext cx="2856557" cy="1669776"/>
            <a:chOff x="585981" y="3166244"/>
            <a:chExt cx="2856557" cy="1669776"/>
          </a:xfrm>
        </p:grpSpPr>
        <p:pic>
          <p:nvPicPr>
            <p:cNvPr id="73" name="Picture 72">
              <a:extLst>
                <a:ext uri="{FF2B5EF4-FFF2-40B4-BE49-F238E27FC236}">
                  <a16:creationId xmlns:a16="http://schemas.microsoft.com/office/drawing/2014/main" id="{5EECA424-8CCE-A42F-27D1-D45E6037552A}"/>
                </a:ext>
              </a:extLst>
            </p:cNvPr>
            <p:cNvPicPr>
              <a:picLocks noChangeAspect="1"/>
            </p:cNvPicPr>
            <p:nvPr/>
          </p:nvPicPr>
          <p:blipFill>
            <a:blip r:embed="rId3"/>
            <a:stretch>
              <a:fillRect/>
            </a:stretch>
          </p:blipFill>
          <p:spPr>
            <a:xfrm>
              <a:off x="585981" y="3166244"/>
              <a:ext cx="2856557" cy="1669776"/>
            </a:xfrm>
            <a:prstGeom prst="rect">
              <a:avLst/>
            </a:prstGeom>
          </p:spPr>
        </p:pic>
        <p:sp>
          <p:nvSpPr>
            <p:cNvPr id="32" name="Content Placeholder 12" descr="Checkmark with solid fill">
              <a:extLst>
                <a:ext uri="{FF2B5EF4-FFF2-40B4-BE49-F238E27FC236}">
                  <a16:creationId xmlns:a16="http://schemas.microsoft.com/office/drawing/2014/main" id="{6309FF8B-9D9F-BD78-97D9-30A235C57461}"/>
                </a:ext>
              </a:extLst>
            </p:cNvPr>
            <p:cNvSpPr/>
            <p:nvPr/>
          </p:nvSpPr>
          <p:spPr>
            <a:xfrm>
              <a:off x="1307899"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3" name="Content Placeholder 12" descr="Checkmark with solid fill">
              <a:extLst>
                <a:ext uri="{FF2B5EF4-FFF2-40B4-BE49-F238E27FC236}">
                  <a16:creationId xmlns:a16="http://schemas.microsoft.com/office/drawing/2014/main" id="{E9A5D762-48A8-128A-C426-B605ED94A7D7}"/>
                </a:ext>
              </a:extLst>
            </p:cNvPr>
            <p:cNvSpPr/>
            <p:nvPr/>
          </p:nvSpPr>
          <p:spPr>
            <a:xfrm>
              <a:off x="1852270"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4" name="Content Placeholder 12" descr="Checkmark with solid fill">
              <a:extLst>
                <a:ext uri="{FF2B5EF4-FFF2-40B4-BE49-F238E27FC236}">
                  <a16:creationId xmlns:a16="http://schemas.microsoft.com/office/drawing/2014/main" id="{A68EC3E4-3EBB-D978-0196-3906D93A0FD3}"/>
                </a:ext>
              </a:extLst>
            </p:cNvPr>
            <p:cNvSpPr/>
            <p:nvPr/>
          </p:nvSpPr>
          <p:spPr>
            <a:xfrm>
              <a:off x="239879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5" name="Content Placeholder 12" descr="Checkmark with solid fill">
              <a:extLst>
                <a:ext uri="{FF2B5EF4-FFF2-40B4-BE49-F238E27FC236}">
                  <a16:creationId xmlns:a16="http://schemas.microsoft.com/office/drawing/2014/main" id="{E1F7C097-6B8A-C947-A899-C97080FEFD1F}"/>
                </a:ext>
              </a:extLst>
            </p:cNvPr>
            <p:cNvSpPr/>
            <p:nvPr/>
          </p:nvSpPr>
          <p:spPr>
            <a:xfrm>
              <a:off x="2945318"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6" name="Content Placeholder 12" descr="Checkmark with solid fill">
              <a:extLst>
                <a:ext uri="{FF2B5EF4-FFF2-40B4-BE49-F238E27FC236}">
                  <a16:creationId xmlns:a16="http://schemas.microsoft.com/office/drawing/2014/main" id="{AD9201CA-B343-3CEF-08F3-206C82E06D16}"/>
                </a:ext>
              </a:extLst>
            </p:cNvPr>
            <p:cNvSpPr/>
            <p:nvPr/>
          </p:nvSpPr>
          <p:spPr>
            <a:xfrm>
              <a:off x="76721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7" name="Content Placeholder 12" descr="Checkmark with solid fill">
              <a:extLst>
                <a:ext uri="{FF2B5EF4-FFF2-40B4-BE49-F238E27FC236}">
                  <a16:creationId xmlns:a16="http://schemas.microsoft.com/office/drawing/2014/main" id="{EE1A0947-C382-3862-BFC4-49C118845925}"/>
                </a:ext>
              </a:extLst>
            </p:cNvPr>
            <p:cNvSpPr/>
            <p:nvPr/>
          </p:nvSpPr>
          <p:spPr>
            <a:xfrm>
              <a:off x="767214" y="3895421"/>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8" name="Content Placeholder 12" descr="Checkmark with solid fill">
              <a:extLst>
                <a:ext uri="{FF2B5EF4-FFF2-40B4-BE49-F238E27FC236}">
                  <a16:creationId xmlns:a16="http://schemas.microsoft.com/office/drawing/2014/main" id="{6596ACA8-56F6-DE96-7AC5-5DEF5FADEC06}"/>
                </a:ext>
              </a:extLst>
            </p:cNvPr>
            <p:cNvSpPr/>
            <p:nvPr/>
          </p:nvSpPr>
          <p:spPr>
            <a:xfrm>
              <a:off x="767214" y="4397394"/>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40" name="TextBox 39">
            <a:extLst>
              <a:ext uri="{FF2B5EF4-FFF2-40B4-BE49-F238E27FC236}">
                <a16:creationId xmlns:a16="http://schemas.microsoft.com/office/drawing/2014/main" id="{488EF7A7-B962-3937-CFCD-DEF199C9D4F1}"/>
              </a:ext>
            </a:extLst>
          </p:cNvPr>
          <p:cNvSpPr txBox="1"/>
          <p:nvPr/>
        </p:nvSpPr>
        <p:spPr>
          <a:xfrm>
            <a:off x="838201" y="4872725"/>
            <a:ext cx="2329148" cy="302525"/>
          </a:xfrm>
          <a:prstGeom prst="rect">
            <a:avLst/>
          </a:prstGeom>
        </p:spPr>
        <p:txBody>
          <a:bodyPr vert="horz" wrap="none" lIns="0" tIns="0" rIns="0" bIns="0" rtlCol="0">
            <a:noAutofit/>
          </a:bodyPr>
          <a:lstStyle/>
          <a:p>
            <a:pPr algn="ctr">
              <a:buNone/>
            </a:pPr>
            <a:r>
              <a:rPr lang="en-US" sz="1600" dirty="0"/>
              <a:t>L-shape template check</a:t>
            </a:r>
          </a:p>
        </p:txBody>
      </p:sp>
      <p:grpSp>
        <p:nvGrpSpPr>
          <p:cNvPr id="79" name="Group 78">
            <a:extLst>
              <a:ext uri="{FF2B5EF4-FFF2-40B4-BE49-F238E27FC236}">
                <a16:creationId xmlns:a16="http://schemas.microsoft.com/office/drawing/2014/main" id="{24D6D74D-1A77-11EE-FC6A-7181C2430D30}"/>
              </a:ext>
            </a:extLst>
          </p:cNvPr>
          <p:cNvGrpSpPr/>
          <p:nvPr/>
        </p:nvGrpSpPr>
        <p:grpSpPr>
          <a:xfrm>
            <a:off x="3969816" y="3159939"/>
            <a:ext cx="2860418" cy="1676081"/>
            <a:chOff x="3969816" y="3159939"/>
            <a:chExt cx="2860418" cy="1676081"/>
          </a:xfrm>
        </p:grpSpPr>
        <p:pic>
          <p:nvPicPr>
            <p:cNvPr id="76" name="Picture 75">
              <a:extLst>
                <a:ext uri="{FF2B5EF4-FFF2-40B4-BE49-F238E27FC236}">
                  <a16:creationId xmlns:a16="http://schemas.microsoft.com/office/drawing/2014/main" id="{1D1A1F04-C7BA-DD04-ED70-CAD5C15F3BAD}"/>
                </a:ext>
              </a:extLst>
            </p:cNvPr>
            <p:cNvPicPr>
              <a:picLocks noChangeAspect="1"/>
            </p:cNvPicPr>
            <p:nvPr/>
          </p:nvPicPr>
          <p:blipFill>
            <a:blip r:embed="rId4"/>
            <a:stretch>
              <a:fillRect/>
            </a:stretch>
          </p:blipFill>
          <p:spPr>
            <a:xfrm>
              <a:off x="3969816" y="3159939"/>
              <a:ext cx="2860418" cy="1676081"/>
            </a:xfrm>
            <a:prstGeom prst="rect">
              <a:avLst/>
            </a:prstGeom>
          </p:spPr>
        </p:pic>
        <p:sp>
          <p:nvSpPr>
            <p:cNvPr id="43" name="Content Placeholder 12" descr="Checkmark with solid fill">
              <a:extLst>
                <a:ext uri="{FF2B5EF4-FFF2-40B4-BE49-F238E27FC236}">
                  <a16:creationId xmlns:a16="http://schemas.microsoft.com/office/drawing/2014/main" id="{4BB98205-6404-CC23-0367-DB4691ACAAF9}"/>
                </a:ext>
              </a:extLst>
            </p:cNvPr>
            <p:cNvSpPr/>
            <p:nvPr/>
          </p:nvSpPr>
          <p:spPr>
            <a:xfrm>
              <a:off x="4705149"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4" name="Content Placeholder 12" descr="Checkmark with solid fill">
              <a:extLst>
                <a:ext uri="{FF2B5EF4-FFF2-40B4-BE49-F238E27FC236}">
                  <a16:creationId xmlns:a16="http://schemas.microsoft.com/office/drawing/2014/main" id="{9891C553-BD86-A8B8-9F09-DC61CB519EB6}"/>
                </a:ext>
              </a:extLst>
            </p:cNvPr>
            <p:cNvSpPr/>
            <p:nvPr/>
          </p:nvSpPr>
          <p:spPr>
            <a:xfrm>
              <a:off x="5249520"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5" name="Content Placeholder 12" descr="Checkmark with solid fill">
              <a:extLst>
                <a:ext uri="{FF2B5EF4-FFF2-40B4-BE49-F238E27FC236}">
                  <a16:creationId xmlns:a16="http://schemas.microsoft.com/office/drawing/2014/main" id="{342861E1-5E40-BCAD-A3FB-A3C9DDD3CC1D}"/>
                </a:ext>
              </a:extLst>
            </p:cNvPr>
            <p:cNvSpPr/>
            <p:nvPr/>
          </p:nvSpPr>
          <p:spPr>
            <a:xfrm>
              <a:off x="5796044"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6" name="Content Placeholder 12" descr="Checkmark with solid fill">
              <a:extLst>
                <a:ext uri="{FF2B5EF4-FFF2-40B4-BE49-F238E27FC236}">
                  <a16:creationId xmlns:a16="http://schemas.microsoft.com/office/drawing/2014/main" id="{D005DB0A-1C92-01D7-2BBF-76F6ED741CC3}"/>
                </a:ext>
              </a:extLst>
            </p:cNvPr>
            <p:cNvSpPr/>
            <p:nvPr/>
          </p:nvSpPr>
          <p:spPr>
            <a:xfrm>
              <a:off x="6342568"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50" name="TextBox 49">
            <a:extLst>
              <a:ext uri="{FF2B5EF4-FFF2-40B4-BE49-F238E27FC236}">
                <a16:creationId xmlns:a16="http://schemas.microsoft.com/office/drawing/2014/main" id="{2815FFD8-4BCC-2FD5-1EDB-436FA6BC7CB4}"/>
              </a:ext>
            </a:extLst>
          </p:cNvPr>
          <p:cNvSpPr txBox="1"/>
          <p:nvPr/>
        </p:nvSpPr>
        <p:spPr>
          <a:xfrm>
            <a:off x="4235451" y="4880092"/>
            <a:ext cx="2329148" cy="302525"/>
          </a:xfrm>
          <a:prstGeom prst="rect">
            <a:avLst/>
          </a:prstGeom>
        </p:spPr>
        <p:txBody>
          <a:bodyPr vert="horz" wrap="none" lIns="0" tIns="0" rIns="0" bIns="0" rtlCol="0">
            <a:noAutofit/>
          </a:bodyPr>
          <a:lstStyle/>
          <a:p>
            <a:pPr algn="ctr">
              <a:buNone/>
            </a:pPr>
            <a:r>
              <a:rPr lang="en-US" sz="1600" dirty="0"/>
              <a:t>Above template check</a:t>
            </a:r>
          </a:p>
        </p:txBody>
      </p:sp>
      <p:grpSp>
        <p:nvGrpSpPr>
          <p:cNvPr id="80" name="Group 79">
            <a:extLst>
              <a:ext uri="{FF2B5EF4-FFF2-40B4-BE49-F238E27FC236}">
                <a16:creationId xmlns:a16="http://schemas.microsoft.com/office/drawing/2014/main" id="{03982C17-7E75-3BD6-A450-18A76A016F34}"/>
              </a:ext>
            </a:extLst>
          </p:cNvPr>
          <p:cNvGrpSpPr/>
          <p:nvPr/>
        </p:nvGrpSpPr>
        <p:grpSpPr>
          <a:xfrm>
            <a:off x="8428222" y="2581727"/>
            <a:ext cx="2964814" cy="1763247"/>
            <a:chOff x="8428222" y="2581727"/>
            <a:chExt cx="2964814" cy="1763247"/>
          </a:xfrm>
        </p:grpSpPr>
        <p:pic>
          <p:nvPicPr>
            <p:cNvPr id="78" name="Picture 77">
              <a:extLst>
                <a:ext uri="{FF2B5EF4-FFF2-40B4-BE49-F238E27FC236}">
                  <a16:creationId xmlns:a16="http://schemas.microsoft.com/office/drawing/2014/main" id="{2C2A53FB-3952-60E4-BF01-1725A54737CD}"/>
                </a:ext>
              </a:extLst>
            </p:cNvPr>
            <p:cNvPicPr>
              <a:picLocks noChangeAspect="1"/>
            </p:cNvPicPr>
            <p:nvPr/>
          </p:nvPicPr>
          <p:blipFill>
            <a:blip r:embed="rId5"/>
            <a:stretch>
              <a:fillRect/>
            </a:stretch>
          </p:blipFill>
          <p:spPr>
            <a:xfrm>
              <a:off x="8428222" y="2581727"/>
              <a:ext cx="2964814" cy="1763247"/>
            </a:xfrm>
            <a:prstGeom prst="rect">
              <a:avLst/>
            </a:prstGeom>
          </p:spPr>
        </p:pic>
        <p:sp>
          <p:nvSpPr>
            <p:cNvPr id="57" name="Content Placeholder 12" descr="Checkmark with solid fill">
              <a:extLst>
                <a:ext uri="{FF2B5EF4-FFF2-40B4-BE49-F238E27FC236}">
                  <a16:creationId xmlns:a16="http://schemas.microsoft.com/office/drawing/2014/main" id="{8280A617-0397-2F2B-9612-F2A94FE6545E}"/>
                </a:ext>
              </a:extLst>
            </p:cNvPr>
            <p:cNvSpPr/>
            <p:nvPr/>
          </p:nvSpPr>
          <p:spPr>
            <a:xfrm>
              <a:off x="8648865" y="2800378"/>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60" name="TextBox 59">
            <a:extLst>
              <a:ext uri="{FF2B5EF4-FFF2-40B4-BE49-F238E27FC236}">
                <a16:creationId xmlns:a16="http://schemas.microsoft.com/office/drawing/2014/main" id="{63F37A6B-0DE9-3070-D546-9D652604AEE1}"/>
              </a:ext>
            </a:extLst>
          </p:cNvPr>
          <p:cNvSpPr txBox="1"/>
          <p:nvPr/>
        </p:nvSpPr>
        <p:spPr>
          <a:xfrm>
            <a:off x="7482907" y="3357640"/>
            <a:ext cx="932148" cy="302525"/>
          </a:xfrm>
          <a:prstGeom prst="rect">
            <a:avLst/>
          </a:prstGeom>
        </p:spPr>
        <p:txBody>
          <a:bodyPr vert="horz" wrap="none" lIns="0" tIns="0" rIns="0" bIns="0" rtlCol="0">
            <a:noAutofit/>
          </a:bodyPr>
          <a:lstStyle/>
          <a:p>
            <a:pPr algn="r">
              <a:buNone/>
            </a:pPr>
            <a:r>
              <a:rPr lang="en-US" sz="1600" dirty="0"/>
              <a:t>Current:</a:t>
            </a:r>
          </a:p>
        </p:txBody>
      </p:sp>
      <p:sp>
        <p:nvSpPr>
          <p:cNvPr id="61" name="TextBox 60">
            <a:extLst>
              <a:ext uri="{FF2B5EF4-FFF2-40B4-BE49-F238E27FC236}">
                <a16:creationId xmlns:a16="http://schemas.microsoft.com/office/drawing/2014/main" id="{8807D3BA-6BE7-9E54-AFB5-AEDE543D1D03}"/>
              </a:ext>
            </a:extLst>
          </p:cNvPr>
          <p:cNvSpPr txBox="1"/>
          <p:nvPr/>
        </p:nvSpPr>
        <p:spPr>
          <a:xfrm>
            <a:off x="8798831" y="2133517"/>
            <a:ext cx="2329148" cy="302525"/>
          </a:xfrm>
          <a:prstGeom prst="rect">
            <a:avLst/>
          </a:prstGeom>
        </p:spPr>
        <p:txBody>
          <a:bodyPr vert="horz" wrap="none" lIns="0" tIns="0" rIns="0" bIns="0" rtlCol="0">
            <a:noAutofit/>
          </a:bodyPr>
          <a:lstStyle/>
          <a:p>
            <a:pPr algn="ctr">
              <a:buNone/>
            </a:pPr>
            <a:r>
              <a:rPr lang="en-US" u="sng" dirty="0"/>
              <a:t>Left template check:</a:t>
            </a:r>
          </a:p>
        </p:txBody>
      </p:sp>
      <p:grpSp>
        <p:nvGrpSpPr>
          <p:cNvPr id="84" name="Group 83">
            <a:extLst>
              <a:ext uri="{FF2B5EF4-FFF2-40B4-BE49-F238E27FC236}">
                <a16:creationId xmlns:a16="http://schemas.microsoft.com/office/drawing/2014/main" id="{D66C19C6-09B2-A407-C34C-0CF70CE92B9F}"/>
              </a:ext>
            </a:extLst>
          </p:cNvPr>
          <p:cNvGrpSpPr/>
          <p:nvPr/>
        </p:nvGrpSpPr>
        <p:grpSpPr>
          <a:xfrm>
            <a:off x="8428222" y="4449034"/>
            <a:ext cx="2964814" cy="1763247"/>
            <a:chOff x="8428222" y="4449034"/>
            <a:chExt cx="2964814" cy="1763247"/>
          </a:xfrm>
        </p:grpSpPr>
        <p:pic>
          <p:nvPicPr>
            <p:cNvPr id="83" name="Picture 82">
              <a:extLst>
                <a:ext uri="{FF2B5EF4-FFF2-40B4-BE49-F238E27FC236}">
                  <a16:creationId xmlns:a16="http://schemas.microsoft.com/office/drawing/2014/main" id="{291953E9-F290-6E46-8540-D7DB8A5C8C79}"/>
                </a:ext>
              </a:extLst>
            </p:cNvPr>
            <p:cNvPicPr>
              <a:picLocks noChangeAspect="1"/>
            </p:cNvPicPr>
            <p:nvPr/>
          </p:nvPicPr>
          <p:blipFill>
            <a:blip r:embed="rId5"/>
            <a:stretch>
              <a:fillRect/>
            </a:stretch>
          </p:blipFill>
          <p:spPr>
            <a:xfrm>
              <a:off x="8428222" y="4449034"/>
              <a:ext cx="2964814" cy="1763247"/>
            </a:xfrm>
            <a:prstGeom prst="rect">
              <a:avLst/>
            </a:prstGeom>
          </p:spPr>
        </p:pic>
        <p:sp>
          <p:nvSpPr>
            <p:cNvPr id="69" name="Content Placeholder 12" descr="Checkmark with solid fill">
              <a:extLst>
                <a:ext uri="{FF2B5EF4-FFF2-40B4-BE49-F238E27FC236}">
                  <a16:creationId xmlns:a16="http://schemas.microsoft.com/office/drawing/2014/main" id="{A5506FF3-FF3E-62EF-0D79-CF05E5471F9B}"/>
                </a:ext>
              </a:extLst>
            </p:cNvPr>
            <p:cNvSpPr/>
            <p:nvPr/>
          </p:nvSpPr>
          <p:spPr>
            <a:xfrm>
              <a:off x="8648864" y="5224947"/>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70" name="Content Placeholder 12" descr="Checkmark with solid fill">
              <a:extLst>
                <a:ext uri="{FF2B5EF4-FFF2-40B4-BE49-F238E27FC236}">
                  <a16:creationId xmlns:a16="http://schemas.microsoft.com/office/drawing/2014/main" id="{6955FF8B-6F8E-56E9-2176-5087BFAF803A}"/>
                </a:ext>
              </a:extLst>
            </p:cNvPr>
            <p:cNvSpPr/>
            <p:nvPr/>
          </p:nvSpPr>
          <p:spPr>
            <a:xfrm>
              <a:off x="8648864" y="572692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71" name="TextBox 70">
            <a:extLst>
              <a:ext uri="{FF2B5EF4-FFF2-40B4-BE49-F238E27FC236}">
                <a16:creationId xmlns:a16="http://schemas.microsoft.com/office/drawing/2014/main" id="{2D8B9997-0779-BA27-FC19-0C05C7937140}"/>
              </a:ext>
            </a:extLst>
          </p:cNvPr>
          <p:cNvSpPr txBox="1"/>
          <p:nvPr/>
        </p:nvSpPr>
        <p:spPr>
          <a:xfrm>
            <a:off x="7482906" y="5237061"/>
            <a:ext cx="932148" cy="302525"/>
          </a:xfrm>
          <a:prstGeom prst="rect">
            <a:avLst/>
          </a:prstGeom>
        </p:spPr>
        <p:txBody>
          <a:bodyPr vert="horz" wrap="none" lIns="0" tIns="0" rIns="0" bIns="0" rtlCol="0">
            <a:noAutofit/>
          </a:bodyPr>
          <a:lstStyle/>
          <a:p>
            <a:pPr algn="r">
              <a:buNone/>
            </a:pPr>
            <a:r>
              <a:rPr lang="en-US" sz="1600" dirty="0"/>
              <a:t>Proposed:</a:t>
            </a:r>
          </a:p>
        </p:txBody>
      </p:sp>
      <p:sp>
        <p:nvSpPr>
          <p:cNvPr id="85" name="Content Placeholder 12" descr="Checkmark with solid fill">
            <a:extLst>
              <a:ext uri="{FF2B5EF4-FFF2-40B4-BE49-F238E27FC236}">
                <a16:creationId xmlns:a16="http://schemas.microsoft.com/office/drawing/2014/main" id="{9F9526CE-9891-8891-570B-A353B8928E47}"/>
              </a:ext>
            </a:extLst>
          </p:cNvPr>
          <p:cNvSpPr/>
          <p:nvPr/>
        </p:nvSpPr>
        <p:spPr>
          <a:xfrm>
            <a:off x="828820" y="5729480"/>
            <a:ext cx="177798" cy="124882"/>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86" name="TextBox 85">
            <a:extLst>
              <a:ext uri="{FF2B5EF4-FFF2-40B4-BE49-F238E27FC236}">
                <a16:creationId xmlns:a16="http://schemas.microsoft.com/office/drawing/2014/main" id="{32DD33DF-3C6F-9552-883A-5BA2D0F235D8}"/>
              </a:ext>
            </a:extLst>
          </p:cNvPr>
          <p:cNvSpPr txBox="1"/>
          <p:nvPr/>
        </p:nvSpPr>
        <p:spPr>
          <a:xfrm>
            <a:off x="1089935" y="5692929"/>
            <a:ext cx="4011776" cy="257019"/>
          </a:xfrm>
          <a:prstGeom prst="rect">
            <a:avLst/>
          </a:prstGeom>
        </p:spPr>
        <p:txBody>
          <a:bodyPr vert="horz" wrap="square" lIns="0" tIns="0" rIns="0" bIns="0" rtlCol="0">
            <a:noAutofit/>
          </a:bodyPr>
          <a:lstStyle/>
          <a:p>
            <a:pPr algn="l">
              <a:buNone/>
            </a:pPr>
            <a:r>
              <a:rPr lang="en-US" sz="1200" dirty="0"/>
              <a:t>Stands for the block availability check</a:t>
            </a:r>
          </a:p>
        </p:txBody>
      </p:sp>
    </p:spTree>
    <p:extLst>
      <p:ext uri="{BB962C8B-B14F-4D97-AF65-F5344CB8AC3E}">
        <p14:creationId xmlns:p14="http://schemas.microsoft.com/office/powerpoint/2010/main" val="2632293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8D9FC80-B391-184E-F718-6BD01DC4FD0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2824EE3-0046-2B6E-CA40-3B7BABF28866}"/>
              </a:ext>
            </a:extLst>
          </p:cNvPr>
          <p:cNvSpPr>
            <a:spLocks noGrp="1"/>
          </p:cNvSpPr>
          <p:nvPr>
            <p:ph type="title"/>
          </p:nvPr>
        </p:nvSpPr>
        <p:spPr>
          <a:xfrm>
            <a:off x="495300" y="565124"/>
            <a:ext cx="11187112" cy="439479"/>
          </a:xfrm>
        </p:spPr>
        <p:txBody>
          <a:bodyPr/>
          <a:lstStyle/>
          <a:p>
            <a:r>
              <a:rPr lang="ru-RU" dirty="0"/>
              <a:t>2</a:t>
            </a:r>
            <a:r>
              <a:rPr lang="en-US" dirty="0"/>
              <a:t>. Reference block search area for left/above template</a:t>
            </a:r>
          </a:p>
        </p:txBody>
      </p:sp>
      <p:sp>
        <p:nvSpPr>
          <p:cNvPr id="4" name="Content Placeholder 3">
            <a:extLst>
              <a:ext uri="{FF2B5EF4-FFF2-40B4-BE49-F238E27FC236}">
                <a16:creationId xmlns:a16="http://schemas.microsoft.com/office/drawing/2014/main" id="{ED814F25-D195-0C33-D80F-9F43C1A9BFD6}"/>
              </a:ext>
            </a:extLst>
          </p:cNvPr>
          <p:cNvSpPr>
            <a:spLocks noGrp="1"/>
          </p:cNvSpPr>
          <p:nvPr>
            <p:ph sz="quarter" idx="14"/>
          </p:nvPr>
        </p:nvSpPr>
        <p:spPr/>
        <p:txBody>
          <a:bodyPr/>
          <a:lstStyle/>
          <a:p>
            <a:pPr marL="0" indent="0">
              <a:buNone/>
            </a:pPr>
            <a:r>
              <a:rPr lang="en-US" sz="2000" u="sng" dirty="0"/>
              <a:t>Current design</a:t>
            </a:r>
            <a:r>
              <a:rPr lang="en-US" sz="2000" dirty="0"/>
              <a:t>: requiring full L-shape template availability for a reference block even when left/above only template type is used in </a:t>
            </a:r>
            <a:r>
              <a:rPr lang="en-US" sz="2000" dirty="0" err="1"/>
              <a:t>IntraTMP</a:t>
            </a:r>
            <a:r>
              <a:rPr lang="en-US" sz="2000" dirty="0"/>
              <a:t>.</a:t>
            </a:r>
          </a:p>
          <a:p>
            <a:pPr marL="0" indent="0">
              <a:buNone/>
            </a:pPr>
            <a:r>
              <a:rPr lang="en-US" sz="2000" u="sng" dirty="0"/>
              <a:t>Proposed design</a:t>
            </a:r>
            <a:r>
              <a:rPr lang="en-US" sz="2000" dirty="0"/>
              <a:t>: requiring only left/above template availability for the left/above template type.</a:t>
            </a:r>
          </a:p>
          <a:p>
            <a:pPr marL="457200" indent="-457200">
              <a:buFont typeface="+mj-lt"/>
              <a:buAutoNum type="arabicPeriod" startAt="2"/>
            </a:pPr>
            <a:endParaRPr lang="en-US" sz="2000" dirty="0"/>
          </a:p>
          <a:p>
            <a:pPr marL="457200" indent="-457200">
              <a:buFont typeface="+mj-lt"/>
              <a:buAutoNum type="arabicPeriod" startAt="2"/>
            </a:pPr>
            <a:endParaRPr lang="en-US" sz="2000" dirty="0"/>
          </a:p>
        </p:txBody>
      </p:sp>
      <p:pic>
        <p:nvPicPr>
          <p:cNvPr id="1026" name="Picture 19" descr="Chart, waterfall chart&#10;&#10;Description automatically generated">
            <a:extLst>
              <a:ext uri="{FF2B5EF4-FFF2-40B4-BE49-F238E27FC236}">
                <a16:creationId xmlns:a16="http://schemas.microsoft.com/office/drawing/2014/main" id="{3DE982CE-5505-02E3-59F9-F526217140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486" t="2161" r="33105" b="44131"/>
          <a:stretch>
            <a:fillRect/>
          </a:stretch>
        </p:blipFill>
        <p:spPr bwMode="auto">
          <a:xfrm>
            <a:off x="1314580" y="2964738"/>
            <a:ext cx="3870066" cy="274944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0" descr="Waterfall chart&#10;&#10;Description automatically generated with medium confidence">
            <a:extLst>
              <a:ext uri="{FF2B5EF4-FFF2-40B4-BE49-F238E27FC236}">
                <a16:creationId xmlns:a16="http://schemas.microsoft.com/office/drawing/2014/main" id="{1FA5855C-0DA2-6281-F4B7-7927B137A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304" t="12721" r="31000" b="35596"/>
          <a:stretch>
            <a:fillRect/>
          </a:stretch>
        </p:blipFill>
        <p:spPr bwMode="auto">
          <a:xfrm>
            <a:off x="6096000" y="3031292"/>
            <a:ext cx="4130676" cy="26061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72B92884-79B2-1408-4659-A8FEEAD8A736}"/>
              </a:ext>
            </a:extLst>
          </p:cNvPr>
          <p:cNvSpPr txBox="1"/>
          <p:nvPr/>
        </p:nvSpPr>
        <p:spPr>
          <a:xfrm>
            <a:off x="711200" y="5734324"/>
            <a:ext cx="10769600" cy="646331"/>
          </a:xfrm>
          <a:prstGeom prst="rect">
            <a:avLst/>
          </a:prstGeom>
          <a:noFill/>
        </p:spPr>
        <p:txBody>
          <a:bodyPr wrap="square">
            <a:spAutoFit/>
          </a:bodyPr>
          <a:lstStyle/>
          <a:p>
            <a:pPr algn="ctr"/>
            <a:r>
              <a:rPr lang="en-US" dirty="0"/>
              <a:t>Proposed</a:t>
            </a:r>
            <a:r>
              <a:rPr lang="ru-RU" dirty="0"/>
              <a:t> </a:t>
            </a:r>
            <a:r>
              <a:rPr lang="en-US" dirty="0"/>
              <a:t>picture boundary handling in dependency from template type: </a:t>
            </a:r>
            <a:br>
              <a:rPr lang="ru-RU" dirty="0"/>
            </a:br>
            <a:r>
              <a:rPr lang="en-US" dirty="0"/>
              <a:t>left: L-shape, right: above template</a:t>
            </a:r>
          </a:p>
        </p:txBody>
      </p:sp>
    </p:spTree>
    <p:extLst>
      <p:ext uri="{BB962C8B-B14F-4D97-AF65-F5344CB8AC3E}">
        <p14:creationId xmlns:p14="http://schemas.microsoft.com/office/powerpoint/2010/main" val="239278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7601-903E-429E-FD07-2682A81C14F2}"/>
              </a:ext>
            </a:extLst>
          </p:cNvPr>
          <p:cNvSpPr>
            <a:spLocks noGrp="1"/>
          </p:cNvSpPr>
          <p:nvPr>
            <p:ph type="title"/>
          </p:nvPr>
        </p:nvSpPr>
        <p:spPr/>
        <p:txBody>
          <a:bodyPr/>
          <a:lstStyle/>
          <a:p>
            <a:r>
              <a:rPr lang="en-US" dirty="0"/>
              <a:t>Results over ECM-8.0</a:t>
            </a:r>
          </a:p>
        </p:txBody>
      </p:sp>
      <p:sp>
        <p:nvSpPr>
          <p:cNvPr id="9" name="Content Placeholder 8">
            <a:extLst>
              <a:ext uri="{FF2B5EF4-FFF2-40B4-BE49-F238E27FC236}">
                <a16:creationId xmlns:a16="http://schemas.microsoft.com/office/drawing/2014/main" id="{B8532D00-8833-032C-69CE-B4F7541FDF17}"/>
              </a:ext>
            </a:extLst>
          </p:cNvPr>
          <p:cNvSpPr>
            <a:spLocks noGrp="1"/>
          </p:cNvSpPr>
          <p:nvPr>
            <p:ph sz="quarter" idx="16"/>
          </p:nvPr>
        </p:nvSpPr>
        <p:spPr/>
        <p:txBody>
          <a:bodyPr/>
          <a:lstStyle/>
          <a:p>
            <a:pPr marL="0" indent="0" algn="ctr">
              <a:buNone/>
            </a:pPr>
            <a:r>
              <a:rPr lang="en-US" dirty="0"/>
              <a:t>Only fix #1</a:t>
            </a:r>
          </a:p>
        </p:txBody>
      </p:sp>
      <p:sp>
        <p:nvSpPr>
          <p:cNvPr id="15" name="Content Placeholder 14">
            <a:extLst>
              <a:ext uri="{FF2B5EF4-FFF2-40B4-BE49-F238E27FC236}">
                <a16:creationId xmlns:a16="http://schemas.microsoft.com/office/drawing/2014/main" id="{87C1163C-B14A-62A9-62A2-68044EB8D06E}"/>
              </a:ext>
            </a:extLst>
          </p:cNvPr>
          <p:cNvSpPr>
            <a:spLocks noGrp="1"/>
          </p:cNvSpPr>
          <p:nvPr>
            <p:ph sz="quarter" idx="17"/>
          </p:nvPr>
        </p:nvSpPr>
        <p:spPr/>
        <p:txBody>
          <a:bodyPr/>
          <a:lstStyle/>
          <a:p>
            <a:pPr marL="0" indent="0" algn="ctr">
              <a:buNone/>
            </a:pPr>
            <a:r>
              <a:rPr lang="en-US" dirty="0"/>
              <a:t>Fixes #1 and #2</a:t>
            </a:r>
          </a:p>
        </p:txBody>
      </p:sp>
      <p:graphicFrame>
        <p:nvGraphicFramePr>
          <p:cNvPr id="16" name="Content Placeholder 10">
            <a:extLst>
              <a:ext uri="{FF2B5EF4-FFF2-40B4-BE49-F238E27FC236}">
                <a16:creationId xmlns:a16="http://schemas.microsoft.com/office/drawing/2014/main" id="{B6238E7A-2566-9AB2-60BC-D26246A44186}"/>
              </a:ext>
            </a:extLst>
          </p:cNvPr>
          <p:cNvGraphicFramePr>
            <a:graphicFrameLocks/>
          </p:cNvGraphicFramePr>
          <p:nvPr>
            <p:extLst>
              <p:ext uri="{D42A27DB-BD31-4B8C-83A1-F6EECF244321}">
                <p14:modId xmlns:p14="http://schemas.microsoft.com/office/powerpoint/2010/main" val="2489783040"/>
              </p:ext>
            </p:extLst>
          </p:nvPr>
        </p:nvGraphicFramePr>
        <p:xfrm>
          <a:off x="1209292" y="2282031"/>
          <a:ext cx="4038600" cy="1943100"/>
        </p:xfrm>
        <a:graphic>
          <a:graphicData uri="http://schemas.openxmlformats.org/drawingml/2006/table">
            <a:tbl>
              <a:tblPr/>
              <a:tblGrid>
                <a:gridCol w="673100">
                  <a:extLst>
                    <a:ext uri="{9D8B030D-6E8A-4147-A177-3AD203B41FA5}">
                      <a16:colId xmlns:a16="http://schemas.microsoft.com/office/drawing/2014/main" val="2385390451"/>
                    </a:ext>
                  </a:extLst>
                </a:gridCol>
                <a:gridCol w="673100">
                  <a:extLst>
                    <a:ext uri="{9D8B030D-6E8A-4147-A177-3AD203B41FA5}">
                      <a16:colId xmlns:a16="http://schemas.microsoft.com/office/drawing/2014/main" val="2269774852"/>
                    </a:ext>
                  </a:extLst>
                </a:gridCol>
                <a:gridCol w="673100">
                  <a:extLst>
                    <a:ext uri="{9D8B030D-6E8A-4147-A177-3AD203B41FA5}">
                      <a16:colId xmlns:a16="http://schemas.microsoft.com/office/drawing/2014/main" val="4147902941"/>
                    </a:ext>
                  </a:extLst>
                </a:gridCol>
                <a:gridCol w="673100">
                  <a:extLst>
                    <a:ext uri="{9D8B030D-6E8A-4147-A177-3AD203B41FA5}">
                      <a16:colId xmlns:a16="http://schemas.microsoft.com/office/drawing/2014/main" val="1627885181"/>
                    </a:ext>
                  </a:extLst>
                </a:gridCol>
                <a:gridCol w="673100">
                  <a:extLst>
                    <a:ext uri="{9D8B030D-6E8A-4147-A177-3AD203B41FA5}">
                      <a16:colId xmlns:a16="http://schemas.microsoft.com/office/drawing/2014/main" val="2134926154"/>
                    </a:ext>
                  </a:extLst>
                </a:gridCol>
                <a:gridCol w="673100">
                  <a:extLst>
                    <a:ext uri="{9D8B030D-6E8A-4147-A177-3AD203B41FA5}">
                      <a16:colId xmlns:a16="http://schemas.microsoft.com/office/drawing/2014/main" val="420392519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04830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0019389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6522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661718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256641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86767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50547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0653486"/>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52191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2384167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575005"/>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750265"/>
                  </a:ext>
                </a:extLst>
              </a:tr>
            </a:tbl>
          </a:graphicData>
        </a:graphic>
      </p:graphicFrame>
      <p:graphicFrame>
        <p:nvGraphicFramePr>
          <p:cNvPr id="17" name="Table 16">
            <a:extLst>
              <a:ext uri="{FF2B5EF4-FFF2-40B4-BE49-F238E27FC236}">
                <a16:creationId xmlns:a16="http://schemas.microsoft.com/office/drawing/2014/main" id="{1979E96E-769D-ED59-0305-5DD6408ECEB7}"/>
              </a:ext>
            </a:extLst>
          </p:cNvPr>
          <p:cNvGraphicFramePr>
            <a:graphicFrameLocks noGrp="1"/>
          </p:cNvGraphicFramePr>
          <p:nvPr>
            <p:extLst>
              <p:ext uri="{D42A27DB-BD31-4B8C-83A1-F6EECF244321}">
                <p14:modId xmlns:p14="http://schemas.microsoft.com/office/powerpoint/2010/main" val="3712629526"/>
              </p:ext>
            </p:extLst>
          </p:nvPr>
        </p:nvGraphicFramePr>
        <p:xfrm>
          <a:off x="1209292" y="4457699"/>
          <a:ext cx="4038600" cy="1943100"/>
        </p:xfrm>
        <a:graphic>
          <a:graphicData uri="http://schemas.openxmlformats.org/drawingml/2006/table">
            <a:tbl>
              <a:tblPr/>
              <a:tblGrid>
                <a:gridCol w="673100">
                  <a:extLst>
                    <a:ext uri="{9D8B030D-6E8A-4147-A177-3AD203B41FA5}">
                      <a16:colId xmlns:a16="http://schemas.microsoft.com/office/drawing/2014/main" val="546191287"/>
                    </a:ext>
                  </a:extLst>
                </a:gridCol>
                <a:gridCol w="673100">
                  <a:extLst>
                    <a:ext uri="{9D8B030D-6E8A-4147-A177-3AD203B41FA5}">
                      <a16:colId xmlns:a16="http://schemas.microsoft.com/office/drawing/2014/main" val="3860783480"/>
                    </a:ext>
                  </a:extLst>
                </a:gridCol>
                <a:gridCol w="673100">
                  <a:extLst>
                    <a:ext uri="{9D8B030D-6E8A-4147-A177-3AD203B41FA5}">
                      <a16:colId xmlns:a16="http://schemas.microsoft.com/office/drawing/2014/main" val="559945967"/>
                    </a:ext>
                  </a:extLst>
                </a:gridCol>
                <a:gridCol w="673100">
                  <a:extLst>
                    <a:ext uri="{9D8B030D-6E8A-4147-A177-3AD203B41FA5}">
                      <a16:colId xmlns:a16="http://schemas.microsoft.com/office/drawing/2014/main" val="833784907"/>
                    </a:ext>
                  </a:extLst>
                </a:gridCol>
                <a:gridCol w="673100">
                  <a:extLst>
                    <a:ext uri="{9D8B030D-6E8A-4147-A177-3AD203B41FA5}">
                      <a16:colId xmlns:a16="http://schemas.microsoft.com/office/drawing/2014/main" val="801590618"/>
                    </a:ext>
                  </a:extLst>
                </a:gridCol>
                <a:gridCol w="673100">
                  <a:extLst>
                    <a:ext uri="{9D8B030D-6E8A-4147-A177-3AD203B41FA5}">
                      <a16:colId xmlns:a16="http://schemas.microsoft.com/office/drawing/2014/main" val="260031940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504001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80019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7443787"/>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696554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1071540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0.12%</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515850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062231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4372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85563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8289710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2953574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8360806"/>
                  </a:ext>
                </a:extLst>
              </a:tr>
            </a:tbl>
          </a:graphicData>
        </a:graphic>
      </p:graphicFrame>
      <p:graphicFrame>
        <p:nvGraphicFramePr>
          <p:cNvPr id="18" name="Table 17">
            <a:extLst>
              <a:ext uri="{FF2B5EF4-FFF2-40B4-BE49-F238E27FC236}">
                <a16:creationId xmlns:a16="http://schemas.microsoft.com/office/drawing/2014/main" id="{EF68F38A-4B73-3A3B-BF55-85DDBDFC27D5}"/>
              </a:ext>
            </a:extLst>
          </p:cNvPr>
          <p:cNvGraphicFramePr>
            <a:graphicFrameLocks noGrp="1"/>
          </p:cNvGraphicFramePr>
          <p:nvPr>
            <p:extLst>
              <p:ext uri="{D42A27DB-BD31-4B8C-83A1-F6EECF244321}">
                <p14:modId xmlns:p14="http://schemas.microsoft.com/office/powerpoint/2010/main" val="2540236286"/>
              </p:ext>
            </p:extLst>
          </p:nvPr>
        </p:nvGraphicFramePr>
        <p:xfrm>
          <a:off x="6675879" y="2282031"/>
          <a:ext cx="4038600" cy="1943100"/>
        </p:xfrm>
        <a:graphic>
          <a:graphicData uri="http://schemas.openxmlformats.org/drawingml/2006/table">
            <a:tbl>
              <a:tblPr/>
              <a:tblGrid>
                <a:gridCol w="673100">
                  <a:extLst>
                    <a:ext uri="{9D8B030D-6E8A-4147-A177-3AD203B41FA5}">
                      <a16:colId xmlns:a16="http://schemas.microsoft.com/office/drawing/2014/main" val="768620650"/>
                    </a:ext>
                  </a:extLst>
                </a:gridCol>
                <a:gridCol w="673100">
                  <a:extLst>
                    <a:ext uri="{9D8B030D-6E8A-4147-A177-3AD203B41FA5}">
                      <a16:colId xmlns:a16="http://schemas.microsoft.com/office/drawing/2014/main" val="2238375301"/>
                    </a:ext>
                  </a:extLst>
                </a:gridCol>
                <a:gridCol w="673100">
                  <a:extLst>
                    <a:ext uri="{9D8B030D-6E8A-4147-A177-3AD203B41FA5}">
                      <a16:colId xmlns:a16="http://schemas.microsoft.com/office/drawing/2014/main" val="2571196974"/>
                    </a:ext>
                  </a:extLst>
                </a:gridCol>
                <a:gridCol w="673100">
                  <a:extLst>
                    <a:ext uri="{9D8B030D-6E8A-4147-A177-3AD203B41FA5}">
                      <a16:colId xmlns:a16="http://schemas.microsoft.com/office/drawing/2014/main" val="829696965"/>
                    </a:ext>
                  </a:extLst>
                </a:gridCol>
                <a:gridCol w="673100">
                  <a:extLst>
                    <a:ext uri="{9D8B030D-6E8A-4147-A177-3AD203B41FA5}">
                      <a16:colId xmlns:a16="http://schemas.microsoft.com/office/drawing/2014/main" val="2306428571"/>
                    </a:ext>
                  </a:extLst>
                </a:gridCol>
                <a:gridCol w="673100">
                  <a:extLst>
                    <a:ext uri="{9D8B030D-6E8A-4147-A177-3AD203B41FA5}">
                      <a16:colId xmlns:a16="http://schemas.microsoft.com/office/drawing/2014/main" val="169758598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47728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450160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78669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379963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410691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43391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052877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909635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74797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128359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78687157"/>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1361567"/>
                  </a:ext>
                </a:extLst>
              </a:tr>
            </a:tbl>
          </a:graphicData>
        </a:graphic>
      </p:graphicFrame>
      <p:graphicFrame>
        <p:nvGraphicFramePr>
          <p:cNvPr id="19" name="Table 18">
            <a:extLst>
              <a:ext uri="{FF2B5EF4-FFF2-40B4-BE49-F238E27FC236}">
                <a16:creationId xmlns:a16="http://schemas.microsoft.com/office/drawing/2014/main" id="{5DFEE11C-2326-71FE-5D14-7B83ADAA3282}"/>
              </a:ext>
            </a:extLst>
          </p:cNvPr>
          <p:cNvGraphicFramePr>
            <a:graphicFrameLocks noGrp="1"/>
          </p:cNvGraphicFramePr>
          <p:nvPr>
            <p:extLst>
              <p:ext uri="{D42A27DB-BD31-4B8C-83A1-F6EECF244321}">
                <p14:modId xmlns:p14="http://schemas.microsoft.com/office/powerpoint/2010/main" val="2275100019"/>
              </p:ext>
            </p:extLst>
          </p:nvPr>
        </p:nvGraphicFramePr>
        <p:xfrm>
          <a:off x="6675879" y="4457699"/>
          <a:ext cx="4038600" cy="1943100"/>
        </p:xfrm>
        <a:graphic>
          <a:graphicData uri="http://schemas.openxmlformats.org/drawingml/2006/table">
            <a:tbl>
              <a:tblPr/>
              <a:tblGrid>
                <a:gridCol w="673100">
                  <a:extLst>
                    <a:ext uri="{9D8B030D-6E8A-4147-A177-3AD203B41FA5}">
                      <a16:colId xmlns:a16="http://schemas.microsoft.com/office/drawing/2014/main" val="416785933"/>
                    </a:ext>
                  </a:extLst>
                </a:gridCol>
                <a:gridCol w="673100">
                  <a:extLst>
                    <a:ext uri="{9D8B030D-6E8A-4147-A177-3AD203B41FA5}">
                      <a16:colId xmlns:a16="http://schemas.microsoft.com/office/drawing/2014/main" val="1113332833"/>
                    </a:ext>
                  </a:extLst>
                </a:gridCol>
                <a:gridCol w="673100">
                  <a:extLst>
                    <a:ext uri="{9D8B030D-6E8A-4147-A177-3AD203B41FA5}">
                      <a16:colId xmlns:a16="http://schemas.microsoft.com/office/drawing/2014/main" val="1906875201"/>
                    </a:ext>
                  </a:extLst>
                </a:gridCol>
                <a:gridCol w="673100">
                  <a:extLst>
                    <a:ext uri="{9D8B030D-6E8A-4147-A177-3AD203B41FA5}">
                      <a16:colId xmlns:a16="http://schemas.microsoft.com/office/drawing/2014/main" val="3347662664"/>
                    </a:ext>
                  </a:extLst>
                </a:gridCol>
                <a:gridCol w="673100">
                  <a:extLst>
                    <a:ext uri="{9D8B030D-6E8A-4147-A177-3AD203B41FA5}">
                      <a16:colId xmlns:a16="http://schemas.microsoft.com/office/drawing/2014/main" val="1351982457"/>
                    </a:ext>
                  </a:extLst>
                </a:gridCol>
                <a:gridCol w="673100">
                  <a:extLst>
                    <a:ext uri="{9D8B030D-6E8A-4147-A177-3AD203B41FA5}">
                      <a16:colId xmlns:a16="http://schemas.microsoft.com/office/drawing/2014/main" val="684697651"/>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21500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64186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4411134"/>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0683970"/>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043822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135708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081268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62420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485568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39903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72724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741915"/>
                  </a:ext>
                </a:extLst>
              </a:tr>
            </a:tbl>
          </a:graphicData>
        </a:graphic>
      </p:graphicFrame>
    </p:spTree>
    <p:extLst>
      <p:ext uri="{BB962C8B-B14F-4D97-AF65-F5344CB8AC3E}">
        <p14:creationId xmlns:p14="http://schemas.microsoft.com/office/powerpoint/2010/main" val="261765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17AB4C8-B1AB-57A2-243F-31E8593706DA}"/>
              </a:ext>
            </a:extLst>
          </p:cNvPr>
          <p:cNvSpPr>
            <a:spLocks noGrp="1"/>
          </p:cNvSpPr>
          <p:nvPr>
            <p:ph type="title"/>
          </p:nvPr>
        </p:nvSpPr>
        <p:spPr>
          <a:xfrm>
            <a:off x="495300" y="565125"/>
            <a:ext cx="11187112" cy="439479"/>
          </a:xfrm>
        </p:spPr>
        <p:txBody>
          <a:bodyPr/>
          <a:lstStyle/>
          <a:p>
            <a:r>
              <a:rPr lang="en-US" dirty="0"/>
              <a:t>Results over EE2-1.20j</a:t>
            </a:r>
          </a:p>
        </p:txBody>
      </p:sp>
      <p:sp>
        <p:nvSpPr>
          <p:cNvPr id="8" name="Content Placeholder 7">
            <a:extLst>
              <a:ext uri="{FF2B5EF4-FFF2-40B4-BE49-F238E27FC236}">
                <a16:creationId xmlns:a16="http://schemas.microsoft.com/office/drawing/2014/main" id="{E87F35E3-F11D-DB0E-8938-CCCB246D9604}"/>
              </a:ext>
            </a:extLst>
          </p:cNvPr>
          <p:cNvSpPr>
            <a:spLocks noGrp="1"/>
          </p:cNvSpPr>
          <p:nvPr>
            <p:ph sz="quarter" idx="14"/>
          </p:nvPr>
        </p:nvSpPr>
        <p:spPr>
          <a:xfrm>
            <a:off x="495300" y="1719072"/>
            <a:ext cx="10826750" cy="4681727"/>
          </a:xfrm>
        </p:spPr>
        <p:txBody>
          <a:bodyPr/>
          <a:lstStyle/>
          <a:p>
            <a:pPr marL="0" indent="0" algn="ctr">
              <a:buNone/>
            </a:pPr>
            <a:r>
              <a:rPr lang="en-US" dirty="0"/>
              <a:t>Fixes #1 and #2</a:t>
            </a:r>
          </a:p>
          <a:p>
            <a:pPr marL="0" indent="0">
              <a:buNone/>
            </a:pPr>
            <a:endParaRPr lang="en-US" dirty="0"/>
          </a:p>
        </p:txBody>
      </p:sp>
      <p:graphicFrame>
        <p:nvGraphicFramePr>
          <p:cNvPr id="9" name="Table 8">
            <a:extLst>
              <a:ext uri="{FF2B5EF4-FFF2-40B4-BE49-F238E27FC236}">
                <a16:creationId xmlns:a16="http://schemas.microsoft.com/office/drawing/2014/main" id="{03740D73-F962-94B6-130F-8478FAA7D789}"/>
              </a:ext>
            </a:extLst>
          </p:cNvPr>
          <p:cNvGraphicFramePr>
            <a:graphicFrameLocks noGrp="1"/>
          </p:cNvGraphicFramePr>
          <p:nvPr>
            <p:extLst>
              <p:ext uri="{D42A27DB-BD31-4B8C-83A1-F6EECF244321}">
                <p14:modId xmlns:p14="http://schemas.microsoft.com/office/powerpoint/2010/main" val="3835350975"/>
              </p:ext>
            </p:extLst>
          </p:nvPr>
        </p:nvGraphicFramePr>
        <p:xfrm>
          <a:off x="3631406" y="2190750"/>
          <a:ext cx="4038600" cy="1943100"/>
        </p:xfrm>
        <a:graphic>
          <a:graphicData uri="http://schemas.openxmlformats.org/drawingml/2006/table">
            <a:tbl>
              <a:tblPr/>
              <a:tblGrid>
                <a:gridCol w="673100">
                  <a:extLst>
                    <a:ext uri="{9D8B030D-6E8A-4147-A177-3AD203B41FA5}">
                      <a16:colId xmlns:a16="http://schemas.microsoft.com/office/drawing/2014/main" val="3922053637"/>
                    </a:ext>
                  </a:extLst>
                </a:gridCol>
                <a:gridCol w="673100">
                  <a:extLst>
                    <a:ext uri="{9D8B030D-6E8A-4147-A177-3AD203B41FA5}">
                      <a16:colId xmlns:a16="http://schemas.microsoft.com/office/drawing/2014/main" val="1885336739"/>
                    </a:ext>
                  </a:extLst>
                </a:gridCol>
                <a:gridCol w="673100">
                  <a:extLst>
                    <a:ext uri="{9D8B030D-6E8A-4147-A177-3AD203B41FA5}">
                      <a16:colId xmlns:a16="http://schemas.microsoft.com/office/drawing/2014/main" val="2970389824"/>
                    </a:ext>
                  </a:extLst>
                </a:gridCol>
                <a:gridCol w="673100">
                  <a:extLst>
                    <a:ext uri="{9D8B030D-6E8A-4147-A177-3AD203B41FA5}">
                      <a16:colId xmlns:a16="http://schemas.microsoft.com/office/drawing/2014/main" val="259225186"/>
                    </a:ext>
                  </a:extLst>
                </a:gridCol>
                <a:gridCol w="673100">
                  <a:extLst>
                    <a:ext uri="{9D8B030D-6E8A-4147-A177-3AD203B41FA5}">
                      <a16:colId xmlns:a16="http://schemas.microsoft.com/office/drawing/2014/main" val="998481476"/>
                    </a:ext>
                  </a:extLst>
                </a:gridCol>
                <a:gridCol w="673100">
                  <a:extLst>
                    <a:ext uri="{9D8B030D-6E8A-4147-A177-3AD203B41FA5}">
                      <a16:colId xmlns:a16="http://schemas.microsoft.com/office/drawing/2014/main" val="319044903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556125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262811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749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1161482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096552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315850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421491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9823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38863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9850854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14481674"/>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5202129"/>
                  </a:ext>
                </a:extLst>
              </a:tr>
            </a:tbl>
          </a:graphicData>
        </a:graphic>
      </p:graphicFrame>
      <p:graphicFrame>
        <p:nvGraphicFramePr>
          <p:cNvPr id="10" name="Table 9">
            <a:extLst>
              <a:ext uri="{FF2B5EF4-FFF2-40B4-BE49-F238E27FC236}">
                <a16:creationId xmlns:a16="http://schemas.microsoft.com/office/drawing/2014/main" id="{32AF68B0-32F0-9E2B-9A25-4C8A7CB4D911}"/>
              </a:ext>
            </a:extLst>
          </p:cNvPr>
          <p:cNvGraphicFramePr>
            <a:graphicFrameLocks noGrp="1"/>
          </p:cNvGraphicFramePr>
          <p:nvPr>
            <p:extLst>
              <p:ext uri="{D42A27DB-BD31-4B8C-83A1-F6EECF244321}">
                <p14:modId xmlns:p14="http://schemas.microsoft.com/office/powerpoint/2010/main" val="3835342644"/>
              </p:ext>
            </p:extLst>
          </p:nvPr>
        </p:nvGraphicFramePr>
        <p:xfrm>
          <a:off x="3631406" y="4349775"/>
          <a:ext cx="4038600" cy="1943100"/>
        </p:xfrm>
        <a:graphic>
          <a:graphicData uri="http://schemas.openxmlformats.org/drawingml/2006/table">
            <a:tbl>
              <a:tblPr/>
              <a:tblGrid>
                <a:gridCol w="673100">
                  <a:extLst>
                    <a:ext uri="{9D8B030D-6E8A-4147-A177-3AD203B41FA5}">
                      <a16:colId xmlns:a16="http://schemas.microsoft.com/office/drawing/2014/main" val="2490206175"/>
                    </a:ext>
                  </a:extLst>
                </a:gridCol>
                <a:gridCol w="673100">
                  <a:extLst>
                    <a:ext uri="{9D8B030D-6E8A-4147-A177-3AD203B41FA5}">
                      <a16:colId xmlns:a16="http://schemas.microsoft.com/office/drawing/2014/main" val="3182929029"/>
                    </a:ext>
                  </a:extLst>
                </a:gridCol>
                <a:gridCol w="673100">
                  <a:extLst>
                    <a:ext uri="{9D8B030D-6E8A-4147-A177-3AD203B41FA5}">
                      <a16:colId xmlns:a16="http://schemas.microsoft.com/office/drawing/2014/main" val="3186283472"/>
                    </a:ext>
                  </a:extLst>
                </a:gridCol>
                <a:gridCol w="673100">
                  <a:extLst>
                    <a:ext uri="{9D8B030D-6E8A-4147-A177-3AD203B41FA5}">
                      <a16:colId xmlns:a16="http://schemas.microsoft.com/office/drawing/2014/main" val="3071625872"/>
                    </a:ext>
                  </a:extLst>
                </a:gridCol>
                <a:gridCol w="673100">
                  <a:extLst>
                    <a:ext uri="{9D8B030D-6E8A-4147-A177-3AD203B41FA5}">
                      <a16:colId xmlns:a16="http://schemas.microsoft.com/office/drawing/2014/main" val="2370806701"/>
                    </a:ext>
                  </a:extLst>
                </a:gridCol>
                <a:gridCol w="673100">
                  <a:extLst>
                    <a:ext uri="{9D8B030D-6E8A-4147-A177-3AD203B41FA5}">
                      <a16:colId xmlns:a16="http://schemas.microsoft.com/office/drawing/2014/main" val="86788764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018020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14505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167013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88668996"/>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081359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07868562"/>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133308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714222"/>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727089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823976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8002170"/>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4424909"/>
                  </a:ext>
                </a:extLst>
              </a:tr>
            </a:tbl>
          </a:graphicData>
        </a:graphic>
      </p:graphicFrame>
      <p:sp>
        <p:nvSpPr>
          <p:cNvPr id="3" name="TextBox 2">
            <a:extLst>
              <a:ext uri="{FF2B5EF4-FFF2-40B4-BE49-F238E27FC236}">
                <a16:creationId xmlns:a16="http://schemas.microsoft.com/office/drawing/2014/main" id="{D5241F97-DDD7-4B28-9C56-215C7FCD9EC1}"/>
              </a:ext>
            </a:extLst>
          </p:cNvPr>
          <p:cNvSpPr txBox="1"/>
          <p:nvPr/>
        </p:nvSpPr>
        <p:spPr>
          <a:xfrm>
            <a:off x="7945819" y="4998132"/>
            <a:ext cx="3271345" cy="323193"/>
          </a:xfrm>
          <a:prstGeom prst="rect">
            <a:avLst/>
          </a:prstGeom>
        </p:spPr>
        <p:txBody>
          <a:bodyPr vert="horz" wrap="none" lIns="0" tIns="0" rIns="0" bIns="0" rtlCol="0">
            <a:noAutofit/>
          </a:bodyPr>
          <a:lstStyle/>
          <a:p>
            <a:pPr algn="l">
              <a:buNone/>
            </a:pPr>
            <a:r>
              <a:rPr lang="en-US" sz="1400" dirty="0"/>
              <a:t>* </a:t>
            </a:r>
            <a:r>
              <a:rPr lang="en-US" sz="1400" dirty="0" err="1"/>
              <a:t>ParkRunning</a:t>
            </a:r>
            <a:r>
              <a:rPr lang="en-US" sz="1400" dirty="0"/>
              <a:t> Q22 missing</a:t>
            </a:r>
          </a:p>
        </p:txBody>
      </p:sp>
    </p:spTree>
    <p:extLst>
      <p:ext uri="{BB962C8B-B14F-4D97-AF65-F5344CB8AC3E}">
        <p14:creationId xmlns:p14="http://schemas.microsoft.com/office/powerpoint/2010/main" val="2660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4F747F-73C9-53BB-0F75-CA8DD1384A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683DBE1-A979-56D6-B944-395DBE370A88}"/>
              </a:ext>
            </a:extLst>
          </p:cNvPr>
          <p:cNvSpPr>
            <a:spLocks noGrp="1"/>
          </p:cNvSpPr>
          <p:nvPr>
            <p:ph type="title"/>
          </p:nvPr>
        </p:nvSpPr>
        <p:spPr>
          <a:xfrm>
            <a:off x="495300" y="565125"/>
            <a:ext cx="11187112" cy="439479"/>
          </a:xfrm>
        </p:spPr>
        <p:txBody>
          <a:bodyPr/>
          <a:lstStyle/>
          <a:p>
            <a:r>
              <a:rPr lang="en-US" dirty="0"/>
              <a:t>JVET-W0069 – On Intra TMP Boundary Conditions</a:t>
            </a:r>
          </a:p>
        </p:txBody>
      </p:sp>
      <p:sp>
        <p:nvSpPr>
          <p:cNvPr id="11" name="Content Placeholder 10">
            <a:extLst>
              <a:ext uri="{FF2B5EF4-FFF2-40B4-BE49-F238E27FC236}">
                <a16:creationId xmlns:a16="http://schemas.microsoft.com/office/drawing/2014/main" id="{939DD5AC-E36E-E0BB-839D-5A0D1E3013F2}"/>
              </a:ext>
            </a:extLst>
          </p:cNvPr>
          <p:cNvSpPr>
            <a:spLocks noGrp="1"/>
          </p:cNvSpPr>
          <p:nvPr>
            <p:ph sz="quarter" idx="14"/>
          </p:nvPr>
        </p:nvSpPr>
        <p:spPr/>
        <p:txBody>
          <a:bodyPr/>
          <a:lstStyle/>
          <a:p>
            <a:pPr marL="0" indent="0">
              <a:buNone/>
            </a:pPr>
            <a:r>
              <a:rPr lang="en-US" dirty="0"/>
              <a:t>Left and Above template are introduced to support </a:t>
            </a:r>
            <a:r>
              <a:rPr lang="en-US" dirty="0" err="1"/>
              <a:t>IntraTMP</a:t>
            </a:r>
            <a:r>
              <a:rPr lang="en-US" dirty="0"/>
              <a:t> in cases when only a part of L-shape is available.</a:t>
            </a:r>
          </a:p>
        </p:txBody>
      </p:sp>
      <p:sp>
        <p:nvSpPr>
          <p:cNvPr id="5" name="Subtitle 4">
            <a:extLst>
              <a:ext uri="{FF2B5EF4-FFF2-40B4-BE49-F238E27FC236}">
                <a16:creationId xmlns:a16="http://schemas.microsoft.com/office/drawing/2014/main" id="{66DD94D4-1049-EA1C-F55F-3CC12C492C95}"/>
              </a:ext>
            </a:extLst>
          </p:cNvPr>
          <p:cNvSpPr>
            <a:spLocks noGrp="1"/>
          </p:cNvSpPr>
          <p:nvPr>
            <p:ph type="subTitle" idx="1"/>
          </p:nvPr>
        </p:nvSpPr>
        <p:spPr/>
        <p:txBody>
          <a:bodyPr/>
          <a:lstStyle/>
          <a:p>
            <a:endParaRPr lang="en-US" dirty="0"/>
          </a:p>
        </p:txBody>
      </p:sp>
      <p:pic>
        <p:nvPicPr>
          <p:cNvPr id="7" name="Picture 6">
            <a:extLst>
              <a:ext uri="{FF2B5EF4-FFF2-40B4-BE49-F238E27FC236}">
                <a16:creationId xmlns:a16="http://schemas.microsoft.com/office/drawing/2014/main" id="{BCBE7C82-AB02-24EF-42E2-90FF6E4AAB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4123" y="2739494"/>
            <a:ext cx="4083782" cy="2588286"/>
          </a:xfrm>
          <a:prstGeom prst="rect">
            <a:avLst/>
          </a:prstGeom>
          <a:noFill/>
        </p:spPr>
      </p:pic>
      <p:pic>
        <p:nvPicPr>
          <p:cNvPr id="8" name="Picture 7">
            <a:extLst>
              <a:ext uri="{FF2B5EF4-FFF2-40B4-BE49-F238E27FC236}">
                <a16:creationId xmlns:a16="http://schemas.microsoft.com/office/drawing/2014/main" id="{467AEC5E-2144-8431-ACAB-1B4E0A82B0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097770"/>
            <a:ext cx="4083782" cy="2230010"/>
          </a:xfrm>
          <a:prstGeom prst="rect">
            <a:avLst/>
          </a:prstGeom>
          <a:noFill/>
        </p:spPr>
      </p:pic>
      <p:sp>
        <p:nvSpPr>
          <p:cNvPr id="12" name="TextBox 11">
            <a:extLst>
              <a:ext uri="{FF2B5EF4-FFF2-40B4-BE49-F238E27FC236}">
                <a16:creationId xmlns:a16="http://schemas.microsoft.com/office/drawing/2014/main" id="{2F44536B-B11C-48A3-E9F6-55DBD4D4D0AC}"/>
              </a:ext>
            </a:extLst>
          </p:cNvPr>
          <p:cNvSpPr txBox="1"/>
          <p:nvPr/>
        </p:nvSpPr>
        <p:spPr>
          <a:xfrm>
            <a:off x="2715368" y="5459876"/>
            <a:ext cx="1186222"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Left template</a:t>
            </a:r>
          </a:p>
        </p:txBody>
      </p:sp>
      <p:sp>
        <p:nvSpPr>
          <p:cNvPr id="13" name="TextBox 12">
            <a:extLst>
              <a:ext uri="{FF2B5EF4-FFF2-40B4-BE49-F238E27FC236}">
                <a16:creationId xmlns:a16="http://schemas.microsoft.com/office/drawing/2014/main" id="{D851F072-4A5F-63F2-48CE-57CC7C7AFB8A}"/>
              </a:ext>
            </a:extLst>
          </p:cNvPr>
          <p:cNvSpPr txBox="1"/>
          <p:nvPr/>
        </p:nvSpPr>
        <p:spPr>
          <a:xfrm>
            <a:off x="7578679" y="5459875"/>
            <a:ext cx="1423468"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Above template</a:t>
            </a:r>
          </a:p>
        </p:txBody>
      </p:sp>
    </p:spTree>
    <p:extLst>
      <p:ext uri="{BB962C8B-B14F-4D97-AF65-F5344CB8AC3E}">
        <p14:creationId xmlns:p14="http://schemas.microsoft.com/office/powerpoint/2010/main" val="361909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16272</TotalTime>
  <Words>1015</Words>
  <Application>Microsoft Office PowerPoint</Application>
  <PresentationFormat>Widescreen</PresentationFormat>
  <Paragraphs>394</Paragraphs>
  <Slides>7</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 Executive External</vt:lpstr>
      <vt:lpstr>JVET-AD0239 Non-EE2:  Fixes for IntraTMP template availability</vt:lpstr>
      <vt:lpstr>1. Fix the availability check for the left template choice</vt:lpstr>
      <vt:lpstr>2. Reference block search area for left/above template</vt:lpstr>
      <vt:lpstr>Results over ECM-8.0</vt:lpstr>
      <vt:lpstr>Results over EE2-1.20j</vt:lpstr>
      <vt:lpstr>PowerPoint Presentation</vt:lpstr>
      <vt:lpstr>JVET-W0069 – On Intra TMP Boundary Conditions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264</cp:revision>
  <dcterms:created xsi:type="dcterms:W3CDTF">2020-07-21T14:31:43Z</dcterms:created>
  <dcterms:modified xsi:type="dcterms:W3CDTF">2023-04-27T06:51:44Z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