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2"/>
    <p:restoredTop sz="96327"/>
  </p:normalViewPr>
  <p:slideViewPr>
    <p:cSldViewPr snapToGrid="0">
      <p:cViewPr varScale="1">
        <p:scale>
          <a:sx n="182" d="100"/>
          <a:sy n="182" d="100"/>
        </p:scale>
        <p:origin x="3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75B1C-0056-9C9F-DC82-A8B92B8FB0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49F63F-AE58-D0B5-7B91-C95A8BFF18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38471-F671-9A56-E82C-23FA4A041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CC342-1749-24BB-A32F-F17B8C728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08948-DFBA-A671-62DA-94E3FAA76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345E7-300C-C7E4-EB8C-FC53AA5B6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337CB4-55AB-72EB-B2DC-E250DF58D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1755B8-605F-9F36-48C6-DC6533560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3A9DD-210F-2548-2B92-FFB54F83C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A9E3A-9F0D-AF45-0D0C-DA6FEBE5A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73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2BBDCF-EFD0-59DF-2EF8-8E930FB5D9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F6F2E3-FEE1-86A8-85C6-1AFFDD864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A1F6C-4344-3AB9-AB24-8A4A020BC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126C2-06AC-251D-1CB5-3EE9A87E0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D1CF3-C5E6-5D93-BDA2-3CC5DC06D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71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06215-173E-CC6B-8FFF-9EFDE2B84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494C4-DF48-99E9-FA11-36385043DF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F43D8-9F33-6E31-C630-3583990D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DBB57-A2B3-D459-D025-1B35B7F06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F4DC8-0AB2-B55E-100A-3A04C5C40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23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887B1-858B-48FE-175F-11367DCBB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B9E1F6-945A-57A7-E38D-226E6F3AB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2E911-3A4D-CA2B-7B0E-1164E8C89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CE87A2-2ABE-4BB9-5D8A-FC224354C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7F05B-90A9-BA1C-B632-B2EB7CF1E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365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CDFB9-7094-6B53-385F-348438065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5C17C-DE0F-48A8-6CFC-E894344AE6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9273BF-FBC9-75C6-43F1-0A2DEF0A2E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D24F12-AF10-1C8F-5769-80FFC962A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A63DA6-A9D3-DAAE-6874-9C843DAA8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44B2FE-1064-A29C-4683-94156B094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3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317DA-2822-36DC-74B8-CEDB9CD80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DADF1E-EAA4-3DDE-B123-8B2981110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A8F252-78BF-A2BF-71CB-FC25CBFF16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3CE024-3A98-41E1-407A-1C5F7BE203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062A26-DF66-8C3C-10E0-EFBFA9D241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7BDDF-3FB5-5BE6-2043-C3A7EEB14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B3AA2D-6015-01B2-B426-088D889E5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81F78-A765-23F5-E370-4CA9A42DC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00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2BA8B-3C68-41F7-5E21-3EA6103F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6F6E4E-953C-11A9-1747-327C997FF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587FCF-B225-1FA5-6F33-66BE17017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3C34A6-8696-CDDD-E962-D772B6FA2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23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374897-BC3C-8886-7501-4E5991666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56483A-D96B-DCB7-BA60-E657F8E24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6BE9DA-78F2-9282-84BE-A4C5F3D0E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554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3D5F8-BFA0-3713-AE85-4D66F3CF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2FEDE-EA76-B2C6-C993-30E431B6B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EC48A2-302A-BE85-9921-CB2DBACF6C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A6639C-9309-D68E-526D-64C7E6E5D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8F8872-B5F5-2886-148C-BB4E82931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E6F3F6-307A-4359-9142-365CB529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99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FD8A8-4283-1D8B-8314-273E5E84C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3C05F8-A0CC-8B3E-6F9F-CB4AAA6C1B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8FEF45-72B8-0E38-2433-1C5FD22EEF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90FD0B-F91F-26CE-0DEF-C0F89F092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75955-DB76-4832-3617-8B00399B4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65F22B-B666-724A-D5D8-945A2FD5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37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CE4D6A-82FC-1180-190F-9D3001D8E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7CE08-9AF9-C623-D2D0-BF87B1D8F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0F95D6-5E31-0DEF-BE82-458499B5F6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20447-8B3E-4144-AF7C-0F8920C32102}" type="datetimeFigureOut">
              <a:rPr lang="en-US" smtClean="0"/>
              <a:t>4/26/23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4430C-4BBF-E3B8-8B8B-BAE319C582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352E92-25A9-C8B9-55DE-6149A56508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535A5-CEE7-B54F-A1F3-109F3F2C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51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vcgit.hhi.fraunhofer.de/jvet-ahg-fgt/vfg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FF2C7-8C8B-66E0-07C2-707E7BD027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JVET-AD0238 </a:t>
            </a:r>
            <a:b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 Film Grain Synthesis Subjective Evaluation and Further Work</a:t>
            </a:r>
            <a:b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8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3155-BAA1-50C6-F838-BFE01ACE0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25160"/>
            <a:ext cx="9144000" cy="1655762"/>
          </a:xfrm>
        </p:spPr>
        <p:txBody>
          <a:bodyPr>
            <a:normAutofit lnSpcReduction="10000"/>
          </a:bodyPr>
          <a:lstStyle/>
          <a:p>
            <a:pPr marL="0" marR="0"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Xuewei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Meng (Disney Streaming</a:t>
            </a:r>
            <a:r>
              <a:rPr lang="en-US" sz="1400" dirty="0">
                <a:effectLst/>
              </a:rPr>
              <a:t>)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Wenhao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Zhang (Disney Streaming</a:t>
            </a:r>
            <a:r>
              <a:rPr lang="en-US" sz="1400" dirty="0">
                <a:effectLst/>
              </a:rPr>
              <a:t>)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Andrey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Norkin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(Netflix)</a:t>
            </a:r>
          </a:p>
          <a:p>
            <a:pPr marL="0" marR="0"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Joel Sole (Netflix)</a:t>
            </a:r>
          </a:p>
          <a:p>
            <a:pPr marL="0" marR="0"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Alberto Duenas (Warner Bros. Discovery)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641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25F59-DC52-09AD-1F7F-E152C3CC8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8301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A9C4AC-2A15-3BF6-03EB-46EC50551025}"/>
              </a:ext>
            </a:extLst>
          </p:cNvPr>
          <p:cNvSpPr txBox="1">
            <a:spLocks/>
          </p:cNvSpPr>
          <p:nvPr/>
        </p:nvSpPr>
        <p:spPr>
          <a:xfrm>
            <a:off x="930966" y="1253331"/>
            <a:ext cx="10515600" cy="47356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Film Grain is a type of noise and as such is hard to compress due to lack of spatial and temporal correlation</a:t>
            </a:r>
          </a:p>
          <a:p>
            <a:r>
              <a:rPr lang="en-US" dirty="0"/>
              <a:t>Film Grain Synthesis has been an interesting topic since AVC added its support </a:t>
            </a:r>
          </a:p>
          <a:p>
            <a:r>
              <a:rPr lang="en-US" dirty="0"/>
              <a:t>The importance of Film Grain Synthesis is currently higher:</a:t>
            </a:r>
          </a:p>
          <a:p>
            <a:pPr lvl="1"/>
            <a:r>
              <a:rPr lang="en-US" dirty="0"/>
              <a:t>Recent compression formats like VVC can remove redundancy more effectively than AVC, </a:t>
            </a:r>
          </a:p>
          <a:p>
            <a:pPr lvl="2"/>
            <a:r>
              <a:rPr lang="en-US" dirty="0"/>
              <a:t>Film Grain Noise is still as challenging to deal with as it was for AVC needing proportionally greater bit rates</a:t>
            </a:r>
          </a:p>
          <a:p>
            <a:pPr lvl="2"/>
            <a:r>
              <a:rPr lang="en-US" dirty="0"/>
              <a:t>Leading to limited compression efficiency gains compared to AVC</a:t>
            </a:r>
          </a:p>
          <a:p>
            <a:pPr lvl="1"/>
            <a:r>
              <a:rPr lang="en-US" dirty="0"/>
              <a:t>The production of content is now mostly done digitally, and the Film Grain is added</a:t>
            </a:r>
          </a:p>
          <a:p>
            <a:pPr lvl="2"/>
            <a:r>
              <a:rPr lang="en-US" dirty="0"/>
              <a:t>during the post-production process </a:t>
            </a:r>
          </a:p>
          <a:p>
            <a:pPr lvl="2"/>
            <a:r>
              <a:rPr lang="en-US" dirty="0"/>
              <a:t>or synthetically at the camera for artistic purposes</a:t>
            </a:r>
          </a:p>
          <a:p>
            <a:pPr lvl="1"/>
            <a:r>
              <a:rPr lang="en-US" dirty="0"/>
              <a:t>The adaptive bit rate streaming use case is needing to support much lower bit rates and the Film Grain “preservation” is harder to achieve at low bit rates</a:t>
            </a:r>
          </a:p>
          <a:p>
            <a:pPr lvl="2"/>
            <a:r>
              <a:rPr lang="en-US" dirty="0"/>
              <a:t>Leading to high artifacts or the removal of the artistic intent</a:t>
            </a:r>
          </a:p>
        </p:txBody>
      </p:sp>
    </p:spTree>
    <p:extLst>
      <p:ext uri="{BB962C8B-B14F-4D97-AF65-F5344CB8AC3E}">
        <p14:creationId xmlns:p14="http://schemas.microsoft.com/office/powerpoint/2010/main" val="2514671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2473D-DFA9-D25B-845B-4309AA2F5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use cases for the technology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6AA2A-597C-A749-49A8-AEC07D279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Artifact masking</a:t>
            </a:r>
          </a:p>
          <a:p>
            <a:pPr lvl="1"/>
            <a:r>
              <a:rPr lang="en-US" dirty="0"/>
              <a:t>The goal is to help to minimize the compression artifacts introduce but the compression system</a:t>
            </a:r>
          </a:p>
          <a:p>
            <a:pPr lvl="1"/>
            <a:endParaRPr lang="en-US" dirty="0"/>
          </a:p>
          <a:p>
            <a:r>
              <a:rPr lang="en-US" dirty="0"/>
              <a:t>Artistic Intent</a:t>
            </a:r>
          </a:p>
          <a:p>
            <a:pPr lvl="1"/>
            <a:r>
              <a:rPr lang="en-US" dirty="0"/>
              <a:t>The goal is to preserve the </a:t>
            </a:r>
            <a:r>
              <a:rPr lang="en-US"/>
              <a:t>subjective quality </a:t>
            </a:r>
            <a:r>
              <a:rPr lang="en-US" dirty="0"/>
              <a:t>of the Film Grain Noise as designed for the title by the artists</a:t>
            </a:r>
          </a:p>
          <a:p>
            <a:pPr lvl="2"/>
            <a:r>
              <a:rPr lang="en-US" dirty="0"/>
              <a:t>this is an artistic tool that has extensively been used in the past and still popular on the current creative process</a:t>
            </a:r>
          </a:p>
          <a:p>
            <a:pPr lvl="2"/>
            <a:r>
              <a:rPr lang="en-US" dirty="0"/>
              <a:t>preserving the look and feel of film grain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196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631E8-FC1E-AAFE-095F-FD1FE7490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8118"/>
          </a:xfrm>
        </p:spPr>
        <p:txBody>
          <a:bodyPr/>
          <a:lstStyle/>
          <a:p>
            <a:r>
              <a:rPr lang="en-US" dirty="0"/>
              <a:t>Potential Opportunity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CE69A-5C6D-352D-E8E4-8F35324EFB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these items combined present the opportunity to use Film Grain Synthesis for the Artistic Intent use case</a:t>
            </a:r>
          </a:p>
          <a:p>
            <a:pPr lvl="1"/>
            <a:r>
              <a:rPr lang="en-US" dirty="0"/>
              <a:t>Increase the value of HEVC and VVC based systems</a:t>
            </a:r>
          </a:p>
          <a:p>
            <a:pPr lvl="2"/>
            <a:r>
              <a:rPr lang="en-US" dirty="0"/>
              <a:t>as they could achieve the expected bit rate reduction when processing content that contain Film-Grain </a:t>
            </a:r>
          </a:p>
          <a:p>
            <a:pPr lvl="1"/>
            <a:r>
              <a:rPr lang="en-US" dirty="0"/>
              <a:t>Allow for greater quality and resolutions being delivered when using limiting bandwidth systems like internet streaming </a:t>
            </a:r>
          </a:p>
          <a:p>
            <a:pPr lvl="2"/>
            <a:r>
              <a:rPr lang="en-US" dirty="0"/>
              <a:t>as the available bit rate is not spend to transmit the Film Grain Noise</a:t>
            </a:r>
          </a:p>
          <a:p>
            <a:pPr lvl="1"/>
            <a:r>
              <a:rPr lang="en-US" dirty="0"/>
              <a:t>Perform synthesis closer to the viewers, allowing additional flexibility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713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419AE-89CB-6BC6-75DE-4EFEE1560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7632"/>
          </a:xfrm>
        </p:spPr>
        <p:txBody>
          <a:bodyPr/>
          <a:lstStyle/>
          <a:p>
            <a:r>
              <a:rPr lang="en-US" dirty="0"/>
              <a:t>Understanding from current testing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D2383-AC98-F3B6-1F62-5E84FF1FF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687"/>
            <a:ext cx="10515600" cy="4656276"/>
          </a:xfrm>
        </p:spPr>
        <p:txBody>
          <a:bodyPr/>
          <a:lstStyle/>
          <a:p>
            <a:r>
              <a:rPr lang="en-US" dirty="0"/>
              <a:t>It is the understanding of the the authors of this contributions that: </a:t>
            </a:r>
          </a:p>
          <a:p>
            <a:pPr lvl="1"/>
            <a:r>
              <a:rPr lang="en-US" dirty="0"/>
              <a:t>The current testing and software tools are providing some evidence that FGS can be used for artifact reduction and can deliver satisfactory results for that use case</a:t>
            </a:r>
          </a:p>
          <a:p>
            <a:endParaRPr lang="en-US" dirty="0"/>
          </a:p>
          <a:p>
            <a:pPr lvl="1"/>
            <a:r>
              <a:rPr lang="en-US" dirty="0"/>
              <a:t>The current testing and software tools are offering limited evidence of the value of FGS to support the artistic intend use case</a:t>
            </a:r>
          </a:p>
          <a:p>
            <a:pPr lvl="2"/>
            <a:r>
              <a:rPr lang="en-US" dirty="0"/>
              <a:t>Without strong evidence the availability of devices that use this technology could be limited</a:t>
            </a:r>
          </a:p>
          <a:p>
            <a:pPr lvl="3"/>
            <a:r>
              <a:rPr lang="en-US" dirty="0"/>
              <a:t>Greatly influencing the usage of this technique</a:t>
            </a:r>
          </a:p>
        </p:txBody>
      </p:sp>
    </p:spTree>
    <p:extLst>
      <p:ext uri="{BB962C8B-B14F-4D97-AF65-F5344CB8AC3E}">
        <p14:creationId xmlns:p14="http://schemas.microsoft.com/office/powerpoint/2010/main" val="258691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1A450-CB80-C59B-7FD7-701EF0E2E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6353"/>
          </a:xfrm>
        </p:spPr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8D7F6-6445-EA4C-F415-52A9BF420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 contribution would like to encourage the group to prioritize the use case that tries to preserve the artistic intent at typical streaming bit-rates</a:t>
            </a:r>
          </a:p>
          <a:p>
            <a:pPr lvl="1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 is considered of great potential</a:t>
            </a:r>
          </a:p>
          <a:p>
            <a:pPr lvl="1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it is also a harder goal to achieve</a:t>
            </a:r>
          </a:p>
          <a:p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 contribution would like to encourage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JVET 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further develop the tools that facilitate the usage of the </a:t>
            </a:r>
            <a:r>
              <a:rPr lang="en-US" dirty="0"/>
              <a:t>Film Grain Synthesis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050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1A450-CB80-C59B-7FD7-701EF0E2E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6353"/>
          </a:xfrm>
        </p:spPr>
        <p:txBody>
          <a:bodyPr/>
          <a:lstStyle/>
          <a:p>
            <a:r>
              <a:rPr lang="en-US" dirty="0"/>
              <a:t>Further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8D7F6-6445-EA4C-F415-52A9BF420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following could be some of the steps that could be considered by JVET in this activity:</a:t>
            </a:r>
          </a:p>
          <a:p>
            <a:pPr lvl="1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Continue development of subjective and objective testing methodologies to evaluate these technologies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with stronger focus on the artistic intent use case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Continue development and optimization of the current software tools to be able to utilize the available technologies for Film Grain Synthesis</a:t>
            </a:r>
          </a:p>
          <a:p>
            <a:pPr lvl="2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th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e goal of providing strong evidence of the value of using FGS at the low bit rates used in internet streaming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Make 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https://vcgit.hhi.fraunhofer.de/jvet-ahg-fgt/vfgs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software more widely available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828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C1A450-CB80-C59B-7FD7-701EF0E2E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Further Requirements (2)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DA7FA0F-0F33-B69A-A170-1C8A3B25CD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08768"/>
              </p:ext>
            </p:extLst>
          </p:nvPr>
        </p:nvGraphicFramePr>
        <p:xfrm>
          <a:off x="697802" y="1675227"/>
          <a:ext cx="10796398" cy="4701873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1995021">
                  <a:extLst>
                    <a:ext uri="{9D8B030D-6E8A-4147-A177-3AD203B41FA5}">
                      <a16:colId xmlns:a16="http://schemas.microsoft.com/office/drawing/2014/main" val="1439230788"/>
                    </a:ext>
                  </a:extLst>
                </a:gridCol>
                <a:gridCol w="3725831">
                  <a:extLst>
                    <a:ext uri="{9D8B030D-6E8A-4147-A177-3AD203B41FA5}">
                      <a16:colId xmlns:a16="http://schemas.microsoft.com/office/drawing/2014/main" val="2579763338"/>
                    </a:ext>
                  </a:extLst>
                </a:gridCol>
                <a:gridCol w="5075546">
                  <a:extLst>
                    <a:ext uri="{9D8B030D-6E8A-4147-A177-3AD203B41FA5}">
                      <a16:colId xmlns:a16="http://schemas.microsoft.com/office/drawing/2014/main" val="2889934286"/>
                    </a:ext>
                  </a:extLst>
                </a:gridCol>
              </a:tblGrid>
              <a:tr h="4603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cap="none" spc="3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1" cap="none" spc="3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0333" marT="71754" marB="7175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cap="none" spc="30" dirty="0">
                          <a:solidFill>
                            <a:schemeClr val="tx1"/>
                          </a:solidFill>
                          <a:effectLst/>
                        </a:rPr>
                        <a:t>Current VTM</a:t>
                      </a:r>
                      <a:endParaRPr lang="en-US" sz="1600" b="1" cap="none" spc="3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0333" marT="71754" marB="7175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cap="none" spc="30" dirty="0">
                          <a:solidFill>
                            <a:schemeClr val="tx1"/>
                          </a:solidFill>
                          <a:effectLst/>
                        </a:rPr>
                        <a:t>Requirements</a:t>
                      </a:r>
                      <a:endParaRPr lang="en-US" sz="1600" b="1" cap="none" spc="3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0333" marT="71754" marB="7175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352661"/>
                  </a:ext>
                </a:extLst>
              </a:tr>
              <a:tr h="69859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Questions for Subjective tests</a:t>
                      </a: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Focus on Artifact Masking</a:t>
                      </a: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Careful design of the subjective tests that verifies the techniques preserve the artistic intent.</a:t>
                      </a:r>
                    </a:p>
                    <a:p>
                      <a:pPr marL="285750" marR="0" lvl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Relevance of the question being asked. Results might differ if we ask for:</a:t>
                      </a:r>
                    </a:p>
                    <a:p>
                      <a:pPr marL="742950" marR="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1) quality, </a:t>
                      </a:r>
                    </a:p>
                    <a:p>
                      <a:pPr marL="742950" marR="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2) fidelity to the original</a:t>
                      </a:r>
                    </a:p>
                    <a:p>
                      <a:pPr marL="742950" marR="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3) preservation of the artistic intent, etc. </a:t>
                      </a: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4343610"/>
                  </a:ext>
                </a:extLst>
              </a:tr>
              <a:tr h="69859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Candidates for Subjective tests</a:t>
                      </a:r>
                    </a:p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sz="1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Focus on </a:t>
                      </a: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video coding experts or naive viewers</a:t>
                      </a: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Results might differ depending on to whom the question is being asked :</a:t>
                      </a:r>
                    </a:p>
                    <a:p>
                      <a:pPr marL="742950" marR="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1) naive viewers</a:t>
                      </a:r>
                    </a:p>
                    <a:p>
                      <a:pPr marL="742950" marR="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2) video coding experts</a:t>
                      </a:r>
                    </a:p>
                    <a:p>
                      <a:pPr marL="742950" marR="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3) the artist/director</a:t>
                      </a: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8162551"/>
                  </a:ext>
                </a:extLst>
              </a:tr>
              <a:tr h="69859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Input</a:t>
                      </a:r>
                      <a:endParaRPr lang="en-US" sz="1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>
                          <a:solidFill>
                            <a:schemeClr val="tx1"/>
                          </a:solidFill>
                          <a:effectLst/>
                        </a:rPr>
                        <a:t>YUV content file with embedded grain</a:t>
                      </a:r>
                      <a:endParaRPr lang="en-US" sz="1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Either a YUV content file with embedded grain</a:t>
                      </a:r>
                    </a:p>
                    <a:p>
                      <a:pPr marL="285750" marR="0" lvl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Or/And a YUV clean content file + a YUV grain file</a:t>
                      </a:r>
                      <a:endParaRPr lang="en-US" sz="1200" u="none" strike="noStrike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6201342"/>
                  </a:ext>
                </a:extLst>
              </a:tr>
              <a:tr h="80479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Denoiser</a:t>
                      </a:r>
                      <a:endParaRPr lang="en-US" sz="1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663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>
                          <a:solidFill>
                            <a:schemeClr val="tx1"/>
                          </a:solidFill>
                          <a:effectLst/>
                        </a:rPr>
                        <a:t>MCTF-based denoiser</a:t>
                      </a:r>
                      <a:endParaRPr lang="en-US" sz="1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663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An integrated denoiser, with feasibility to turn on and off, and/or change the denoising strengths</a:t>
                      </a:r>
                    </a:p>
                    <a:p>
                      <a:pPr marL="285750" marR="0" lvl="0" indent="-28575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Or interfaces for 3rd party denoiser</a:t>
                      </a:r>
                      <a:endParaRPr lang="en-US" sz="1200" u="none" strike="noStrike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663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8144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959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C1A450-CB80-C59B-7FD7-701EF0E2E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Further Requirements (3)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DA7FA0F-0F33-B69A-A170-1C8A3B25CD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716645"/>
              </p:ext>
            </p:extLst>
          </p:nvPr>
        </p:nvGraphicFramePr>
        <p:xfrm>
          <a:off x="697802" y="1675227"/>
          <a:ext cx="10796398" cy="2890815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1995021">
                  <a:extLst>
                    <a:ext uri="{9D8B030D-6E8A-4147-A177-3AD203B41FA5}">
                      <a16:colId xmlns:a16="http://schemas.microsoft.com/office/drawing/2014/main" val="1439230788"/>
                    </a:ext>
                  </a:extLst>
                </a:gridCol>
                <a:gridCol w="3725831">
                  <a:extLst>
                    <a:ext uri="{9D8B030D-6E8A-4147-A177-3AD203B41FA5}">
                      <a16:colId xmlns:a16="http://schemas.microsoft.com/office/drawing/2014/main" val="2579763338"/>
                    </a:ext>
                  </a:extLst>
                </a:gridCol>
                <a:gridCol w="5075546">
                  <a:extLst>
                    <a:ext uri="{9D8B030D-6E8A-4147-A177-3AD203B41FA5}">
                      <a16:colId xmlns:a16="http://schemas.microsoft.com/office/drawing/2014/main" val="2889934286"/>
                    </a:ext>
                  </a:extLst>
                </a:gridCol>
              </a:tblGrid>
              <a:tr h="4603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cap="none" spc="3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1" cap="none" spc="3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0333" marT="71754" marB="7175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cap="none" spc="30">
                          <a:solidFill>
                            <a:schemeClr val="tx1"/>
                          </a:solidFill>
                          <a:effectLst/>
                        </a:rPr>
                        <a:t>Current VTM</a:t>
                      </a:r>
                      <a:endParaRPr lang="en-US" sz="1600" b="1" cap="none" spc="3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0333" marT="71754" marB="7175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cap="none" spc="30" dirty="0">
                          <a:solidFill>
                            <a:schemeClr val="tx1"/>
                          </a:solidFill>
                          <a:effectLst/>
                        </a:rPr>
                        <a:t>Requirements</a:t>
                      </a:r>
                      <a:endParaRPr lang="en-US" sz="1600" b="1" cap="none" spc="3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0333" marT="71754" marB="7175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352661"/>
                  </a:ext>
                </a:extLst>
              </a:tr>
              <a:tr h="131854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Film grain modeling</a:t>
                      </a:r>
                      <a:endParaRPr lang="en-US" sz="1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Frequency-based film grain modeling</a:t>
                      </a:r>
                      <a:endParaRPr lang="en-US" sz="1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Further increase the adaptability to the content and coding structure</a:t>
                      </a:r>
                    </a:p>
                    <a:p>
                      <a:pPr marL="285750" marR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Possibly support both the Frequency-based modeling and AR-based modeling</a:t>
                      </a:r>
                    </a:p>
                    <a:p>
                      <a:pPr marL="742950" marR="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Capability to switch between the two types of modeling at least at sequence level. Frame level switching may be a stretching request</a:t>
                      </a:r>
                      <a:endParaRPr lang="en-US" sz="1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5162554"/>
                  </a:ext>
                </a:extLst>
              </a:tr>
              <a:tr h="111189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Film grain synthesis</a:t>
                      </a:r>
                      <a:endParaRPr lang="en-US" sz="1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663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>
                          <a:solidFill>
                            <a:schemeClr val="tx1"/>
                          </a:solidFill>
                          <a:effectLst/>
                        </a:rPr>
                        <a:t>Frequency-based film grain synthesis</a:t>
                      </a:r>
                      <a:endParaRPr lang="en-US" sz="1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663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Possibly support both Frequency-based synthesis and AR-based synthesis</a:t>
                      </a:r>
                    </a:p>
                    <a:p>
                      <a:pPr marL="285750" marR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  <a:effectLst/>
                        </a:rPr>
                        <a:t>Interfaces to test different synthesis settings, such as different pattern sizes, different pattern shapes, and so on</a:t>
                      </a:r>
                      <a:endParaRPr lang="en-US" sz="1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663" marR="71754" marT="71754" marB="7175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358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132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865</Words>
  <Application>Microsoft Macintosh PowerPoint</Application>
  <PresentationFormat>Widescreen</PresentationFormat>
  <Paragraphs>91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JVET-AD0238  On Film Grain Synthesis Subjective Evaluation and Further Work </vt:lpstr>
      <vt:lpstr>Introduction</vt:lpstr>
      <vt:lpstr>Two use cases for the technology</vt:lpstr>
      <vt:lpstr>Potential Opportunity</vt:lpstr>
      <vt:lpstr>Understanding from current testing results</vt:lpstr>
      <vt:lpstr>Recommendations</vt:lpstr>
      <vt:lpstr>Further Requirements</vt:lpstr>
      <vt:lpstr>Further Requirements (2)</vt:lpstr>
      <vt:lpstr>Further Requirements (3)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JVET-AD0238  On Film Grain Synthesis Subjective Evaluation and Further Work </dc:title>
  <dc:creator>Alberto Duenas</dc:creator>
  <cp:lastModifiedBy>Alberto Duenas</cp:lastModifiedBy>
  <cp:revision>13</cp:revision>
  <dcterms:created xsi:type="dcterms:W3CDTF">2023-04-25T22:11:29Z</dcterms:created>
  <dcterms:modified xsi:type="dcterms:W3CDTF">2023-04-26T21:00:05Z</dcterms:modified>
</cp:coreProperties>
</file>