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Poppins" pitchFamily="2" charset="77"/>
      <p:regular r:id="rId41"/>
      <p:bold r:id="rId42"/>
      <p:italic r:id="rId43"/>
      <p:boldItalic r:id="rId44"/>
    </p:embeddedFont>
    <p:embeddedFont>
      <p:font typeface="Poppins Medium" panose="020B0604020202020204" pitchFamily="34" charset="0"/>
      <p:regular r:id="rId45"/>
      <p:bold r:id="rId46"/>
      <p:italic r:id="rId47"/>
      <p:boldItalic r:id="rId48"/>
    </p:embeddedFont>
    <p:embeddedFont>
      <p:font typeface="Poppins SemiBold" panose="020B0604020202020204" pitchFamily="34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62B9023-202C-47A1-9792-CC4C66ECD619}">
  <a:tblStyle styleId="{062B9023-202C-47A1-9792-CC4C66ECD61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cb75912111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1cb75912111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5f1fd58a3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15f1fd58a3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cb7591211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1cb75912111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cb75912111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1cb75912111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5f1fd58a3a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15f1fd58a3a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ccfd92248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ccfd92248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ccfd92248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1ccfd92248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1ccfd922488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1ccfd922488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ccfd922488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1ccfd922488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1ccfd922488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1ccfd922488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57677681f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g157677681f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ccfd922488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1ccfd922488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1ccfd922488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1ccfd922488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1ccfd922488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1ccfd922488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ccfd922488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1ccfd922488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ccfd922488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1ccfd922488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1ccfd922488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Google Shape;444;g1ccfd922488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1ccfd922488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1ccfd922488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1ccfd922488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1ccfd922488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1ccfd922488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1ccfd922488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1ccfd922488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1ccfd922488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ccfd922488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g1ccfd922488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1ccfd922488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1ccfd922488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1ccfd922488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1ccfd922488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1ccfd922488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1ccfd922488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1ccfd922488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1ccfd922488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15f1fd58a3a_0_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15f1fd58a3a_0_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bd654c551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bd654c551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c95a42bdc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c95a42bdc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5f1fd58a3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5f1fd58a3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5f1fd58a3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15f1fd58a3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cb75912111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1cb75912111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cb7591211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cb7591211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Bullets">
  <p:cSld name="CUSTOM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 t="12697" b="1269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O" type="titleOnly">
  <p:cSld name="TITLE_ONLY">
    <p:bg>
      <p:bgPr>
        <a:solidFill>
          <a:srgbClr val="000000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" name="Google Shape;58;p11"/>
          <p:cNvSpPr txBox="1"/>
          <p:nvPr/>
        </p:nvSpPr>
        <p:spPr>
          <a:xfrm>
            <a:off x="505446" y="4771041"/>
            <a:ext cx="3752400" cy="1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Disney Media &amp; Entertainment Distribution  ●  Disney Streaming  ●  INTERNAL USE ONLY ©Disney</a:t>
            </a:r>
            <a:endParaRPr sz="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">
  <p:cSld name="MAIN_POI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2" y="-643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2"/>
          <p:cNvPicPr preferRelativeResize="0"/>
          <p:nvPr/>
        </p:nvPicPr>
        <p:blipFill rotWithShape="1">
          <a:blip r:embed="rId3">
            <a:alphaModFix/>
          </a:blip>
          <a:srcRect b="86370"/>
          <a:stretch/>
        </p:blipFill>
        <p:spPr>
          <a:xfrm>
            <a:off x="0" y="4601559"/>
            <a:ext cx="9144000" cy="5518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505446" y="1885950"/>
            <a:ext cx="80709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pic>
        <p:nvPicPr>
          <p:cNvPr id="63" name="Google Shape;63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66226" y="4247336"/>
            <a:ext cx="2572329" cy="236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Hulu">
  <p:cSld name="MAIN_POINT_1_2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3"/>
          <p:cNvPicPr preferRelativeResize="0"/>
          <p:nvPr/>
        </p:nvPicPr>
        <p:blipFill rotWithShape="1">
          <a:blip r:embed="rId2">
            <a:alphaModFix/>
          </a:blip>
          <a:srcRect l="4794" r="246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40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68" name="Google Shape;68;p13"/>
          <p:cNvPicPr preferRelativeResize="0"/>
          <p:nvPr/>
        </p:nvPicPr>
        <p:blipFill rotWithShape="1">
          <a:blip r:embed="rId3">
            <a:alphaModFix/>
          </a:blip>
          <a:srcRect l="9" r="9"/>
          <a:stretch/>
        </p:blipFill>
        <p:spPr>
          <a:xfrm>
            <a:off x="505446" y="1826709"/>
            <a:ext cx="695512" cy="229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 rotWithShape="1">
          <a:blip r:embed="rId4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Disney+">
  <p:cSld name="MAIN_POINT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659" y="-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>
              <a:spcBef>
                <a:spcPts val="400"/>
              </a:spcBef>
              <a:spcAft>
                <a:spcPts val="0"/>
              </a:spcAft>
              <a:buSzPts val="900"/>
              <a:buNone/>
              <a:defRPr/>
            </a:lvl3pPr>
            <a:lvl4pPr lvl="3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400"/>
              </a:spcBef>
              <a:spcAft>
                <a:spcPts val="400"/>
              </a:spcAft>
              <a:buSzPts val="700"/>
              <a:buNone/>
              <a:defRPr/>
            </a:lvl9pPr>
          </a:lstStyle>
          <a:p>
            <a:endParaRPr/>
          </a:p>
        </p:txBody>
      </p:sp>
      <p:pic>
        <p:nvPicPr>
          <p:cNvPr id="74" name="Google Shape;74;p14"/>
          <p:cNvPicPr preferRelativeResize="0"/>
          <p:nvPr/>
        </p:nvPicPr>
        <p:blipFill rotWithShape="1">
          <a:blip r:embed="rId3">
            <a:alphaModFix/>
          </a:blip>
          <a:srcRect l="29" r="39"/>
          <a:stretch/>
        </p:blipFill>
        <p:spPr>
          <a:xfrm>
            <a:off x="505446" y="1725764"/>
            <a:ext cx="740870" cy="402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 rotWithShape="1">
          <a:blip r:embed="rId4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ESPN+">
  <p:cSld name="MAIN_POINT_1_1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/>
          <p:nvPr/>
        </p:nvSpPr>
        <p:spPr>
          <a:xfrm>
            <a:off x="0" y="0"/>
            <a:ext cx="9144000" cy="5144100"/>
          </a:xfrm>
          <a:prstGeom prst="rect">
            <a:avLst/>
          </a:prstGeom>
          <a:gradFill>
            <a:gsLst>
              <a:gs pos="0">
                <a:srgbClr val="013265"/>
              </a:gs>
              <a:gs pos="100000">
                <a:srgbClr val="000000"/>
              </a:gs>
            </a:gsLst>
            <a:lin ang="5400700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400"/>
              </a:spcBef>
              <a:spcAft>
                <a:spcPts val="400"/>
              </a:spcAft>
              <a:buSzPts val="700"/>
              <a:buNone/>
              <a:defRPr/>
            </a:lvl9pPr>
          </a:lstStyle>
          <a:p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05446" y="1912320"/>
            <a:ext cx="740869" cy="145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 rotWithShape="1">
          <a:blip r:embed="rId3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Star+">
  <p:cSld name="MAIN_POINT_1_1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400"/>
              </a:spcBef>
              <a:spcAft>
                <a:spcPts val="400"/>
              </a:spcAft>
              <a:buSzPts val="7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5446" y="1885952"/>
            <a:ext cx="740869" cy="20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 rotWithShape="1">
          <a:blip r:embed="rId4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ogo" type="blank">
  <p:cSld name="BLANK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7"/>
          <p:cNvPicPr preferRelativeResize="0"/>
          <p:nvPr/>
        </p:nvPicPr>
        <p:blipFill rotWithShape="1">
          <a:blip r:embed="rId2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>
            <a:spLocks noGrp="1"/>
          </p:cNvSpPr>
          <p:nvPr>
            <p:ph type="sldNum" idx="12"/>
          </p:nvPr>
        </p:nvSpPr>
        <p:spPr>
          <a:xfrm>
            <a:off x="8350550" y="4770000"/>
            <a:ext cx="288000" cy="1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1" name="Google Shape;91;p17"/>
          <p:cNvPicPr preferRelativeResize="0"/>
          <p:nvPr/>
        </p:nvPicPr>
        <p:blipFill rotWithShape="1">
          <a:blip r:embed="rId3">
            <a:alphaModFix/>
          </a:blip>
          <a:srcRect t="12697" b="1269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Glow">
  <p:cSld name="BLANK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8"/>
          <p:cNvPicPr preferRelativeResize="0"/>
          <p:nvPr/>
        </p:nvPicPr>
        <p:blipFill rotWithShape="1">
          <a:blip r:embed="rId3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8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" name="Google Shape;95;p18"/>
          <p:cNvSpPr txBox="1"/>
          <p:nvPr/>
        </p:nvSpPr>
        <p:spPr>
          <a:xfrm>
            <a:off x="505446" y="4771041"/>
            <a:ext cx="3752400" cy="1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Disney Media &amp; Entertainment Distribution  ●  Disney Streaming  ●  INTERNAL USE ONLY ©Disney</a:t>
            </a:r>
            <a:endParaRPr sz="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 rotWithShape="1">
          <a:blip r:embed="rId4">
            <a:alphaModFix/>
          </a:blip>
          <a:srcRect t="12847" b="1284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1">
  <p:cSld name="TITLE_AND_BODY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 rtl="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 rtl="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 rtl="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 rtl="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CUSTOM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07429" y="304918"/>
            <a:ext cx="60369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3">
            <a:alphaModFix/>
          </a:blip>
          <a:srcRect t="12697" b="1269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ulu Slide">
  <p:cSld name="CUSTOM_1_1_1_3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rgbClr val="0E9351"/>
              </a:gs>
              <a:gs pos="100000">
                <a:schemeClr val="accent1"/>
              </a:gs>
            </a:gsLst>
            <a:lin ang="10800025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" name="Google Shape;24;p4"/>
          <p:cNvPicPr preferRelativeResize="0"/>
          <p:nvPr/>
        </p:nvPicPr>
        <p:blipFill rotWithShape="1">
          <a:blip r:embed="rId2">
            <a:alphaModFix/>
          </a:blip>
          <a:srcRect l="553" r="553"/>
          <a:stretch/>
        </p:blipFill>
        <p:spPr>
          <a:xfrm>
            <a:off x="8261413" y="370571"/>
            <a:ext cx="377143" cy="12571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ney+ Slide">
  <p:cSld name="CUSTOM_1_1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" name="Google Shape;29;p5"/>
          <p:cNvPicPr preferRelativeResize="0"/>
          <p:nvPr/>
        </p:nvPicPr>
        <p:blipFill rotWithShape="1">
          <a:blip r:embed="rId2">
            <a:alphaModFix/>
          </a:blip>
          <a:srcRect t="39" b="39"/>
          <a:stretch/>
        </p:blipFill>
        <p:spPr>
          <a:xfrm>
            <a:off x="8227121" y="317769"/>
            <a:ext cx="411429" cy="22786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5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rgbClr val="001752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SPN+ Slide">
  <p:cSld name="CUSTOM_1_1_1_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" name="Google Shape;35;p6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rgbClr val="E08A09"/>
              </a:gs>
              <a:gs pos="100000">
                <a:schemeClr val="accent3"/>
              </a:gs>
            </a:gsLst>
            <a:lin ang="10800025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" name="Google Shape;3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27121" y="402890"/>
            <a:ext cx="411428" cy="82296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 rtl="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 rtl="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 rtl="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 rtl="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+ Slide">
  <p:cSld name="CUSTOM_1_1_1_2_1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362035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7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rgbClr val="FF6E00"/>
              </a:gs>
            </a:gsLst>
            <a:lin ang="0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2" name="Google Shape;4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38679" y="370575"/>
            <a:ext cx="411428" cy="120279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 rtl="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 rtl="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 rtl="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 rtl="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Dark">
  <p:cSld name="TITLE_1">
    <p:bg>
      <p:bgPr>
        <a:solidFill>
          <a:srgbClr val="000000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2862" cy="514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8"/>
          <p:cNvPicPr preferRelativeResize="0"/>
          <p:nvPr/>
        </p:nvPicPr>
        <p:blipFill rotWithShape="1">
          <a:blip r:embed="rId3">
            <a:alphaModFix/>
          </a:blip>
          <a:srcRect b="86370"/>
          <a:stretch/>
        </p:blipFill>
        <p:spPr>
          <a:xfrm>
            <a:off x="0" y="4601559"/>
            <a:ext cx="9144000" cy="5518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Title">
  <p:cSld name="TITLE_1_1">
    <p:bg>
      <p:bgPr>
        <a:solidFill>
          <a:srgbClr val="000000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2862" cy="51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05446" y="1673747"/>
            <a:ext cx="59427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Poppins SemiBold"/>
              <a:buNone/>
              <a:defRPr sz="4100" b="0">
                <a:solidFill>
                  <a:srgbClr val="FFFFFF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05662" y="3384038"/>
            <a:ext cx="6628800" cy="559500"/>
          </a:xfrm>
          <a:prstGeom prst="rect">
            <a:avLst/>
          </a:prstGeom>
        </p:spPr>
        <p:txBody>
          <a:bodyPr spcFirstLastPara="1" wrap="square" lIns="0" tIns="0" rIns="34275" bIns="3427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spcBef>
                <a:spcPts val="400"/>
              </a:spcBef>
              <a:spcAft>
                <a:spcPts val="4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2" name="Google Shape;52;p9"/>
          <p:cNvPicPr preferRelativeResize="0"/>
          <p:nvPr/>
        </p:nvPicPr>
        <p:blipFill rotWithShape="1">
          <a:blip r:embed="rId3">
            <a:alphaModFix/>
          </a:blip>
          <a:srcRect b="86370"/>
          <a:stretch/>
        </p:blipFill>
        <p:spPr>
          <a:xfrm>
            <a:off x="0" y="4601559"/>
            <a:ext cx="9144000" cy="55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446" y="1230903"/>
            <a:ext cx="4114913" cy="377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5446" y="1200151"/>
            <a:ext cx="78693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Font typeface="Poppins"/>
              <a:buChar char="○"/>
              <a:defRPr sz="1000"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Font typeface="Poppins"/>
              <a:buChar char="■"/>
              <a:defRPr sz="900"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●"/>
              <a:defRPr sz="700"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○"/>
              <a:defRPr sz="700"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■"/>
              <a:defRPr sz="700"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●"/>
              <a:defRPr sz="700"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○"/>
              <a:defRPr sz="700"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Font typeface="Poppins"/>
              <a:buChar char="■"/>
              <a:defRPr sz="7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00"/>
              <a:buFont typeface="Poppins Medium"/>
              <a:buNone/>
              <a:defRPr sz="1700"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129FD7"/>
          </p15:clr>
        </p15:guide>
        <p15:guide id="2" pos="2804">
          <p15:clr>
            <a:srgbClr val="129FD7"/>
          </p15:clr>
        </p15:guide>
        <p15:guide id="3" pos="2951">
          <p15:clr>
            <a:srgbClr val="129FD7"/>
          </p15:clr>
        </p15:guide>
        <p15:guide id="4" pos="612">
          <p15:clr>
            <a:srgbClr val="129FD7"/>
          </p15:clr>
        </p15:guide>
        <p15:guide id="5" pos="756">
          <p15:clr>
            <a:srgbClr val="129FD7"/>
          </p15:clr>
        </p15:guide>
        <p15:guide id="6" pos="1049">
          <p15:clr>
            <a:srgbClr val="129FD7"/>
          </p15:clr>
        </p15:guide>
        <p15:guide id="7" pos="1196">
          <p15:clr>
            <a:srgbClr val="129FD7"/>
          </p15:clr>
        </p15:guide>
        <p15:guide id="8" pos="1487">
          <p15:clr>
            <a:srgbClr val="129FD7"/>
          </p15:clr>
        </p15:guide>
        <p15:guide id="9" pos="1635">
          <p15:clr>
            <a:srgbClr val="129FD7"/>
          </p15:clr>
        </p15:guide>
        <p15:guide id="10" pos="1927">
          <p15:clr>
            <a:srgbClr val="129FD7"/>
          </p15:clr>
        </p15:guide>
        <p15:guide id="11" pos="2073">
          <p15:clr>
            <a:srgbClr val="129FD7"/>
          </p15:clr>
        </p15:guide>
        <p15:guide id="12" pos="2365">
          <p15:clr>
            <a:srgbClr val="129FD7"/>
          </p15:clr>
        </p15:guide>
        <p15:guide id="13" pos="2514">
          <p15:clr>
            <a:srgbClr val="129FD7"/>
          </p15:clr>
        </p15:guide>
        <p15:guide id="14" pos="3246">
          <p15:clr>
            <a:srgbClr val="129FD7"/>
          </p15:clr>
        </p15:guide>
        <p15:guide id="15" pos="3390">
          <p15:clr>
            <a:srgbClr val="129FD7"/>
          </p15:clr>
        </p15:guide>
        <p15:guide id="16" pos="3683">
          <p15:clr>
            <a:srgbClr val="129FD7"/>
          </p15:clr>
        </p15:guide>
        <p15:guide id="17" pos="3829">
          <p15:clr>
            <a:srgbClr val="129FD7"/>
          </p15:clr>
        </p15:guide>
        <p15:guide id="18" pos="4121">
          <p15:clr>
            <a:srgbClr val="129FD7"/>
          </p15:clr>
        </p15:guide>
        <p15:guide id="19" pos="4271">
          <p15:clr>
            <a:srgbClr val="129FD7"/>
          </p15:clr>
        </p15:guide>
        <p15:guide id="20" pos="4563">
          <p15:clr>
            <a:srgbClr val="129FD7"/>
          </p15:clr>
        </p15:guide>
        <p15:guide id="21" pos="4707">
          <p15:clr>
            <a:srgbClr val="129FD7"/>
          </p15:clr>
        </p15:guide>
        <p15:guide id="22" pos="4999">
          <p15:clr>
            <a:srgbClr val="129FD7"/>
          </p15:clr>
        </p15:guide>
        <p15:guide id="23" pos="5148">
          <p15:clr>
            <a:srgbClr val="129FD7"/>
          </p15:clr>
        </p15:guide>
        <p15:guide id="24" orient="horz" pos="540">
          <p15:clr>
            <a:schemeClr val="accent6"/>
          </p15:clr>
        </p15:guide>
        <p15:guide id="25" orient="horz" pos="233">
          <p15:clr>
            <a:srgbClr val="EA4335"/>
          </p15:clr>
        </p15:guide>
        <p15:guide id="26" orient="horz" pos="972">
          <p15:clr>
            <a:srgbClr val="129FD7"/>
          </p15:clr>
        </p15:guide>
        <p15:guide id="27" orient="horz" pos="2916">
          <p15:clr>
            <a:srgbClr val="EA4335"/>
          </p15:clr>
        </p15:guide>
        <p15:guide id="28" orient="horz" pos="3005">
          <p15:clr>
            <a:srgbClr val="EA4335"/>
          </p15:clr>
        </p15:guide>
        <p15:guide id="29" orient="horz" pos="1404">
          <p15:clr>
            <a:srgbClr val="129FD7"/>
          </p15:clr>
        </p15:guide>
        <p15:guide id="30" orient="horz" pos="1188">
          <p15:clr>
            <a:srgbClr val="129FD7"/>
          </p15:clr>
        </p15:guide>
        <p15:guide id="31" orient="horz" pos="1836">
          <p15:clr>
            <a:srgbClr val="129FD7"/>
          </p15:clr>
        </p15:guide>
        <p15:guide id="32" orient="horz" pos="2052">
          <p15:clr>
            <a:srgbClr val="129FD7"/>
          </p15:clr>
        </p15:guide>
        <p15:guide id="33" orient="horz" pos="2268">
          <p15:clr>
            <a:srgbClr val="129FD7"/>
          </p15:clr>
        </p15:guide>
        <p15:guide id="34" orient="horz" pos="2484">
          <p15:clr>
            <a:srgbClr val="129FD7"/>
          </p15:clr>
        </p15:guide>
        <p15:guide id="35" orient="horz" pos="2700">
          <p15:clr>
            <a:srgbClr val="129FD7"/>
          </p15:clr>
        </p15:guide>
        <p15:guide id="36" orient="horz" pos="756">
          <p15:clr>
            <a:srgbClr val="EA4335"/>
          </p15:clr>
        </p15:guide>
        <p15:guide id="37" pos="318">
          <p15:clr>
            <a:srgbClr val="EA4335"/>
          </p15:clr>
        </p15:guide>
        <p15:guide id="38" pos="5442">
          <p15:clr>
            <a:srgbClr val="EA4335"/>
          </p15:clr>
        </p15:guide>
        <p15:guide id="39" orient="horz" pos="319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JVET-AC0199 AHG13: On Film Grain Synthesis Subjective Evaluation</a:t>
            </a:r>
            <a:endParaRPr sz="3500"/>
          </a:p>
        </p:txBody>
      </p:sp>
      <p:sp>
        <p:nvSpPr>
          <p:cNvPr id="116" name="Google Shape;116;p22"/>
          <p:cNvSpPr txBox="1">
            <a:spLocks noGrp="1"/>
          </p:cNvSpPr>
          <p:nvPr>
            <p:ph type="subTitle" idx="1"/>
          </p:nvPr>
        </p:nvSpPr>
        <p:spPr>
          <a:xfrm>
            <a:off x="505662" y="3384038"/>
            <a:ext cx="6628800" cy="559500"/>
          </a:xfrm>
          <a:prstGeom prst="rect">
            <a:avLst/>
          </a:prstGeom>
        </p:spPr>
        <p:txBody>
          <a:bodyPr spcFirstLastPara="1" wrap="square" lIns="0" tIns="0" rIns="342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400"/>
              </a:spcAft>
              <a:buNone/>
            </a:pPr>
            <a:r>
              <a:rPr lang="en" b="1">
                <a:solidFill>
                  <a:schemeClr val="lt1"/>
                </a:solidFill>
              </a:rPr>
              <a:t>Xuewei Meng</a:t>
            </a:r>
            <a:r>
              <a:rPr lang="en">
                <a:solidFill>
                  <a:schemeClr val="lt1"/>
                </a:solidFill>
              </a:rPr>
              <a:t>, Wenhao Zhang, Scott Labrozzi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1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videos — 4</a:t>
            </a:r>
            <a:endParaRPr/>
          </a:p>
        </p:txBody>
      </p:sp>
      <p:sp>
        <p:nvSpPr>
          <p:cNvPr id="257" name="Google Shape;257;p31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StarwarESB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3840x2160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58" name="Google Shape;258;p31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259" name="Google Shape;259;p31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videos — 5</a:t>
            </a:r>
            <a:endParaRPr/>
          </a:p>
        </p:txBody>
      </p:sp>
      <p:sp>
        <p:nvSpPr>
          <p:cNvPr id="265" name="Google Shape;265;p32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TheMandalorian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3840x2160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66" name="Google Shape;266;p3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267" name="Google Shape;267;p32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3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videos — 6</a:t>
            </a:r>
            <a:endParaRPr/>
          </a:p>
        </p:txBody>
      </p:sp>
      <p:sp>
        <p:nvSpPr>
          <p:cNvPr id="273" name="Google Shape;273;p33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TheHandmaid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3840x2160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74" name="Google Shape;274;p3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275" name="Google Shape;275;p33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4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Configurations and Parameter Settings</a:t>
            </a:r>
            <a:endParaRPr/>
          </a:p>
        </p:txBody>
      </p:sp>
      <p:sp>
        <p:nvSpPr>
          <p:cNvPr id="281" name="Google Shape;281;p34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Configuration: RA (Random Access) with GOP32</a:t>
            </a:r>
            <a:endParaRPr/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QP: 22, 27, 32, 37</a:t>
            </a:r>
            <a:endParaRPr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82" name="Google Shape;282;p3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graphicFrame>
        <p:nvGraphicFramePr>
          <p:cNvPr id="283" name="Google Shape;283;p34"/>
          <p:cNvGraphicFramePr/>
          <p:nvPr/>
        </p:nvGraphicFramePr>
        <p:xfrm>
          <a:off x="1089225" y="2209800"/>
          <a:ext cx="2902500" cy="2804160"/>
        </p:xfrm>
        <a:graphic>
          <a:graphicData uri="http://schemas.openxmlformats.org/drawingml/2006/table">
            <a:tbl>
              <a:tblPr>
                <a:noFill/>
                <a:tableStyleId>{062B9023-202C-47A1-9792-CC4C66ECD619}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Parameters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Settings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SEIFGCEnabled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SEIFGCAnalysisEnabled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SEIFGCCancelFlag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SEIFGCPersistenceFlag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SEIFGCPerPictureSEI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SEIFGCModelID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SEIFGCSepColourDescPresentFlag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SEIFGCBlendingModeID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SEIFGCCompModelPresentComp0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SEIFGCCompModelPresentComp1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SEIFGCCompModelPresentComp2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84" name="Google Shape;284;p34"/>
          <p:cNvGraphicFramePr/>
          <p:nvPr/>
        </p:nvGraphicFramePr>
        <p:xfrm>
          <a:off x="4923750" y="2209800"/>
          <a:ext cx="2955575" cy="701040"/>
        </p:xfrm>
        <a:graphic>
          <a:graphicData uri="http://schemas.openxmlformats.org/drawingml/2006/table">
            <a:tbl>
              <a:tblPr>
                <a:noFill/>
                <a:tableStyleId>{062B9023-202C-47A1-9792-CC4C66ECD619}</a:tableStyleId>
              </a:tblPr>
              <a:tblGrid>
                <a:gridCol w="185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Parameters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Settings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Block_size in flat block detection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32x32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Pattern size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64x64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5" name="Google Shape;285;p34"/>
          <p:cNvSpPr txBox="1"/>
          <p:nvPr/>
        </p:nvSpPr>
        <p:spPr>
          <a:xfrm>
            <a:off x="1040475" y="1818225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 i="1">
                <a:solidFill>
                  <a:srgbClr val="393D47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Table 1. Frequency-domain film grain synthesis configuration</a:t>
            </a:r>
            <a:endParaRPr sz="8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6" name="Google Shape;286;p34"/>
          <p:cNvSpPr txBox="1"/>
          <p:nvPr/>
        </p:nvSpPr>
        <p:spPr>
          <a:xfrm>
            <a:off x="4901538" y="1818213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 i="1">
                <a:solidFill>
                  <a:srgbClr val="393D47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Table 2. Auto-regressive film grain synthesis configuration</a:t>
            </a:r>
            <a:endParaRPr sz="800"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5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Subjective Results</a:t>
            </a:r>
            <a:endParaRPr sz="3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6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160)</a:t>
            </a:r>
            <a:endParaRPr/>
          </a:p>
        </p:txBody>
      </p:sp>
      <p:sp>
        <p:nvSpPr>
          <p:cNvPr id="297" name="Google Shape;297;p36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synthesized grain of frequency-based FGS is coarse-grained, and there are obvious repetitive patterns. The synthesized grain of AR-based FGS is fine-grained and the grain level is lower than the original video.)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98" name="Google Shape;298;p3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pic>
        <p:nvPicPr>
          <p:cNvPr id="299" name="Google Shape;29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6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4" name="Google Shape;304;p36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5" name="Google Shape;305;p36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6" name="Google Shape;306;p36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7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20)</a:t>
            </a:r>
            <a:endParaRPr/>
          </a:p>
        </p:txBody>
      </p:sp>
      <p:sp>
        <p:nvSpPr>
          <p:cNvPr id="312" name="Google Shape;312;p37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13" name="Google Shape;313;p37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314" name="Google Shape;314;p37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7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7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7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7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9" name="Google Shape;319;p37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0" name="Google Shape;320;p37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1" name="Google Shape;321;p37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8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21)</a:t>
            </a:r>
            <a:endParaRPr/>
          </a:p>
        </p:txBody>
      </p:sp>
      <p:sp>
        <p:nvSpPr>
          <p:cNvPr id="327" name="Google Shape;327;p38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28" name="Google Shape;328;p38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pic>
        <p:nvPicPr>
          <p:cNvPr id="329" name="Google Shape;329;p38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38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8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8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8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4" name="Google Shape;334;p38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5" name="Google Shape;335;p38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6" name="Google Shape;336;p38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9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22)</a:t>
            </a:r>
            <a:endParaRPr/>
          </a:p>
        </p:txBody>
      </p:sp>
      <p:sp>
        <p:nvSpPr>
          <p:cNvPr id="342" name="Google Shape;342;p39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43" name="Google Shape;343;p39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pic>
        <p:nvPicPr>
          <p:cNvPr id="344" name="Google Shape;344;p39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39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39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39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9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9" name="Google Shape;349;p39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0" name="Google Shape;350;p39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1" name="Google Shape;351;p39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0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23)</a:t>
            </a:r>
            <a:endParaRPr/>
          </a:p>
        </p:txBody>
      </p:sp>
      <p:sp>
        <p:nvSpPr>
          <p:cNvPr id="357" name="Google Shape;357;p40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58" name="Google Shape;358;p40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pic>
        <p:nvPicPr>
          <p:cNvPr id="359" name="Google Shape;359;p40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40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0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0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40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4" name="Google Shape;364;p40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5" name="Google Shape;365;p40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6" name="Google Shape;366;p40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r>
              <a:rPr lang="en" sz="1800"/>
              <a:t>Outline</a:t>
            </a:r>
            <a:endParaRPr sz="1800"/>
          </a:p>
        </p:txBody>
      </p:sp>
      <p:sp>
        <p:nvSpPr>
          <p:cNvPr id="123" name="Google Shape;123;p23"/>
          <p:cNvSpPr txBox="1"/>
          <p:nvPr/>
        </p:nvSpPr>
        <p:spPr>
          <a:xfrm>
            <a:off x="505446" y="1200151"/>
            <a:ext cx="78693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Observations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Test Conditions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Evaluation results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1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24)</a:t>
            </a:r>
            <a:endParaRPr/>
          </a:p>
        </p:txBody>
      </p:sp>
      <p:sp>
        <p:nvSpPr>
          <p:cNvPr id="372" name="Google Shape;372;p41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73" name="Google Shape;373;p41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pic>
        <p:nvPicPr>
          <p:cNvPr id="374" name="Google Shape;374;p41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41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41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41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41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9" name="Google Shape;379;p41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0" name="Google Shape;380;p41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1" name="Google Shape;381;p41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25)</a:t>
            </a:r>
            <a:endParaRPr/>
          </a:p>
        </p:txBody>
      </p:sp>
      <p:sp>
        <p:nvSpPr>
          <p:cNvPr id="387" name="Google Shape;387;p42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88" name="Google Shape;388;p4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pic>
        <p:nvPicPr>
          <p:cNvPr id="389" name="Google Shape;389;p42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42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42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42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42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4" name="Google Shape;394;p42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5" name="Google Shape;395;p42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6" name="Google Shape;396;p42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3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26)</a:t>
            </a:r>
            <a:endParaRPr/>
          </a:p>
        </p:txBody>
      </p:sp>
      <p:sp>
        <p:nvSpPr>
          <p:cNvPr id="402" name="Google Shape;402;p43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03" name="Google Shape;403;p4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pic>
        <p:nvPicPr>
          <p:cNvPr id="404" name="Google Shape;404;p43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43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43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43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43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9" name="Google Shape;409;p43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0" name="Google Shape;410;p43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1" name="Google Shape;411;p43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4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27)</a:t>
            </a:r>
            <a:endParaRPr/>
          </a:p>
        </p:txBody>
      </p:sp>
      <p:sp>
        <p:nvSpPr>
          <p:cNvPr id="417" name="Google Shape;417;p44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18" name="Google Shape;418;p4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pic>
        <p:nvPicPr>
          <p:cNvPr id="419" name="Google Shape;419;p44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44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44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44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44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4" name="Google Shape;424;p44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5" name="Google Shape;425;p44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6" name="Google Shape;426;p44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5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28)</a:t>
            </a:r>
            <a:endParaRPr/>
          </a:p>
        </p:txBody>
      </p:sp>
      <p:sp>
        <p:nvSpPr>
          <p:cNvPr id="432" name="Google Shape;432;p45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33" name="Google Shape;433;p4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pic>
        <p:nvPicPr>
          <p:cNvPr id="434" name="Google Shape;434;p45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45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45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45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45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9" name="Google Shape;439;p45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40" name="Google Shape;440;p45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41" name="Google Shape;441;p45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6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DinnerScene (QP=22, frameIdx = 239)</a:t>
            </a:r>
            <a:endParaRPr/>
          </a:p>
        </p:txBody>
      </p:sp>
      <p:sp>
        <p:nvSpPr>
          <p:cNvPr id="447" name="Google Shape;447;p46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generated grain in light area is coarse. In the dark area, there is almost no grain generated. And the grain in the source video is more colorful.)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48" name="Google Shape;448;p4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sp>
        <p:nvSpPr>
          <p:cNvPr id="449" name="Google Shape;449;p46"/>
          <p:cNvSpPr txBox="1"/>
          <p:nvPr/>
        </p:nvSpPr>
        <p:spPr>
          <a:xfrm>
            <a:off x="905268" y="45439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0" name="Google Shape;450;p46"/>
          <p:cNvSpPr txBox="1"/>
          <p:nvPr/>
        </p:nvSpPr>
        <p:spPr>
          <a:xfrm>
            <a:off x="3543218" y="45439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1" name="Google Shape;451;p46"/>
          <p:cNvSpPr txBox="1"/>
          <p:nvPr/>
        </p:nvSpPr>
        <p:spPr>
          <a:xfrm>
            <a:off x="6701943" y="45439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452" name="Google Shape;452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5218" y="1398488"/>
            <a:ext cx="2743201" cy="3145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9443" y="1398500"/>
            <a:ext cx="2743201" cy="3145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0993" y="1398500"/>
            <a:ext cx="2743201" cy="31454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7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15)</a:t>
            </a:r>
            <a:endParaRPr/>
          </a:p>
        </p:txBody>
      </p:sp>
      <p:sp>
        <p:nvSpPr>
          <p:cNvPr id="460" name="Google Shape;460;p47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film grain level is very high in the source video. But film grain synthesis is turned off. 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61" name="Google Shape;461;p47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sp>
        <p:nvSpPr>
          <p:cNvPr id="462" name="Google Shape;462;p47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3" name="Google Shape;463;p47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4" name="Google Shape;464;p47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5" name="Google Shape;465;p47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6" name="Google Shape;466;p47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48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44)</a:t>
            </a:r>
            <a:endParaRPr/>
          </a:p>
        </p:txBody>
      </p:sp>
      <p:sp>
        <p:nvSpPr>
          <p:cNvPr id="472" name="Google Shape;472;p48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frameIdx=44, 48 is higher, other frames is lower. VTM-19.0 without FGS shows the similar results (frameIdx=44,48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73" name="Google Shape;473;p48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sp>
        <p:nvSpPr>
          <p:cNvPr id="474" name="Google Shape;474;p48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5" name="Google Shape;475;p48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6" name="Google Shape;476;p48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7" name="Google Shape;477;p48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8" name="Google Shape;478;p48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9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45)</a:t>
            </a:r>
            <a:endParaRPr/>
          </a:p>
        </p:txBody>
      </p:sp>
      <p:sp>
        <p:nvSpPr>
          <p:cNvPr id="484" name="Google Shape;484;p49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85" name="Google Shape;485;p49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sp>
        <p:nvSpPr>
          <p:cNvPr id="486" name="Google Shape;486;p49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7" name="Google Shape;487;p49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8" name="Google Shape;488;p49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9" name="Google Shape;489;p49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0" name="Google Shape;490;p49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50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46)</a:t>
            </a:r>
            <a:endParaRPr/>
          </a:p>
        </p:txBody>
      </p:sp>
      <p:sp>
        <p:nvSpPr>
          <p:cNvPr id="496" name="Google Shape;496;p50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97" name="Google Shape;497;p50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sp>
        <p:nvSpPr>
          <p:cNvPr id="498" name="Google Shape;498;p50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9" name="Google Shape;499;p50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0" name="Google Shape;500;p50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1" name="Google Shape;501;p50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2" name="Google Shape;502;p50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r>
              <a:rPr lang="en" sz="1800"/>
              <a:t>Observations</a:t>
            </a:r>
            <a:endParaRPr sz="1800"/>
          </a:p>
        </p:txBody>
      </p:sp>
      <p:sp>
        <p:nvSpPr>
          <p:cNvPr id="130" name="Google Shape;130;p24"/>
          <p:cNvSpPr txBox="1"/>
          <p:nvPr/>
        </p:nvSpPr>
        <p:spPr>
          <a:xfrm>
            <a:off x="505450" y="1200150"/>
            <a:ext cx="83448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In the VTM-19.0, the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synthesis(FGS) denoiser doesn’t change the input of the encoder.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A typical (FGS) framework includes denoising, noise modeling and grain synthesis. In the VTM-19.0, the effect of bitrate saving can’t be evaluated. → Is this a proper design?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level of synthesized film grain changes regularly in the temporal domain.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 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The film grain intensity ramps up every fourth frame. The main reason may be the MCTF and QP adjustment.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For videos with relative heavy film grain,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synthesized grain is coarse-grained, and there are obvious repetitive patterns.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 → Parameters are recommended to control the granularity of synthesized film grain.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FGS is turned off in some frames with heavy grain. 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This may due to the denoiser or noise modeling method. → More test videos are recommended to cover different content and film grain level.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For videos with low film grain, the synthesized grain looks fine.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frequency based FGS method and auto-regressive(AR) based method show different results under different circumstances. 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How to select the proper method for a film grain test video is important.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51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47)</a:t>
            </a:r>
            <a:endParaRPr/>
          </a:p>
        </p:txBody>
      </p:sp>
      <p:sp>
        <p:nvSpPr>
          <p:cNvPr id="508" name="Google Shape;508;p51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09" name="Google Shape;509;p51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sp>
        <p:nvSpPr>
          <p:cNvPr id="510" name="Google Shape;510;p51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1" name="Google Shape;511;p51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2" name="Google Shape;512;p51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3" name="Google Shape;513;p51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4" name="Google Shape;514;p51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5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48)</a:t>
            </a:r>
            <a:endParaRPr/>
          </a:p>
        </p:txBody>
      </p:sp>
      <p:sp>
        <p:nvSpPr>
          <p:cNvPr id="520" name="Google Shape;520;p52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21" name="Google Shape;521;p5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sp>
        <p:nvSpPr>
          <p:cNvPr id="522" name="Google Shape;522;p52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3" name="Google Shape;523;p52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4" name="Google Shape;524;p52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5" name="Google Shape;525;p52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6" name="Google Shape;526;p52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53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TheMandalorian (QP=22, frameIdx = 95)</a:t>
            </a:r>
            <a:endParaRPr/>
          </a:p>
        </p:txBody>
      </p:sp>
      <p:sp>
        <p:nvSpPr>
          <p:cNvPr id="532" name="Google Shape;532;p53"/>
          <p:cNvSpPr txBox="1">
            <a:spLocks noGrp="1"/>
          </p:cNvSpPr>
          <p:nvPr>
            <p:ph type="body" idx="1"/>
          </p:nvPr>
        </p:nvSpPr>
        <p:spPr>
          <a:xfrm>
            <a:off x="470175" y="856650"/>
            <a:ext cx="77025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grain of frequency-based FGS is heavy and coarse-grained. And the grain of AR FGS is low and fine-grained. The synthesized film grain can hide encoding artifact. 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33" name="Google Shape;533;p5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  <p:sp>
        <p:nvSpPr>
          <p:cNvPr id="534" name="Google Shape;534;p53"/>
          <p:cNvSpPr txBox="1"/>
          <p:nvPr/>
        </p:nvSpPr>
        <p:spPr>
          <a:xfrm>
            <a:off x="5376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5" name="Google Shape;535;p53"/>
          <p:cNvSpPr txBox="1"/>
          <p:nvPr/>
        </p:nvSpPr>
        <p:spPr>
          <a:xfrm>
            <a:off x="276371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6" name="Google Shape;536;p53"/>
          <p:cNvSpPr txBox="1"/>
          <p:nvPr/>
        </p:nvSpPr>
        <p:spPr>
          <a:xfrm>
            <a:off x="49685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7" name="Google Shape;537;p53"/>
          <p:cNvSpPr txBox="1"/>
          <p:nvPr/>
        </p:nvSpPr>
        <p:spPr>
          <a:xfrm>
            <a:off x="718403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8" name="Google Shape;538;p53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54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TheHandmaids (QP=22, frameIdx = 0)</a:t>
            </a:r>
            <a:endParaRPr/>
          </a:p>
        </p:txBody>
      </p:sp>
      <p:sp>
        <p:nvSpPr>
          <p:cNvPr id="544" name="Google Shape;544;p54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level of film grain in the source video is low. The synthesized film grain is lower than the original video, but looks fine.)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45" name="Google Shape;545;p5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  <p:sp>
        <p:nvSpPr>
          <p:cNvPr id="546" name="Google Shape;546;p54"/>
          <p:cNvSpPr txBox="1"/>
          <p:nvPr/>
        </p:nvSpPr>
        <p:spPr>
          <a:xfrm>
            <a:off x="5376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47" name="Google Shape;547;p54"/>
          <p:cNvSpPr txBox="1"/>
          <p:nvPr/>
        </p:nvSpPr>
        <p:spPr>
          <a:xfrm>
            <a:off x="276371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48" name="Google Shape;548;p54"/>
          <p:cNvSpPr txBox="1"/>
          <p:nvPr/>
        </p:nvSpPr>
        <p:spPr>
          <a:xfrm>
            <a:off x="49685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49" name="Google Shape;549;p54"/>
          <p:cNvSpPr txBox="1"/>
          <p:nvPr/>
        </p:nvSpPr>
        <p:spPr>
          <a:xfrm>
            <a:off x="718403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0" name="Google Shape;550;p54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5"/>
          <p:cNvSpPr txBox="1">
            <a:spLocks noGrp="1"/>
          </p:cNvSpPr>
          <p:nvPr>
            <p:ph type="title"/>
          </p:nvPr>
        </p:nvSpPr>
        <p:spPr>
          <a:xfrm>
            <a:off x="505446" y="1885950"/>
            <a:ext cx="80709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5" name="Google Shape;135;p25"/>
          <p:cNvCxnSpPr/>
          <p:nvPr/>
        </p:nvCxnSpPr>
        <p:spPr>
          <a:xfrm>
            <a:off x="4827113" y="1084750"/>
            <a:ext cx="0" cy="297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lgDash"/>
            <a:round/>
            <a:headEnd type="none" w="med" len="med"/>
            <a:tailEnd type="none" w="med" len="med"/>
          </a:ln>
        </p:spPr>
      </p:cxnSp>
      <p:sp>
        <p:nvSpPr>
          <p:cNvPr id="136" name="Google Shape;136;p25"/>
          <p:cNvSpPr/>
          <p:nvPr/>
        </p:nvSpPr>
        <p:spPr>
          <a:xfrm>
            <a:off x="1118525" y="1816575"/>
            <a:ext cx="12225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De-graining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" name="Google Shape;137;p25"/>
          <p:cNvSpPr/>
          <p:nvPr/>
        </p:nvSpPr>
        <p:spPr>
          <a:xfrm>
            <a:off x="2798038" y="1816275"/>
            <a:ext cx="1104900" cy="450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Encoder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8" name="Google Shape;138;p25"/>
          <p:cNvSpPr/>
          <p:nvPr/>
        </p:nvSpPr>
        <p:spPr>
          <a:xfrm>
            <a:off x="5683463" y="1816275"/>
            <a:ext cx="1104900" cy="450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Decoder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" name="Google Shape;139;p25"/>
          <p:cNvSpPr/>
          <p:nvPr/>
        </p:nvSpPr>
        <p:spPr>
          <a:xfrm>
            <a:off x="2798038" y="30164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modeling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0" name="Google Shape;140;p25"/>
          <p:cNvSpPr/>
          <p:nvPr/>
        </p:nvSpPr>
        <p:spPr>
          <a:xfrm>
            <a:off x="6529763" y="30167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synthesis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41" name="Google Shape;141;p25"/>
          <p:cNvCxnSpPr>
            <a:stCxn id="136" idx="3"/>
            <a:endCxn id="137" idx="1"/>
          </p:cNvCxnSpPr>
          <p:nvPr/>
        </p:nvCxnSpPr>
        <p:spPr>
          <a:xfrm>
            <a:off x="2341025" y="2042025"/>
            <a:ext cx="456900" cy="600"/>
          </a:xfrm>
          <a:prstGeom prst="bentConnector3">
            <a:avLst>
              <a:gd name="adj1" fmla="val 5001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42" name="Google Shape;142;p25"/>
          <p:cNvCxnSpPr>
            <a:stCxn id="137" idx="3"/>
          </p:cNvCxnSpPr>
          <p:nvPr/>
        </p:nvCxnSpPr>
        <p:spPr>
          <a:xfrm>
            <a:off x="3902938" y="2041725"/>
            <a:ext cx="45120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43" name="Google Shape;143;p25"/>
          <p:cNvCxnSpPr>
            <a:endCxn id="136" idx="1"/>
          </p:cNvCxnSpPr>
          <p:nvPr/>
        </p:nvCxnSpPr>
        <p:spPr>
          <a:xfrm>
            <a:off x="531725" y="2041425"/>
            <a:ext cx="5868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44" name="Google Shape;144;p25"/>
          <p:cNvCxnSpPr>
            <a:stCxn id="138" idx="3"/>
            <a:endCxn id="145" idx="2"/>
          </p:cNvCxnSpPr>
          <p:nvPr/>
        </p:nvCxnSpPr>
        <p:spPr>
          <a:xfrm>
            <a:off x="6788363" y="20417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46" name="Google Shape;146;p25"/>
          <p:cNvSpPr/>
          <p:nvPr/>
        </p:nvSpPr>
        <p:spPr>
          <a:xfrm>
            <a:off x="2341213" y="311812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-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5" name="Google Shape;145;p25"/>
          <p:cNvSpPr/>
          <p:nvPr/>
        </p:nvSpPr>
        <p:spPr>
          <a:xfrm>
            <a:off x="7669763" y="191857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+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47" name="Google Shape;147;p25"/>
          <p:cNvCxnSpPr>
            <a:endCxn id="146" idx="2"/>
          </p:cNvCxnSpPr>
          <p:nvPr/>
        </p:nvCxnSpPr>
        <p:spPr>
          <a:xfrm>
            <a:off x="938413" y="2040975"/>
            <a:ext cx="1402800" cy="1200900"/>
          </a:xfrm>
          <a:prstGeom prst="bentConnector3">
            <a:avLst>
              <a:gd name="adj1" fmla="val -499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48" name="Google Shape;148;p25"/>
          <p:cNvCxnSpPr>
            <a:stCxn id="146" idx="6"/>
            <a:endCxn id="139" idx="1"/>
          </p:cNvCxnSpPr>
          <p:nvPr/>
        </p:nvCxnSpPr>
        <p:spPr>
          <a:xfrm>
            <a:off x="2588713" y="3241875"/>
            <a:ext cx="209400" cy="600"/>
          </a:xfrm>
          <a:prstGeom prst="bentConnector3">
            <a:avLst>
              <a:gd name="adj1" fmla="val 4998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49" name="Google Shape;149;p25"/>
          <p:cNvCxnSpPr>
            <a:stCxn id="136" idx="3"/>
            <a:endCxn id="146" idx="0"/>
          </p:cNvCxnSpPr>
          <p:nvPr/>
        </p:nvCxnSpPr>
        <p:spPr>
          <a:xfrm>
            <a:off x="2341025" y="2042025"/>
            <a:ext cx="123900" cy="10761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50" name="Google Shape;150;p25"/>
          <p:cNvCxnSpPr>
            <a:stCxn id="140" idx="3"/>
            <a:endCxn id="145" idx="4"/>
          </p:cNvCxnSpPr>
          <p:nvPr/>
        </p:nvCxnSpPr>
        <p:spPr>
          <a:xfrm rot="10800000" flipH="1">
            <a:off x="7634663" y="2166075"/>
            <a:ext cx="159000" cy="10761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51" name="Google Shape;151;p25"/>
          <p:cNvCxnSpPr>
            <a:stCxn id="139" idx="3"/>
          </p:cNvCxnSpPr>
          <p:nvPr/>
        </p:nvCxnSpPr>
        <p:spPr>
          <a:xfrm rot="10800000" flipH="1">
            <a:off x="3902938" y="2815875"/>
            <a:ext cx="465300" cy="426000"/>
          </a:xfrm>
          <a:prstGeom prst="bentConnector3">
            <a:avLst>
              <a:gd name="adj1" fmla="val 9851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52" name="Google Shape;152;p25"/>
          <p:cNvCxnSpPr>
            <a:endCxn id="138" idx="1"/>
          </p:cNvCxnSpPr>
          <p:nvPr/>
        </p:nvCxnSpPr>
        <p:spPr>
          <a:xfrm rot="-5400000">
            <a:off x="5270213" y="2071575"/>
            <a:ext cx="443100" cy="3834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53" name="Google Shape;153;p25"/>
          <p:cNvCxnSpPr>
            <a:endCxn id="140" idx="1"/>
          </p:cNvCxnSpPr>
          <p:nvPr/>
        </p:nvCxnSpPr>
        <p:spPr>
          <a:xfrm>
            <a:off x="5307263" y="2801775"/>
            <a:ext cx="1222500" cy="440400"/>
          </a:xfrm>
          <a:prstGeom prst="bentConnector3">
            <a:avLst>
              <a:gd name="adj1" fmla="val -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54" name="Google Shape;154;p25"/>
          <p:cNvCxnSpPr>
            <a:stCxn id="138" idx="3"/>
            <a:endCxn id="140" idx="0"/>
          </p:cNvCxnSpPr>
          <p:nvPr/>
        </p:nvCxnSpPr>
        <p:spPr>
          <a:xfrm>
            <a:off x="6788363" y="2041725"/>
            <a:ext cx="294000" cy="975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55" name="Google Shape;155;p25"/>
          <p:cNvSpPr/>
          <p:nvPr/>
        </p:nvSpPr>
        <p:spPr>
          <a:xfrm>
            <a:off x="4041138" y="2519550"/>
            <a:ext cx="1571950" cy="247500"/>
          </a:xfrm>
          <a:prstGeom prst="flowChartPredefinedProcess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Video bitstream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56" name="Google Shape;156;p25"/>
          <p:cNvCxnSpPr/>
          <p:nvPr/>
        </p:nvCxnSpPr>
        <p:spPr>
          <a:xfrm>
            <a:off x="7917263" y="20414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57" name="Google Shape;157;p25"/>
          <p:cNvSpPr txBox="1"/>
          <p:nvPr/>
        </p:nvSpPr>
        <p:spPr>
          <a:xfrm>
            <a:off x="371288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Source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8" name="Google Shape;158;p25"/>
          <p:cNvSpPr txBox="1"/>
          <p:nvPr/>
        </p:nvSpPr>
        <p:spPr>
          <a:xfrm>
            <a:off x="2295913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Degrained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3879275" y="1426663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Encoded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0" name="Google Shape;160;p25"/>
          <p:cNvSpPr txBox="1"/>
          <p:nvPr/>
        </p:nvSpPr>
        <p:spPr>
          <a:xfrm>
            <a:off x="3786225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Film grain parameters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1" name="Google Shape;161;p25"/>
          <p:cNvSpPr txBox="1"/>
          <p:nvPr/>
        </p:nvSpPr>
        <p:spPr>
          <a:xfrm>
            <a:off x="2427550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Diff/Residual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25"/>
          <p:cNvSpPr txBox="1"/>
          <p:nvPr/>
        </p:nvSpPr>
        <p:spPr>
          <a:xfrm>
            <a:off x="6788363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Decoded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3" name="Google Shape;163;p25"/>
          <p:cNvSpPr txBox="1"/>
          <p:nvPr/>
        </p:nvSpPr>
        <p:spPr>
          <a:xfrm>
            <a:off x="7583363" y="3467325"/>
            <a:ext cx="881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Synthesized grain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4" name="Google Shape;164;p25"/>
          <p:cNvSpPr txBox="1"/>
          <p:nvPr/>
        </p:nvSpPr>
        <p:spPr>
          <a:xfrm>
            <a:off x="8114638" y="15116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Output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5" name="Google Shape;165;p25"/>
          <p:cNvSpPr txBox="1"/>
          <p:nvPr/>
        </p:nvSpPr>
        <p:spPr>
          <a:xfrm>
            <a:off x="1744488" y="1060475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Encoder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6" name="Google Shape;166;p25"/>
          <p:cNvSpPr txBox="1"/>
          <p:nvPr/>
        </p:nvSpPr>
        <p:spPr>
          <a:xfrm>
            <a:off x="6402863" y="1060475"/>
            <a:ext cx="135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Decoder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7" name="Google Shape;167;p25"/>
          <p:cNvSpPr/>
          <p:nvPr/>
        </p:nvSpPr>
        <p:spPr>
          <a:xfrm>
            <a:off x="2211313" y="4385900"/>
            <a:ext cx="586800" cy="239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4748963" y="4375650"/>
            <a:ext cx="586800" cy="2394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5384363" y="4344050"/>
            <a:ext cx="35370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Main modules in the film grain framework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2846943" y="433380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Conventional codec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1" name="Google Shape;171;p2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72" name="Google Shape;172;p25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typical film grain synthesis (FGS) framework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7" name="Google Shape;177;p26"/>
          <p:cNvCxnSpPr/>
          <p:nvPr/>
        </p:nvCxnSpPr>
        <p:spPr>
          <a:xfrm>
            <a:off x="4827113" y="1084750"/>
            <a:ext cx="0" cy="297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lgDash"/>
            <a:round/>
            <a:headEnd type="none" w="med" len="med"/>
            <a:tailEnd type="none" w="med" len="med"/>
          </a:ln>
        </p:spPr>
      </p:cxnSp>
      <p:sp>
        <p:nvSpPr>
          <p:cNvPr id="178" name="Google Shape;178;p26"/>
          <p:cNvSpPr/>
          <p:nvPr/>
        </p:nvSpPr>
        <p:spPr>
          <a:xfrm>
            <a:off x="1118525" y="2426175"/>
            <a:ext cx="12225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De-graining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9" name="Google Shape;179;p26"/>
          <p:cNvSpPr/>
          <p:nvPr/>
        </p:nvSpPr>
        <p:spPr>
          <a:xfrm>
            <a:off x="2798038" y="1816275"/>
            <a:ext cx="1104900" cy="450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Encoder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" name="Google Shape;180;p26"/>
          <p:cNvSpPr/>
          <p:nvPr/>
        </p:nvSpPr>
        <p:spPr>
          <a:xfrm>
            <a:off x="5683463" y="1816275"/>
            <a:ext cx="1104900" cy="450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Decoder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2798038" y="30164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modeling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2" name="Google Shape;182;p26"/>
          <p:cNvSpPr/>
          <p:nvPr/>
        </p:nvSpPr>
        <p:spPr>
          <a:xfrm>
            <a:off x="6529763" y="30167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synthesis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83" name="Google Shape;183;p26"/>
          <p:cNvCxnSpPr>
            <a:stCxn id="179" idx="3"/>
          </p:cNvCxnSpPr>
          <p:nvPr/>
        </p:nvCxnSpPr>
        <p:spPr>
          <a:xfrm>
            <a:off x="3902938" y="2041725"/>
            <a:ext cx="45120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84" name="Google Shape;184;p26"/>
          <p:cNvCxnSpPr>
            <a:endCxn id="179" idx="1"/>
          </p:cNvCxnSpPr>
          <p:nvPr/>
        </p:nvCxnSpPr>
        <p:spPr>
          <a:xfrm>
            <a:off x="505438" y="2041125"/>
            <a:ext cx="22926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85" name="Google Shape;185;p26"/>
          <p:cNvCxnSpPr>
            <a:stCxn id="180" idx="3"/>
            <a:endCxn id="186" idx="2"/>
          </p:cNvCxnSpPr>
          <p:nvPr/>
        </p:nvCxnSpPr>
        <p:spPr>
          <a:xfrm>
            <a:off x="6788363" y="20417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87" name="Google Shape;187;p26"/>
          <p:cNvSpPr/>
          <p:nvPr/>
        </p:nvSpPr>
        <p:spPr>
          <a:xfrm>
            <a:off x="2341213" y="311812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-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6" name="Google Shape;186;p26"/>
          <p:cNvSpPr/>
          <p:nvPr/>
        </p:nvSpPr>
        <p:spPr>
          <a:xfrm>
            <a:off x="7669763" y="191857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+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88" name="Google Shape;188;p26"/>
          <p:cNvCxnSpPr>
            <a:endCxn id="187" idx="2"/>
          </p:cNvCxnSpPr>
          <p:nvPr/>
        </p:nvCxnSpPr>
        <p:spPr>
          <a:xfrm>
            <a:off x="938413" y="2040975"/>
            <a:ext cx="1402800" cy="1200900"/>
          </a:xfrm>
          <a:prstGeom prst="bentConnector3">
            <a:avLst>
              <a:gd name="adj1" fmla="val -499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89" name="Google Shape;189;p26"/>
          <p:cNvCxnSpPr>
            <a:stCxn id="187" idx="6"/>
            <a:endCxn id="181" idx="1"/>
          </p:cNvCxnSpPr>
          <p:nvPr/>
        </p:nvCxnSpPr>
        <p:spPr>
          <a:xfrm>
            <a:off x="2588713" y="3241875"/>
            <a:ext cx="209400" cy="600"/>
          </a:xfrm>
          <a:prstGeom prst="bentConnector3">
            <a:avLst>
              <a:gd name="adj1" fmla="val 4998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90" name="Google Shape;190;p26"/>
          <p:cNvCxnSpPr>
            <a:stCxn id="178" idx="3"/>
            <a:endCxn id="187" idx="0"/>
          </p:cNvCxnSpPr>
          <p:nvPr/>
        </p:nvCxnSpPr>
        <p:spPr>
          <a:xfrm>
            <a:off x="2341025" y="2651625"/>
            <a:ext cx="123900" cy="4665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91" name="Google Shape;191;p26"/>
          <p:cNvCxnSpPr>
            <a:stCxn id="182" idx="3"/>
            <a:endCxn id="186" idx="4"/>
          </p:cNvCxnSpPr>
          <p:nvPr/>
        </p:nvCxnSpPr>
        <p:spPr>
          <a:xfrm rot="10800000" flipH="1">
            <a:off x="7634663" y="2166075"/>
            <a:ext cx="159000" cy="10761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92" name="Google Shape;192;p26"/>
          <p:cNvCxnSpPr>
            <a:stCxn id="181" idx="3"/>
          </p:cNvCxnSpPr>
          <p:nvPr/>
        </p:nvCxnSpPr>
        <p:spPr>
          <a:xfrm rot="10800000" flipH="1">
            <a:off x="3902938" y="2815875"/>
            <a:ext cx="465300" cy="426000"/>
          </a:xfrm>
          <a:prstGeom prst="bentConnector3">
            <a:avLst>
              <a:gd name="adj1" fmla="val 9851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93" name="Google Shape;193;p26"/>
          <p:cNvCxnSpPr>
            <a:endCxn id="180" idx="1"/>
          </p:cNvCxnSpPr>
          <p:nvPr/>
        </p:nvCxnSpPr>
        <p:spPr>
          <a:xfrm rot="-5400000">
            <a:off x="5270213" y="2071575"/>
            <a:ext cx="443100" cy="3834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94" name="Google Shape;194;p26"/>
          <p:cNvCxnSpPr>
            <a:endCxn id="182" idx="1"/>
          </p:cNvCxnSpPr>
          <p:nvPr/>
        </p:nvCxnSpPr>
        <p:spPr>
          <a:xfrm>
            <a:off x="5307263" y="2801775"/>
            <a:ext cx="1222500" cy="440400"/>
          </a:xfrm>
          <a:prstGeom prst="bentConnector3">
            <a:avLst>
              <a:gd name="adj1" fmla="val -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95" name="Google Shape;195;p26"/>
          <p:cNvCxnSpPr>
            <a:stCxn id="180" idx="3"/>
            <a:endCxn id="182" idx="0"/>
          </p:cNvCxnSpPr>
          <p:nvPr/>
        </p:nvCxnSpPr>
        <p:spPr>
          <a:xfrm>
            <a:off x="6788363" y="2041725"/>
            <a:ext cx="294000" cy="975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96" name="Google Shape;196;p26"/>
          <p:cNvSpPr/>
          <p:nvPr/>
        </p:nvSpPr>
        <p:spPr>
          <a:xfrm>
            <a:off x="4041138" y="2519550"/>
            <a:ext cx="1571950" cy="247500"/>
          </a:xfrm>
          <a:prstGeom prst="flowChartPredefinedProcess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Video bitstream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97" name="Google Shape;197;p26"/>
          <p:cNvCxnSpPr/>
          <p:nvPr/>
        </p:nvCxnSpPr>
        <p:spPr>
          <a:xfrm>
            <a:off x="7917263" y="20414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98" name="Google Shape;198;p26"/>
          <p:cNvSpPr txBox="1"/>
          <p:nvPr/>
        </p:nvSpPr>
        <p:spPr>
          <a:xfrm>
            <a:off x="371288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Source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9" name="Google Shape;199;p26"/>
          <p:cNvSpPr txBox="1"/>
          <p:nvPr/>
        </p:nvSpPr>
        <p:spPr>
          <a:xfrm>
            <a:off x="3879275" y="1426663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Encoded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0" name="Google Shape;200;p26"/>
          <p:cNvSpPr txBox="1"/>
          <p:nvPr/>
        </p:nvSpPr>
        <p:spPr>
          <a:xfrm>
            <a:off x="3786225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Film grain parameters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1" name="Google Shape;201;p26"/>
          <p:cNvSpPr txBox="1"/>
          <p:nvPr/>
        </p:nvSpPr>
        <p:spPr>
          <a:xfrm>
            <a:off x="2427550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Diff/Residual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2" name="Google Shape;202;p26"/>
          <p:cNvSpPr txBox="1"/>
          <p:nvPr/>
        </p:nvSpPr>
        <p:spPr>
          <a:xfrm>
            <a:off x="6788363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Decoded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3" name="Google Shape;203;p26"/>
          <p:cNvSpPr txBox="1"/>
          <p:nvPr/>
        </p:nvSpPr>
        <p:spPr>
          <a:xfrm>
            <a:off x="7583363" y="3467325"/>
            <a:ext cx="881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Synthesized grain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4" name="Google Shape;204;p26"/>
          <p:cNvSpPr txBox="1"/>
          <p:nvPr/>
        </p:nvSpPr>
        <p:spPr>
          <a:xfrm>
            <a:off x="8114638" y="15116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Output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5" name="Google Shape;205;p26"/>
          <p:cNvSpPr txBox="1"/>
          <p:nvPr/>
        </p:nvSpPr>
        <p:spPr>
          <a:xfrm>
            <a:off x="1744488" y="1060475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Encoder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6" name="Google Shape;206;p26"/>
          <p:cNvSpPr txBox="1"/>
          <p:nvPr/>
        </p:nvSpPr>
        <p:spPr>
          <a:xfrm>
            <a:off x="6402863" y="1060475"/>
            <a:ext cx="135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Decoder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7" name="Google Shape;207;p26"/>
          <p:cNvSpPr/>
          <p:nvPr/>
        </p:nvSpPr>
        <p:spPr>
          <a:xfrm>
            <a:off x="2211313" y="4385900"/>
            <a:ext cx="586800" cy="239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8" name="Google Shape;208;p26"/>
          <p:cNvSpPr/>
          <p:nvPr/>
        </p:nvSpPr>
        <p:spPr>
          <a:xfrm>
            <a:off x="4748963" y="4375650"/>
            <a:ext cx="586800" cy="2394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9" name="Google Shape;209;p26"/>
          <p:cNvSpPr txBox="1"/>
          <p:nvPr/>
        </p:nvSpPr>
        <p:spPr>
          <a:xfrm>
            <a:off x="5384363" y="4344050"/>
            <a:ext cx="35370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Main modules in the film grain framework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0" name="Google Shape;210;p26"/>
          <p:cNvSpPr txBox="1"/>
          <p:nvPr/>
        </p:nvSpPr>
        <p:spPr>
          <a:xfrm>
            <a:off x="2846943" y="433380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Conventional codec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1" name="Google Shape;211;p2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cxnSp>
        <p:nvCxnSpPr>
          <p:cNvPr id="212" name="Google Shape;212;p26"/>
          <p:cNvCxnSpPr>
            <a:endCxn id="178" idx="1"/>
          </p:cNvCxnSpPr>
          <p:nvPr/>
        </p:nvCxnSpPr>
        <p:spPr>
          <a:xfrm rot="10800000" flipH="1">
            <a:off x="931325" y="2651625"/>
            <a:ext cx="187200" cy="12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13" name="Google Shape;213;p26"/>
          <p:cNvSpPr txBox="1">
            <a:spLocks noGrp="1"/>
          </p:cNvSpPr>
          <p:nvPr>
            <p:ph type="body" idx="1"/>
          </p:nvPr>
        </p:nvSpPr>
        <p:spPr>
          <a:xfrm>
            <a:off x="505446" y="817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1651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14" name="Google Shape;214;p26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Platform (FGS in VTM-19.0)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7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Test Conditions</a:t>
            </a:r>
            <a:endParaRPr sz="35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8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videos — 1</a:t>
            </a:r>
            <a:endParaRPr/>
          </a:p>
        </p:txBody>
      </p:sp>
      <p:sp>
        <p:nvSpPr>
          <p:cNvPr id="225" name="Google Shape;225;p28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oldTownCross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1920x1080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8bit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50fps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500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pic>
        <p:nvPicPr>
          <p:cNvPr id="226" name="Google Shape;226;p28"/>
          <p:cNvPicPr preferRelativeResize="0"/>
          <p:nvPr/>
        </p:nvPicPr>
        <p:blipFill rotWithShape="1">
          <a:blip r:embed="rId3">
            <a:alphaModFix/>
          </a:blip>
          <a:srcRect t="1569" b="1569"/>
          <a:stretch/>
        </p:blipFill>
        <p:spPr>
          <a:xfrm>
            <a:off x="2805700" y="1112695"/>
            <a:ext cx="6181499" cy="335349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8"/>
          <p:cNvSpPr/>
          <p:nvPr/>
        </p:nvSpPr>
        <p:spPr>
          <a:xfrm>
            <a:off x="5951900" y="1720100"/>
            <a:ext cx="765000" cy="768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8" name="Google Shape;228;p28"/>
          <p:cNvPicPr preferRelativeResize="0"/>
          <p:nvPr/>
        </p:nvPicPr>
        <p:blipFill rotWithShape="1">
          <a:blip r:embed="rId4">
            <a:alphaModFix/>
          </a:blip>
          <a:srcRect l="787" r="797"/>
          <a:stretch/>
        </p:blipFill>
        <p:spPr>
          <a:xfrm>
            <a:off x="760450" y="2488100"/>
            <a:ext cx="1600200" cy="1638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9" name="Google Shape;229;p28"/>
          <p:cNvCxnSpPr/>
          <p:nvPr/>
        </p:nvCxnSpPr>
        <p:spPr>
          <a:xfrm flipH="1">
            <a:off x="2370350" y="1738200"/>
            <a:ext cx="3588600" cy="750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0" name="Google Shape;230;p28"/>
          <p:cNvCxnSpPr/>
          <p:nvPr/>
        </p:nvCxnSpPr>
        <p:spPr>
          <a:xfrm flipH="1">
            <a:off x="2360700" y="2495125"/>
            <a:ext cx="3585900" cy="16155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1" name="Google Shape;231;p28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videos — 2</a:t>
            </a:r>
            <a:endParaRPr/>
          </a:p>
        </p:txBody>
      </p:sp>
      <p:sp>
        <p:nvSpPr>
          <p:cNvPr id="237" name="Google Shape;237;p29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DinnerScene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4096x2160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60fps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600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pic>
        <p:nvPicPr>
          <p:cNvPr id="238" name="Google Shape;238;p29"/>
          <p:cNvPicPr preferRelativeResize="0"/>
          <p:nvPr/>
        </p:nvPicPr>
        <p:blipFill rotWithShape="1">
          <a:blip r:embed="rId3">
            <a:alphaModFix/>
          </a:blip>
          <a:srcRect l="1305" r="1305"/>
          <a:stretch/>
        </p:blipFill>
        <p:spPr>
          <a:xfrm>
            <a:off x="2805700" y="1112695"/>
            <a:ext cx="6181499" cy="3353494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9"/>
          <p:cNvSpPr/>
          <p:nvPr/>
        </p:nvSpPr>
        <p:spPr>
          <a:xfrm>
            <a:off x="6446100" y="1998475"/>
            <a:ext cx="765000" cy="768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0" name="Google Shape;240;p29"/>
          <p:cNvPicPr preferRelativeResize="0"/>
          <p:nvPr/>
        </p:nvPicPr>
        <p:blipFill rotWithShape="1">
          <a:blip r:embed="rId4">
            <a:alphaModFix/>
          </a:blip>
          <a:srcRect l="787" r="797"/>
          <a:stretch/>
        </p:blipFill>
        <p:spPr>
          <a:xfrm>
            <a:off x="760450" y="2488100"/>
            <a:ext cx="1600200" cy="1638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1" name="Google Shape;241;p29"/>
          <p:cNvCxnSpPr/>
          <p:nvPr/>
        </p:nvCxnSpPr>
        <p:spPr>
          <a:xfrm flipH="1">
            <a:off x="2366425" y="2010800"/>
            <a:ext cx="4089000" cy="478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2" name="Google Shape;242;p29"/>
          <p:cNvCxnSpPr/>
          <p:nvPr/>
        </p:nvCxnSpPr>
        <p:spPr>
          <a:xfrm flipH="1">
            <a:off x="2372475" y="2771000"/>
            <a:ext cx="4070700" cy="13488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3" name="Google Shape;243;p29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0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videos — 3</a:t>
            </a:r>
            <a:endParaRPr/>
          </a:p>
        </p:txBody>
      </p:sp>
      <p:sp>
        <p:nvSpPr>
          <p:cNvPr id="249" name="Google Shape;249;p30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PrinceOfPersia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1920x1080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50" name="Google Shape;250;p30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251" name="Google Shape;251;p30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ney Streaming">
  <a:themeElements>
    <a:clrScheme name="Simple Light">
      <a:dk1>
        <a:srgbClr val="231F20"/>
      </a:dk1>
      <a:lt1>
        <a:srgbClr val="FFFFFF"/>
      </a:lt1>
      <a:dk2>
        <a:srgbClr val="595959"/>
      </a:dk2>
      <a:lt2>
        <a:srgbClr val="EEEEEE"/>
      </a:lt2>
      <a:accent1>
        <a:srgbClr val="1CE783"/>
      </a:accent1>
      <a:accent2>
        <a:srgbClr val="016CF9"/>
      </a:accent2>
      <a:accent3>
        <a:srgbClr val="BD993F"/>
      </a:accent3>
      <a:accent4>
        <a:srgbClr val="FA1660"/>
      </a:accent4>
      <a:accent5>
        <a:srgbClr val="E08A09"/>
      </a:accent5>
      <a:accent6>
        <a:srgbClr val="129FD7"/>
      </a:accent6>
      <a:hlink>
        <a:srgbClr val="129FD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1994</Words>
  <Application>Microsoft Macintosh PowerPoint</Application>
  <PresentationFormat>On-screen Show (16:9)</PresentationFormat>
  <Paragraphs>296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Times New Roman</vt:lpstr>
      <vt:lpstr>Poppins Medium</vt:lpstr>
      <vt:lpstr>Calibri</vt:lpstr>
      <vt:lpstr>Poppins SemiBold</vt:lpstr>
      <vt:lpstr>Poppins</vt:lpstr>
      <vt:lpstr>Disney Streaming</vt:lpstr>
      <vt:lpstr>JVET-AC0199 AHG13: On Film Grain Synthesis Subjective Evaluation</vt:lpstr>
      <vt:lpstr>Outline</vt:lpstr>
      <vt:lpstr>Observations</vt:lpstr>
      <vt:lpstr>A typical film grain synthesis (FGS) framework</vt:lpstr>
      <vt:lpstr>Test Platform (FGS in VTM-19.0)</vt:lpstr>
      <vt:lpstr>Test Conditions</vt:lpstr>
      <vt:lpstr>Test videos — 1</vt:lpstr>
      <vt:lpstr>Test videos — 2</vt:lpstr>
      <vt:lpstr>Test videos — 3</vt:lpstr>
      <vt:lpstr>Test videos — 4</vt:lpstr>
      <vt:lpstr>Test videos — 5</vt:lpstr>
      <vt:lpstr>Test videos — 6</vt:lpstr>
      <vt:lpstr>Configurations and Parameter Settings</vt:lpstr>
      <vt:lpstr>Subjective Results</vt:lpstr>
      <vt:lpstr>oldTownCross (QP=22, frameIdx = 160)</vt:lpstr>
      <vt:lpstr>oldTownCross (QP=22, frameIdx = 20)</vt:lpstr>
      <vt:lpstr>oldTownCross (QP=22, frameIdx = 21)</vt:lpstr>
      <vt:lpstr>oldTownCross (QP=22, frameIdx = 22)</vt:lpstr>
      <vt:lpstr>oldTownCross (QP=22, frameIdx = 23)</vt:lpstr>
      <vt:lpstr>oldTownCross (QP=22, frameIdx = 24)</vt:lpstr>
      <vt:lpstr>oldTownCross (QP=22, frameIdx = 25)</vt:lpstr>
      <vt:lpstr>oldTownCross (QP=22, frameIdx = 26)</vt:lpstr>
      <vt:lpstr>oldTownCross (QP=22, frameIdx = 27)</vt:lpstr>
      <vt:lpstr>oldTownCross (QP=22, frameIdx = 28)</vt:lpstr>
      <vt:lpstr>DinnerScene (QP=22, frameIdx = 239)</vt:lpstr>
      <vt:lpstr>PrinceOfPersia (QP=22, frameIdx = 15)</vt:lpstr>
      <vt:lpstr>PrinceOfPersia (QP=22, frameIdx = 44)</vt:lpstr>
      <vt:lpstr>PrinceOfPersia (QP=22, frameIdx = 45)</vt:lpstr>
      <vt:lpstr>PrinceOfPersia (QP=22, frameIdx = 46)</vt:lpstr>
      <vt:lpstr>PrinceOfPersia (QP=22, frameIdx = 47)</vt:lpstr>
      <vt:lpstr>PrinceOfPersia (QP=22, frameIdx = 48)</vt:lpstr>
      <vt:lpstr>TheMandalorian (QP=22, frameIdx = 95)</vt:lpstr>
      <vt:lpstr>TheHandmaids (QP=22, frameIdx = 0)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JVET-AC0199 AHG13: On Film Grain Synthesis Subjective Evaluation</dc:title>
  <cp:lastModifiedBy>Meng, Xuewei</cp:lastModifiedBy>
  <cp:revision>1</cp:revision>
  <dcterms:modified xsi:type="dcterms:W3CDTF">2023-01-11T09:24:49Z</dcterms:modified>
</cp:coreProperties>
</file>