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11"/>
  </p:notesMasterIdLst>
  <p:sldIdLst>
    <p:sldId id="285" r:id="rId4"/>
    <p:sldId id="401" r:id="rId5"/>
    <p:sldId id="393" r:id="rId6"/>
    <p:sldId id="394" r:id="rId7"/>
    <p:sldId id="383" r:id="rId8"/>
    <p:sldId id="385" r:id="rId9"/>
    <p:sldId id="28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5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1/10/2023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FFFEA-3BCD-4179-BF97-2C1CFD1AF2E1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0CE342A-3234-4F4B-9794-FC1C93DDC18F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96FE69-A8D9-453B-A4B0-E276D26B0784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70E3-2CBE-4393-8AB2-85DB44967E5B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E6B26-327B-431F-A7CA-C7E1DAD48774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F4DAF-98E7-4E75-9480-D63FAB9C7D53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635-39C8-442D-94DC-99D254C3FC7C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0402-08B0-49F6-B4EE-40DBBEC678E2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C08A-EB1C-47BC-ADCC-2714C77C7663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9D07-9227-48D9-8AC3-FDEF015DC1F4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C9230-8D42-4D00-BB65-B21A87DD571C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912B0-1706-4816-A650-4AC334D05008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8D3DFDA-4410-48C0-9799-8E0BA8C1213C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6436C09-69C6-49F9-AA17-CF41C0C05702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A705A-10F2-4FBA-BDFD-7C8C4554A32A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F54AA882-17C5-47ED-A658-9B030FD6831E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55488705-26FA-47EA-90C7-7F40AFF4D5FC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10,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A42A4-D235-4FDB-8D09-8CBD61ADECD9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8EED-418E-461F-9125-18BF3024B2E6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CC7F-4ADE-4D14-9144-C4C60194F023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34651-66D5-4DED-B3AB-10F02D343E98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46279-3E16-4359-8935-19DAE72C55D0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6A76097-7203-4BB8-ACA4-D13D0E956B6B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5498E8A-7348-4735-93ED-AF25066CE1D7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499A-6A6C-442A-A11A-90AB55DF44FE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E39-4588-460B-9291-CE595C1540DA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FCE59-87CE-4F4A-9E2C-688338B21F67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1A38B-02DE-4A76-BE17-62FFAFCD628F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5B3-130D-4A51-ADC0-3217F4BC188A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62891D1-8881-4264-876C-23376BC13250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2D237-E560-404F-BC1E-14B42F1C834F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8C50-CA47-43DA-B985-B43AF9B37003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C646-A84E-48BF-B066-EB5F4998EF30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3E05FDB-2DEA-45C2-ACC5-CA5314937CDE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DF8305B-0A40-4B12-874C-1B53131BB4A5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AF91D-F8F0-4A4A-A4C5-70221B32CB30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6B78202A-A539-4EE0-9650-5D0A78AD92CF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C77B5444-9893-48A9-A180-553B704C9686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10,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E8417-A2DD-4E25-BDF4-7CD72D21E481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238A8-7942-426F-A7BA-447F4C116CAA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7AFD7-585F-4AAF-A74B-71A591B46627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4385-4FB0-4ECC-8D2F-5758BE03C4E3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518D4B2-EDC7-40B2-8AE1-2BD0C109C04F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E7C4A7B-5277-474C-B847-61A49F535848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74092-B35E-47ED-B559-27D3ACB0194C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3D6B0-3B55-465C-9AAB-C20A72910575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EFEC1-C4CE-4BCF-A488-3F8C8B2612B2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330F9-1DAB-446B-8859-C49B14A4D4F3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144DE5AB-304A-4CBD-9808-BF3DA7E57A3B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10,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CFC41-F2C8-4C71-BED1-DA625CFD2465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8FFA8-F549-47C4-9B24-51D075185B00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CF73-8386-44B7-86DD-664F6DB5A54A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F3DD-68E7-4F41-8439-0CF8B3922DD2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80874-E1D1-4FE5-A2D0-F56A9553F5B9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02B9-F13D-4904-A50E-3D32CE010BE0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6A536-73DA-45FF-9E53-9C953C9E698B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667A5-4777-46B8-BE6D-2C61ECA17601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8F275-D0C3-40B4-BB14-41D2C44821B7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D9E789E-097D-427F-8D0D-F5E4735D21C6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JVET-AC0167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E574CB82-7F67-4A1D-8E9F-B77D6CFD9D07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JVET-AC0167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5FDDC885-ED35-40F7-8341-3F3BDC4BF035}" type="datetime4">
              <a:rPr lang="en-US" smtClean="0"/>
              <a:t>January 10,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JVET-AC0167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J.-K. Lee, D. Ruiz Coll, V. Warudkar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545" y="1359270"/>
            <a:ext cx="11594910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JVET-AC0167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AHG12: Using block vector derived from </a:t>
            </a:r>
            <a:r>
              <a:rPr lang="en-US" sz="3200" dirty="0" err="1"/>
              <a:t>IntraTMP</a:t>
            </a:r>
            <a:r>
              <a:rPr lang="en-US" sz="3200" dirty="0"/>
              <a:t> as an IBC candidate for the current block.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Summary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564483"/>
            <a:ext cx="10622280" cy="46124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Proposals</a:t>
            </a:r>
          </a:p>
          <a:p>
            <a:pPr lvl="1">
              <a:lnSpc>
                <a:spcPct val="150000"/>
              </a:lnSpc>
            </a:pPr>
            <a:r>
              <a:rPr lang="en-US" sz="1800" dirty="0"/>
              <a:t>Employ the </a:t>
            </a:r>
            <a:r>
              <a:rPr lang="en-US" sz="1800" u="sng" dirty="0"/>
              <a:t>block vector (BV) from intra template matching prediction (</a:t>
            </a:r>
            <a:r>
              <a:rPr lang="en-US" sz="1800" u="sng" dirty="0" err="1"/>
              <a:t>IntraTMP</a:t>
            </a:r>
            <a:r>
              <a:rPr lang="en-US" sz="1800" u="sng" dirty="0"/>
              <a:t>) for the current block</a:t>
            </a:r>
            <a:r>
              <a:rPr lang="en-US" sz="1800" dirty="0"/>
              <a:t> as a block vector predictor (BVP) for the AMVP IBC candidate list.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Experimental Results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AI: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F -0.07%, 0.10%, -0.12% (Enc/Dec:100%/97%)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TGM -0.04%, -0.00%, -0.02% (Enc/Dec:98%/97%)</a:t>
            </a:r>
          </a:p>
          <a:p>
            <a:pPr lvl="1">
              <a:lnSpc>
                <a:spcPct val="150000"/>
              </a:lnSpc>
            </a:pPr>
            <a:r>
              <a:rPr lang="en-US" sz="1600" b="1" dirty="0"/>
              <a:t>RA:</a:t>
            </a:r>
            <a:r>
              <a:rPr lang="en-US" sz="1600" dirty="0"/>
              <a:t> 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F -0.xx%, -0.xx%, -0.xx% (Enc/Dec:%/%)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Class TGM -0.xx%, -0.xx%, -0.xx% (Enc/Dec:%/%)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07384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Using a TMP-BV of current block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02085"/>
            <a:ext cx="10922598" cy="477487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  <a:defRPr/>
            </a:pPr>
            <a:r>
              <a:rPr lang="en-US" sz="1800" dirty="0">
                <a:solidFill>
                  <a:srgbClr val="0F2E30"/>
                </a:solidFill>
                <a:latin typeface="Verdana"/>
              </a:rPr>
              <a:t>Using the </a:t>
            </a:r>
            <a:r>
              <a:rPr lang="en-US" sz="1800" u="sng" dirty="0">
                <a:solidFill>
                  <a:srgbClr val="0F2E30"/>
                </a:solidFill>
                <a:latin typeface="Verdana"/>
              </a:rPr>
              <a:t>IntraTMP block vector (TMP-BV) of a current block </a:t>
            </a:r>
            <a:r>
              <a:rPr lang="en-US" sz="1800" dirty="0">
                <a:solidFill>
                  <a:srgbClr val="0F2E30"/>
                </a:solidFill>
                <a:latin typeface="Verdana"/>
              </a:rPr>
              <a:t>as a BVP candidate in the AMVP IBC list. </a:t>
            </a:r>
          </a:p>
          <a:p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51200E-43B6-0B0B-B3D8-0639F67839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60" y="3360989"/>
            <a:ext cx="4158952" cy="2815974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3746D-2676-440D-CA70-8A39D933F19D}"/>
              </a:ext>
            </a:extLst>
          </p:cNvPr>
          <p:cNvSpPr txBox="1"/>
          <p:nvPr/>
        </p:nvSpPr>
        <p:spPr>
          <a:xfrm>
            <a:off x="2141419" y="6119764"/>
            <a:ext cx="81027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Figure 1. Storing </a:t>
            </a:r>
            <a:r>
              <a:rPr lang="en-CA" sz="1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IntraTMP</a:t>
            </a: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block vector of current block for IBC candidate list.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E2204D-9D61-7419-EE95-738961F6D468}"/>
              </a:ext>
            </a:extLst>
          </p:cNvPr>
          <p:cNvSpPr txBox="1"/>
          <p:nvPr/>
        </p:nvSpPr>
        <p:spPr>
          <a:xfrm>
            <a:off x="430130" y="2280089"/>
            <a:ext cx="11030350" cy="895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marR="0" lvl="1" indent="-228600" algn="l" defTabSz="914400" rtl="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After the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IntraTMP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search is conducted, the TMP-BV is stored.</a:t>
            </a:r>
          </a:p>
          <a:p>
            <a:pPr marL="685800" marR="0" lvl="1" indent="-228600" algn="l" defTabSz="914400" rtl="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The current block may use both the TMP-BV of the current block and the TMP-BVs of neighbouring blocks for the AMVP mode. </a:t>
            </a:r>
          </a:p>
        </p:txBody>
      </p:sp>
    </p:spTree>
    <p:extLst>
      <p:ext uri="{BB962C8B-B14F-4D97-AF65-F5344CB8AC3E}">
        <p14:creationId xmlns:p14="http://schemas.microsoft.com/office/powerpoint/2010/main" val="3932233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AMVP list construction using TMP-BV</a:t>
            </a:r>
            <a:endParaRPr lang="en-US" sz="3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A3C8555-1BD5-A1F0-555F-9B7F002DF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364456"/>
            <a:ext cx="10868809" cy="481250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  <a:defRPr/>
            </a:pPr>
            <a:r>
              <a:rPr lang="en-US" sz="1800" b="1" dirty="0">
                <a:solidFill>
                  <a:srgbClr val="0F2E30"/>
                </a:solidFill>
                <a:latin typeface="Verdana"/>
              </a:rPr>
              <a:t>AMVP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list construction modification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1600" dirty="0">
                <a:solidFill>
                  <a:srgbClr val="0F2E30"/>
                </a:solidFill>
                <a:latin typeface="Verdana"/>
              </a:rPr>
              <a:t>U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sing the TMP-BV of the current block in the second position of the BVPs candidate list among spatial candidates.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Using the BVD in the AMVP IBC mode may refine the initial </a:t>
            </a:r>
            <a:r>
              <a:rPr kumimoji="0" lang="en-US" sz="1600" i="0" u="none" strike="noStrike" kern="1200" cap="none" spc="0" normalizeH="0" baseline="0" noProof="0" dirty="0" err="1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IntraTMP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reference block location.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TMP-BV is employed at index 1 of the IBC BV Candidate list to reduce the decoder complexity. </a:t>
            </a:r>
            <a:endParaRPr lang="en-US" sz="1800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3FC9745-2F76-2266-65CA-348664F12C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021356"/>
              </p:ext>
            </p:extLst>
          </p:nvPr>
        </p:nvGraphicFramePr>
        <p:xfrm>
          <a:off x="3247543" y="3283253"/>
          <a:ext cx="5509958" cy="2888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189177" imgH="2720340" progId="Visio.Drawing.15">
                  <p:embed/>
                </p:oleObj>
              </mc:Choice>
              <mc:Fallback>
                <p:oleObj name="Visio" r:id="rId2" imgW="5189177" imgH="272034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7543" y="3283253"/>
                        <a:ext cx="5509958" cy="28889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69E9B76-FD05-DA8A-78EB-0BC36A6650A2}"/>
              </a:ext>
            </a:extLst>
          </p:cNvPr>
          <p:cNvSpPr txBox="1"/>
          <p:nvPr/>
        </p:nvSpPr>
        <p:spPr>
          <a:xfrm>
            <a:off x="2380617" y="6170576"/>
            <a:ext cx="80813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Figure 2. 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Proposed IBC candidate list modification using the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IntraTMP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BV for the current block.</a:t>
            </a:r>
          </a:p>
        </p:txBody>
      </p:sp>
    </p:spTree>
    <p:extLst>
      <p:ext uri="{BB962C8B-B14F-4D97-AF65-F5344CB8AC3E}">
        <p14:creationId xmlns:p14="http://schemas.microsoft.com/office/powerpoint/2010/main" val="2616472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5758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ECM-7.0: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0139BF-8CF8-B910-69A8-6128A0174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286" y="2095990"/>
            <a:ext cx="8171428" cy="172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71" y="1261223"/>
            <a:ext cx="10270023" cy="5139895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en-US" sz="2000" dirty="0">
                <a:solidFill>
                  <a:srgbClr val="0F2E30"/>
                </a:solidFill>
                <a:latin typeface="Verdana"/>
              </a:rPr>
              <a:t>Propose to use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F2E3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the TMP-BV of the current block in the BVPs candidate list.</a:t>
            </a:r>
            <a:endParaRPr lang="en-US" sz="2000" dirty="0"/>
          </a:p>
          <a:p>
            <a:pPr>
              <a:lnSpc>
                <a:spcPct val="160000"/>
              </a:lnSpc>
            </a:pPr>
            <a:r>
              <a:rPr lang="en-US" sz="2000" dirty="0"/>
              <a:t>AI/RA </a:t>
            </a:r>
            <a:r>
              <a:rPr lang="en-US" sz="2000" b="1" dirty="0"/>
              <a:t>(-0.06%/-0.xx%) </a:t>
            </a:r>
            <a:r>
              <a:rPr lang="en-US" sz="2000" dirty="0"/>
              <a:t>average coding gain with negligible Enc/Dec run time (99%,97%).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Recommend including in the next EE2 for further study.</a:t>
            </a:r>
          </a:p>
          <a:p>
            <a:pPr>
              <a:lnSpc>
                <a:spcPct val="160000"/>
              </a:lnSpc>
            </a:pPr>
            <a:r>
              <a:rPr lang="en-US" sz="2000" dirty="0"/>
              <a:t>Thanks to WILUS for the crosschecking.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0CDA8-1073-441A-BB4F-E87BC119D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E02CD6-1C40-4808-9F0A-1F95CF7A86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JVET-AC0167</a:t>
            </a:r>
          </a:p>
        </p:txBody>
      </p:sp>
    </p:spTree>
    <p:extLst>
      <p:ext uri="{BB962C8B-B14F-4D97-AF65-F5344CB8AC3E}">
        <p14:creationId xmlns:p14="http://schemas.microsoft.com/office/powerpoint/2010/main" val="3291869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13767</TotalTime>
  <Words>396</Words>
  <Application>Microsoft Office PowerPoint</Application>
  <PresentationFormat>Widescreen</PresentationFormat>
  <Paragraphs>43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Agency FB</vt:lpstr>
      <vt:lpstr>Arial</vt:lpstr>
      <vt:lpstr>Calibri</vt:lpstr>
      <vt:lpstr>Century Gothic</vt:lpstr>
      <vt:lpstr>Times New Roman</vt:lpstr>
      <vt:lpstr>Verdana</vt:lpstr>
      <vt:lpstr>Wingdings</vt:lpstr>
      <vt:lpstr>Office Theme</vt:lpstr>
      <vt:lpstr>1_Office Theme</vt:lpstr>
      <vt:lpstr>2_Office Theme</vt:lpstr>
      <vt:lpstr>Visio</vt:lpstr>
      <vt:lpstr> JVET-AC0167  AHG12: Using block vector derived from IntraTMP as an IBC candidate for the current block.</vt:lpstr>
      <vt:lpstr>Summary</vt:lpstr>
      <vt:lpstr>Using a TMP-BV of current block</vt:lpstr>
      <vt:lpstr>AMVP list construction using TMP-BV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Damian Ruiz Coll</cp:lastModifiedBy>
  <cp:revision>536</cp:revision>
  <cp:lastPrinted>2019-07-30T14:28:07Z</cp:lastPrinted>
  <dcterms:created xsi:type="dcterms:W3CDTF">2020-02-24T15:31:07Z</dcterms:created>
  <dcterms:modified xsi:type="dcterms:W3CDTF">2023-01-10T22:23:14Z</dcterms:modified>
</cp:coreProperties>
</file>