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9"/>
  </p:notesMasterIdLst>
  <p:sldIdLst>
    <p:sldId id="260" r:id="rId2"/>
    <p:sldId id="276" r:id="rId3"/>
    <p:sldId id="279" r:id="rId4"/>
    <p:sldId id="274" r:id="rId5"/>
    <p:sldId id="280" r:id="rId6"/>
    <p:sldId id="281" r:id="rId7"/>
    <p:sldId id="282" r:id="rId8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66" autoAdjust="0"/>
    <p:restoredTop sz="60304" autoAdjust="0"/>
  </p:normalViewPr>
  <p:slideViewPr>
    <p:cSldViewPr snapToGrid="0">
      <p:cViewPr varScale="1">
        <p:scale>
          <a:sx n="69" d="100"/>
          <a:sy n="69" d="100"/>
        </p:scale>
        <p:origin x="2466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-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56491-949E-4DC8-9563-DE48369A0AFB}" type="datetimeFigureOut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F71C-E6F3-42B8-B634-BD0EDF41BC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684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79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776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334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2408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3319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2815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9993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7599-BE10-4B33-B46F-1B2B11C52505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275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4D666-CF5E-40B3-88A9-68F25EBBA71E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071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14022-7D22-448B-A9B9-1BEE746349B9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894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8D91-7FE6-434E-9B61-3C3E8586F90E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1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C45D-AD88-42C0-AF77-D665551935DF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02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5CA4-38A2-43BF-B080-D01509A7C1BF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2453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C66B-3009-4C17-A0C5-BEBEFE9C484B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6251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7977-FA9C-42B6-A324-840DF11BA27B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54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F6F73-A3E3-4861-BC98-93936E6E418D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24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F04A-D0AC-4D54-948A-0B79C80BD65B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1390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4AB9-374C-4BA5-B71C-142190358F2F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64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F455-3DC6-4231-92A5-275E676A1721}" type="datetime1">
              <a:rPr lang="ko-KR" altLang="en-US" smtClean="0"/>
              <a:t>2023-01-11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638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D:\조직문화\로고\LGE_CI_LOGO\누끼 컷\LGE_Logo_3D_Tagline(W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951" y="6078476"/>
            <a:ext cx="900231" cy="43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0" y="4645400"/>
            <a:ext cx="91439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u="sng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Chulkeun</a:t>
            </a:r>
            <a:r>
              <a:rPr lang="en-US" altLang="ko-KR" sz="1500" u="sng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Kim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, Dong-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Gyu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Gwak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, 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Jaehyun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Lim</a:t>
            </a:r>
          </a:p>
          <a:p>
            <a:pPr algn="ctr"/>
            <a:endParaRPr lang="en-US" altLang="ko-KR" sz="1500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  <a:p>
            <a:pPr algn="ctr"/>
            <a:r>
              <a:rPr lang="en-US" altLang="ko-KR" sz="15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LG Electronics</a:t>
            </a:r>
            <a:endParaRPr lang="ko-KR" altLang="en-US" sz="1500" b="1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620847" y="1903401"/>
            <a:ext cx="7903726" cy="1136981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br>
              <a:rPr lang="en-US" altLang="ko-KR" sz="20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</a:br>
            <a:r>
              <a:rPr lang="en-US" altLang="ko-KR" sz="20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[AHG15] Effect of the perceptual QP adaptation</a:t>
            </a:r>
            <a:br>
              <a:rPr lang="en-US" altLang="ko-KR" sz="20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</a:br>
            <a:r>
              <a:rPr lang="en-US" altLang="ko-KR" sz="20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(QPA) on machine task performance</a:t>
            </a:r>
            <a:br>
              <a:rPr lang="en-US" altLang="ko-KR" sz="20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</a:br>
            <a:r>
              <a:rPr lang="en-US" altLang="ko-KR" sz="20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(JVET-AC0079)</a:t>
            </a:r>
          </a:p>
        </p:txBody>
      </p:sp>
    </p:spTree>
    <p:extLst>
      <p:ext uri="{BB962C8B-B14F-4D97-AF65-F5344CB8AC3E}">
        <p14:creationId xmlns:p14="http://schemas.microsoft.com/office/powerpoint/2010/main" val="47642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Proposed method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668" y="998611"/>
            <a:ext cx="9074332" cy="378565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This contribution reports the effect of the perceptual QP adaptation on machine task</a:t>
            </a:r>
            <a:endParaRPr lang="en-US" altLang="ko-KR" dirty="0">
              <a:effectLst/>
              <a:ea typeface="LG스마트체 Light" panose="020B0600000101010101" pitchFamily="50" charset="-127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ea typeface="LG스마트체 Light" panose="020B0600000101010101" pitchFamily="50" charset="-127"/>
              </a:rPr>
              <a:t>To see how subjective quality improvement affects machine task performance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>
              <a:ea typeface="LG스마트체 Light" panose="020B0600000101010101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Test condition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Common Test Conditions and Evaluation Methodology for VCM(Video Coding for Machines)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Dataset: A subset of </a:t>
            </a:r>
            <a:r>
              <a:rPr lang="en-US" altLang="ko-KR" dirty="0" err="1">
                <a:ea typeface="LG스마트체 Light" panose="020B0600000101010101" pitchFamily="50" charset="-127"/>
              </a:rPr>
              <a:t>OpenImage</a:t>
            </a:r>
            <a:r>
              <a:rPr lang="en-US" altLang="ko-KR" dirty="0">
                <a:ea typeface="LG스마트체 Light" panose="020B0600000101010101" pitchFamily="50" charset="-127"/>
              </a:rPr>
              <a:t> v6. 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Target task &amp; task network: Object detection, </a:t>
            </a:r>
            <a:r>
              <a:rPr lang="en-US" altLang="ko-KR" dirty="0" err="1">
                <a:ea typeface="LG스마트체 Light" panose="020B0600000101010101" pitchFamily="50" charset="-127"/>
              </a:rPr>
              <a:t>Detectron</a:t>
            </a:r>
            <a:r>
              <a:rPr lang="en-US" altLang="ko-KR" dirty="0">
                <a:ea typeface="LG스마트체 Light" panose="020B0600000101010101" pitchFamily="50" charset="-127"/>
              </a:rPr>
              <a:t> 2(</a:t>
            </a:r>
            <a:r>
              <a:rPr lang="en-CA" altLang="ko-KR" dirty="0">
                <a:ea typeface="LG스마트체 Light" panose="020B0600000101010101" pitchFamily="50" charset="-127"/>
              </a:rPr>
              <a:t>Faster R-CNN X101-FPN)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dirty="0">
                <a:ea typeface="LG스마트체 Light" panose="020B0600000101010101" pitchFamily="50" charset="-127"/>
              </a:rPr>
              <a:t>Encoder/Decoder: VTM 12</a:t>
            </a:r>
            <a:r>
              <a:rPr lang="en-US" altLang="ko-KR" dirty="0">
                <a:ea typeface="LG스마트체 Light" panose="020B0600000101010101" pitchFamily="50" charset="-127"/>
              </a:rPr>
              <a:t> 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659266" y="5253170"/>
            <a:ext cx="1410055" cy="8545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Convert to YUV using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FFmpeg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290975" y="5253170"/>
            <a:ext cx="1153682" cy="8545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encoder</a:t>
            </a:r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694378" y="5253170"/>
            <a:ext cx="1153682" cy="8545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decoder</a:t>
            </a:r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034833" y="5253170"/>
            <a:ext cx="1730611" cy="8545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Convert YUV to PNG using </a:t>
            </a:r>
            <a:r>
              <a:rPr lang="en-US" altLang="ko-K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FFmpeg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직선 화살표 연결선 15"/>
          <p:cNvCxnSpPr>
            <a:stCxn id="11" idx="3"/>
            <a:endCxn id="12" idx="1"/>
          </p:cNvCxnSpPr>
          <p:nvPr/>
        </p:nvCxnSpPr>
        <p:spPr>
          <a:xfrm>
            <a:off x="3069321" y="5680460"/>
            <a:ext cx="2216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>
            <a:stCxn id="12" idx="3"/>
            <a:endCxn id="13" idx="1"/>
          </p:cNvCxnSpPr>
          <p:nvPr/>
        </p:nvCxnSpPr>
        <p:spPr>
          <a:xfrm>
            <a:off x="4444657" y="5680460"/>
            <a:ext cx="24972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>
            <a:stCxn id="13" idx="3"/>
            <a:endCxn id="14" idx="1"/>
          </p:cNvCxnSpPr>
          <p:nvPr/>
        </p:nvCxnSpPr>
        <p:spPr>
          <a:xfrm>
            <a:off x="5848060" y="5680460"/>
            <a:ext cx="18677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305672" y="6106800"/>
            <a:ext cx="1867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Anchor: QPA off  </a:t>
            </a:r>
          </a:p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Tested: QPA on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7557" y="5253170"/>
            <a:ext cx="1410055" cy="8545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Datasets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직선 화살표 연결선 20"/>
          <p:cNvCxnSpPr>
            <a:stCxn id="20" idx="3"/>
            <a:endCxn id="11" idx="1"/>
          </p:cNvCxnSpPr>
          <p:nvPr/>
        </p:nvCxnSpPr>
        <p:spPr>
          <a:xfrm>
            <a:off x="1437612" y="5680460"/>
            <a:ext cx="2216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직사각형 21"/>
          <p:cNvSpPr/>
          <p:nvPr/>
        </p:nvSpPr>
        <p:spPr>
          <a:xfrm>
            <a:off x="7952217" y="5252220"/>
            <a:ext cx="1153682" cy="8545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</a:t>
            </a:r>
          </a:p>
          <a:p>
            <a:pPr algn="ctr"/>
            <a:r>
              <a:rPr lang="en-US" altLang="ko-KR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network</a:t>
            </a:r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직선 화살표 연결선 22"/>
          <p:cNvCxnSpPr>
            <a:stCxn id="14" idx="3"/>
            <a:endCxn id="22" idx="1"/>
          </p:cNvCxnSpPr>
          <p:nvPr/>
        </p:nvCxnSpPr>
        <p:spPr>
          <a:xfrm flipV="1">
            <a:off x="7765444" y="5679510"/>
            <a:ext cx="186773" cy="9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656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Experimental results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FB93A10-538F-AC17-C93B-C2F6F46A0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53" y="2485292"/>
            <a:ext cx="7580252" cy="34114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668" y="998611"/>
            <a:ext cx="9074332" cy="46487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Experimental results reportedly show 15.17% BD rate gain for object detection. </a:t>
            </a:r>
          </a:p>
        </p:txBody>
      </p:sp>
    </p:spTree>
    <p:extLst>
      <p:ext uri="{BB962C8B-B14F-4D97-AF65-F5344CB8AC3E}">
        <p14:creationId xmlns:p14="http://schemas.microsoft.com/office/powerpoint/2010/main" val="321207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Visual effect of QPA</a:t>
            </a:r>
          </a:p>
        </p:txBody>
      </p:sp>
      <p:pic>
        <p:nvPicPr>
          <p:cNvPr id="6" name="그림 5"/>
          <p:cNvPicPr/>
          <p:nvPr/>
        </p:nvPicPr>
        <p:blipFill>
          <a:blip r:embed="rId3"/>
          <a:stretch>
            <a:fillRect/>
          </a:stretch>
        </p:blipFill>
        <p:spPr>
          <a:xfrm>
            <a:off x="600295" y="1369358"/>
            <a:ext cx="3484112" cy="2747082"/>
          </a:xfrm>
          <a:prstGeom prst="rect">
            <a:avLst/>
          </a:prstGeom>
        </p:spPr>
      </p:pic>
      <p:pic>
        <p:nvPicPr>
          <p:cNvPr id="8" name="그림 7" descr="D:\2023\PVC\PQA37\5854f72f67524d89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337" y="1369358"/>
            <a:ext cx="3484112" cy="274708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00294" y="3801331"/>
            <a:ext cx="2940075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ea typeface="LG스마트체 Light" panose="020B0600000101010101" pitchFamily="50" charset="-127"/>
              </a:rPr>
              <a:t>QPA off, QP:37, BPP: 1.105 </a:t>
            </a:r>
            <a:endParaRPr lang="ko-KR" altLang="en-US" sz="1600" dirty="0">
              <a:solidFill>
                <a:schemeClr val="bg1"/>
              </a:solidFill>
              <a:ea typeface="LG스마트체 Light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92674" y="3777885"/>
            <a:ext cx="2499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ea typeface="LG스마트체 Light" panose="020B0600000101010101" pitchFamily="50" charset="-127"/>
              </a:rPr>
              <a:t>QPA on, QP:37, BPP: 0.385</a:t>
            </a:r>
            <a:endParaRPr lang="ko-KR" altLang="en-US" sz="1600" dirty="0">
              <a:solidFill>
                <a:schemeClr val="bg1"/>
              </a:solidFill>
              <a:ea typeface="LG스마트체 Light" panose="020B060000010101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47012" y="6519446"/>
            <a:ext cx="1395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ea typeface="LG스마트체 Light" panose="020B0600000101010101" pitchFamily="50" charset="-127"/>
              </a:rPr>
              <a:t>Difference</a:t>
            </a:r>
            <a:endParaRPr lang="ko-KR" altLang="en-US" sz="1600" dirty="0">
              <a:solidFill>
                <a:schemeClr val="bg1"/>
              </a:solidFill>
              <a:ea typeface="LG스마트체 Light" panose="020B0600000101010101" pitchFamily="50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0281" y="4110919"/>
            <a:ext cx="3484112" cy="274708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00281" y="6519446"/>
            <a:ext cx="1395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ea typeface="LG스마트체 Light" panose="020B0600000101010101" pitchFamily="50" charset="-127"/>
              </a:rPr>
              <a:t>difference</a:t>
            </a:r>
            <a:endParaRPr lang="ko-KR" altLang="en-US" sz="1600" dirty="0">
              <a:solidFill>
                <a:schemeClr val="bg1"/>
              </a:solidFill>
              <a:ea typeface="LG스마트체 Light" panose="020B0600000101010101" pitchFamily="50" charset="-127"/>
            </a:endParaRPr>
          </a:p>
        </p:txBody>
      </p:sp>
      <p:sp>
        <p:nvSpPr>
          <p:cNvPr id="2" name="타원 1"/>
          <p:cNvSpPr/>
          <p:nvPr/>
        </p:nvSpPr>
        <p:spPr>
          <a:xfrm>
            <a:off x="480645" y="2593854"/>
            <a:ext cx="1008184" cy="1184031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4530276" y="2570106"/>
            <a:ext cx="1008184" cy="1184031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189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626" y="1836376"/>
            <a:ext cx="2526590" cy="3923666"/>
          </a:xfrm>
          <a:prstGeom prst="rect">
            <a:avLst/>
          </a:prstGeom>
        </p:spPr>
      </p:pic>
      <p:pic>
        <p:nvPicPr>
          <p:cNvPr id="15" name="그림 14" descr="D:\2023\PVC\image\anchor\2fd31c13d1a5fdb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06" y="1836376"/>
            <a:ext cx="2613025" cy="3923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그림 15" descr="D:\2023\PVC\image\QPA\2fd31c13d1a5fdb3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898" y="1836377"/>
            <a:ext cx="2613025" cy="39236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Experimental 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8605" y="5423899"/>
            <a:ext cx="2486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ea typeface="LG스마트체 Light" panose="020B0600000101010101" pitchFamily="50" charset="-127"/>
              </a:rPr>
              <a:t>QPA off, QP:37, BPP: 0.375</a:t>
            </a:r>
            <a:endParaRPr lang="ko-KR" altLang="en-US" sz="1600" dirty="0">
              <a:solidFill>
                <a:schemeClr val="bg1"/>
              </a:solidFill>
              <a:ea typeface="LG스마트체 Light" panose="020B060000010101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33897" y="5444291"/>
            <a:ext cx="25144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ea typeface="LG스마트체 Light" panose="020B0600000101010101" pitchFamily="50" charset="-127"/>
              </a:rPr>
              <a:t>QPA on, , QP:37, BPP: 0.14</a:t>
            </a:r>
            <a:endParaRPr lang="ko-KR" altLang="en-US" sz="1600" dirty="0">
              <a:solidFill>
                <a:schemeClr val="bg1"/>
              </a:solidFill>
              <a:ea typeface="LG스마트체 Light" panose="020B060000010101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08626" y="5421486"/>
            <a:ext cx="1395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ea typeface="LG스마트체 Light" panose="020B0600000101010101" pitchFamily="50" charset="-127"/>
              </a:rPr>
              <a:t>Difference</a:t>
            </a:r>
            <a:endParaRPr lang="ko-KR" altLang="en-US" sz="1600" dirty="0">
              <a:solidFill>
                <a:schemeClr val="bg1"/>
              </a:solidFill>
              <a:ea typeface="LG스마트체 Light" panose="020B0600000101010101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668" y="998611"/>
            <a:ext cx="9074332" cy="46487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/>
              <a:t>Visual effect of QPA</a:t>
            </a:r>
            <a:endParaRPr lang="en-US" altLang="ko-KR" sz="1600" dirty="0">
              <a:ea typeface="LG스마트체 Light" panose="020B0600000101010101" pitchFamily="50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1289559" y="4330857"/>
            <a:ext cx="1261805" cy="1223647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4236317" y="4367116"/>
            <a:ext cx="1261805" cy="1223647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61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Experimental results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668" y="998611"/>
            <a:ext cx="9074332" cy="46487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/>
              <a:t>Visual effect of QPA</a:t>
            </a:r>
            <a:endParaRPr lang="en-US" altLang="ko-KR" sz="1600" dirty="0">
              <a:ea typeface="LG스마트체 Light" panose="020B0600000101010101" pitchFamily="50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6" y="2159385"/>
            <a:ext cx="4442744" cy="3674182"/>
          </a:xfrm>
          <a:prstGeom prst="rect">
            <a:avLst/>
          </a:prstGeom>
        </p:spPr>
      </p:pic>
      <p:pic>
        <p:nvPicPr>
          <p:cNvPr id="19" name="내용 개체 틀 5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390953" y="2159385"/>
            <a:ext cx="4362521" cy="4069965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DC8AE892-C711-3007-4935-B83F7F4ACCEB}"/>
              </a:ext>
            </a:extLst>
          </p:cNvPr>
          <p:cNvSpPr/>
          <p:nvPr/>
        </p:nvSpPr>
        <p:spPr>
          <a:xfrm>
            <a:off x="4324350" y="5833567"/>
            <a:ext cx="4514850" cy="468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/>
        </p:nvSpPr>
        <p:spPr>
          <a:xfrm>
            <a:off x="625653" y="3082462"/>
            <a:ext cx="1261805" cy="1882508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4823212" y="3074876"/>
            <a:ext cx="1261805" cy="1882508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8605" y="5423899"/>
            <a:ext cx="2486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ea typeface="LG스마트체 Light" panose="020B0600000101010101" pitchFamily="50" charset="-127"/>
              </a:rPr>
              <a:t>QPA off, QP:37, BPP: 0.375</a:t>
            </a:r>
            <a:endParaRPr lang="ko-KR" altLang="en-US" sz="1600" dirty="0">
              <a:solidFill>
                <a:schemeClr val="bg1"/>
              </a:solidFill>
              <a:ea typeface="LG스마트체 Light" panose="020B0600000101010101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90953" y="5506989"/>
            <a:ext cx="25144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bg1"/>
                </a:solidFill>
                <a:ea typeface="LG스마트체 Light" panose="020B0600000101010101" pitchFamily="50" charset="-127"/>
              </a:rPr>
              <a:t>QPA on, , QP:37, BPP: 0.14</a:t>
            </a:r>
            <a:endParaRPr lang="ko-KR" altLang="en-US" sz="1600" dirty="0">
              <a:solidFill>
                <a:schemeClr val="bg1"/>
              </a:solidFill>
              <a:ea typeface="LG스마트체 Light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10134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Conclusion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668" y="998611"/>
            <a:ext cx="9074332" cy="175432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This contribution reports the effect of the perceptual QP adaptation (QPA) on machine task performance. </a:t>
            </a:r>
            <a:r>
              <a:rPr lang="en-CA" altLang="ko-KR" dirty="0"/>
              <a:t>Experimental results show 15.17% BD rate gain for object detection</a:t>
            </a:r>
            <a:r>
              <a:rPr lang="en-US" altLang="ko-KR" dirty="0">
                <a:ea typeface="LG스마트체 Light" panose="020B0600000101010101" pitchFamily="50" charset="-127"/>
              </a:rPr>
              <a:t> without any normative changes.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It is suggested to study QPA for machine tasks in AHG15.</a:t>
            </a:r>
          </a:p>
        </p:txBody>
      </p:sp>
    </p:spTree>
    <p:extLst>
      <p:ext uri="{BB962C8B-B14F-4D97-AF65-F5344CB8AC3E}">
        <p14:creationId xmlns:p14="http://schemas.microsoft.com/office/powerpoint/2010/main" val="1158825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10566</TotalTime>
  <Words>278</Words>
  <Application>Microsoft Office PowerPoint</Application>
  <PresentationFormat>화면 슬라이드 쇼(4:3)</PresentationFormat>
  <Paragraphs>48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LG스마트체2.0 Regular</vt:lpstr>
      <vt:lpstr>맑은 고딕</vt:lpstr>
      <vt:lpstr>Arial</vt:lpstr>
      <vt:lpstr>Calibri</vt:lpstr>
      <vt:lpstr>Calibri Light</vt:lpstr>
      <vt:lpstr>Times New Roman</vt:lpstr>
      <vt:lpstr>Office 테마</vt:lpstr>
      <vt:lpstr> [AHG15] Effect of the perceptual QP adaptation  (QPA) on machine task performance (JVET-AC0079)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김철근/책임연구원/ICT기술센터 C&amp;M표준(연)NGVC Task(chulkeun.kim@lge.com)</dc:creator>
  <cp:lastModifiedBy>김철근/책임연구원/ICT기술센터 C&amp;M표준(연)NGVC Task(chulkeun.kim@lge.com)</cp:lastModifiedBy>
  <cp:revision>141</cp:revision>
  <cp:lastPrinted>2023-01-10T06:56:04Z</cp:lastPrinted>
  <dcterms:created xsi:type="dcterms:W3CDTF">2020-06-23T08:03:03Z</dcterms:created>
  <dcterms:modified xsi:type="dcterms:W3CDTF">2023-01-12T12:50:34Z</dcterms:modified>
</cp:coreProperties>
</file>