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7" r:id="rId2"/>
  </p:sldMasterIdLst>
  <p:notesMasterIdLst>
    <p:notesMasterId r:id="rId13"/>
  </p:notesMasterIdLst>
  <p:sldIdLst>
    <p:sldId id="369" r:id="rId3"/>
    <p:sldId id="370" r:id="rId4"/>
    <p:sldId id="385" r:id="rId5"/>
    <p:sldId id="381" r:id="rId6"/>
    <p:sldId id="386" r:id="rId7"/>
    <p:sldId id="389" r:id="rId8"/>
    <p:sldId id="388" r:id="rId9"/>
    <p:sldId id="390" r:id="rId10"/>
    <p:sldId id="383" r:id="rId11"/>
    <p:sldId id="269"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default" id="{48273BEF-E86D-1E41-894E-82DC393DEF7E}">
          <p14:sldIdLst>
            <p14:sldId id="369"/>
            <p14:sldId id="370"/>
            <p14:sldId id="385"/>
            <p14:sldId id="381"/>
            <p14:sldId id="386"/>
            <p14:sldId id="389"/>
            <p14:sldId id="388"/>
            <p14:sldId id="390"/>
            <p14:sldId id="383"/>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CCFFCC"/>
    <a:srgbClr val="2DC84D"/>
    <a:srgbClr val="CACAC8"/>
    <a:srgbClr val="5E5E5E"/>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6240" autoAdjust="0"/>
  </p:normalViewPr>
  <p:slideViewPr>
    <p:cSldViewPr snapToGrid="0" snapToObjects="1">
      <p:cViewPr varScale="1">
        <p:scale>
          <a:sx n="55" d="100"/>
          <a:sy n="55" d="100"/>
        </p:scale>
        <p:origin x="40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2023/1/9</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1.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3" r:id="rId1"/>
    <p:sldLayoutId id="2147483650" r:id="rId2"/>
    <p:sldLayoutId id="2147483652" r:id="rId3"/>
    <p:sldLayoutId id="2147483661" r:id="rId4"/>
    <p:sldLayoutId id="2147483664" r:id="rId5"/>
    <p:sldLayoutId id="2147483660" r:id="rId6"/>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16838-9FCD-4B19-9C97-EA3505AEDEA0}"/>
              </a:ext>
            </a:extLst>
          </p:cNvPr>
          <p:cNvSpPr>
            <a:spLocks noGrp="1"/>
          </p:cNvSpPr>
          <p:nvPr>
            <p:ph type="title"/>
          </p:nvPr>
        </p:nvSpPr>
        <p:spPr>
          <a:xfrm>
            <a:off x="1869440" y="3027680"/>
            <a:ext cx="21743447" cy="3631609"/>
          </a:xfrm>
        </p:spPr>
        <p:txBody>
          <a:bodyPr>
            <a:normAutofit/>
          </a:bodyPr>
          <a:lstStyle/>
          <a:p>
            <a:br>
              <a:rPr lang="en-US" altLang="zh-CN" sz="6000" b="1" dirty="0">
                <a:latin typeface="Times New Roman" panose="02020603050405020304" pitchFamily="18" charset="0"/>
                <a:cs typeface="Times New Roman" panose="02020603050405020304" pitchFamily="18" charset="0"/>
              </a:rPr>
            </a:br>
            <a:r>
              <a:rPr lang="en-US" altLang="zh-CN" sz="6000" b="1" dirty="0">
                <a:latin typeface="Times New Roman" panose="02020603050405020304" pitchFamily="18" charset="0"/>
                <a:cs typeface="Times New Roman" panose="02020603050405020304" pitchFamily="18" charset="0"/>
              </a:rPr>
              <a:t>JVET-AC0064</a:t>
            </a:r>
            <a:br>
              <a:rPr lang="en-US" altLang="zh-CN" sz="6000" b="1" dirty="0">
                <a:latin typeface="Times New Roman" panose="02020603050405020304" pitchFamily="18" charset="0"/>
                <a:cs typeface="Times New Roman" panose="02020603050405020304" pitchFamily="18" charset="0"/>
              </a:rPr>
            </a:br>
            <a:br>
              <a:rPr lang="en-US" altLang="zh-CN" sz="6000" b="1" dirty="0">
                <a:latin typeface="Times New Roman" panose="02020603050405020304" pitchFamily="18" charset="0"/>
                <a:cs typeface="Times New Roman" panose="02020603050405020304" pitchFamily="18" charset="0"/>
              </a:rPr>
            </a:br>
            <a:r>
              <a:rPr lang="en-US" altLang="zh-CN" sz="6000" b="1" dirty="0">
                <a:latin typeface="Times New Roman" panose="02020603050405020304" pitchFamily="18" charset="0"/>
                <a:cs typeface="Times New Roman" panose="02020603050405020304" pitchFamily="18" charset="0"/>
              </a:rPr>
              <a:t>EE1-1.4: On adjustment of residual for NNLF</a:t>
            </a:r>
            <a:endParaRPr lang="en-US" sz="6000"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9E302D07-91CB-452B-B1E1-0CF01F3A221A}"/>
              </a:ext>
            </a:extLst>
          </p:cNvPr>
          <p:cNvSpPr>
            <a:spLocks noGrp="1"/>
          </p:cNvSpPr>
          <p:nvPr>
            <p:ph type="body" sz="quarter" idx="10"/>
          </p:nvPr>
        </p:nvSpPr>
        <p:spPr>
          <a:xfrm>
            <a:off x="1869440" y="8238190"/>
            <a:ext cx="20419060" cy="2214880"/>
          </a:xfrm>
        </p:spPr>
        <p:txBody>
          <a:bodyPr>
            <a:normAutofit/>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it-IT" sz="4000" b="1" dirty="0">
                <a:solidFill>
                  <a:srgbClr val="2DC84D"/>
                </a:solidFill>
                <a:latin typeface="Times New Roman" panose="02020603050405020304" pitchFamily="18" charset="0"/>
                <a:ea typeface="OPPOSans B" charset="-122"/>
                <a:cs typeface="Times New Roman" panose="02020603050405020304" pitchFamily="18" charset="0"/>
                <a:sym typeface="OPPOSans B"/>
              </a:rPr>
              <a:t>Z. Dai, Y. Yu, H. Yu, D. Wang (OPPO)</a:t>
            </a:r>
            <a:endParaRPr lang="en-US" sz="4000" b="1" dirty="0">
              <a:solidFill>
                <a:srgbClr val="2DC84D"/>
              </a:solidFill>
              <a:latin typeface="Times New Roman" panose="02020603050405020304" pitchFamily="18" charset="0"/>
              <a:ea typeface="OPPOSans B" charset="-122"/>
              <a:cs typeface="Times New Roman" panose="02020603050405020304" pitchFamily="18" charset="0"/>
              <a:sym typeface="OPPOSans B"/>
            </a:endParaRPr>
          </a:p>
        </p:txBody>
      </p:sp>
      <p:sp>
        <p:nvSpPr>
          <p:cNvPr id="4" name="文本占位符 3">
            <a:extLst>
              <a:ext uri="{FF2B5EF4-FFF2-40B4-BE49-F238E27FC236}">
                <a16:creationId xmlns:a16="http://schemas.microsoft.com/office/drawing/2014/main" id="{4966DD04-35F5-419E-8A7E-C8EE4CCB394A}"/>
              </a:ext>
            </a:extLst>
          </p:cNvPr>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948577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b="1" dirty="0">
                <a:latin typeface="Times New Roman" panose="02020603050405020304" pitchFamily="18" charset="0"/>
                <a:cs typeface="Times New Roman" panose="02020603050405020304" pitchFamily="18" charset="0"/>
              </a:rPr>
              <a:t>Introduction</a:t>
            </a: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2674044" cy="10967027"/>
          </a:xfrm>
        </p:spPr>
        <p:txBody>
          <a:bodyPr>
            <a:normAutofit/>
          </a:bodyPr>
          <a:lstStyle/>
          <a:p>
            <a:pPr marL="571500" indent="-571500" algn="just">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A residual adjustment method was proposed to improve the coding performance of Filter Set #0. This method was included in EE1 for further study.</a:t>
            </a:r>
          </a:p>
          <a:p>
            <a:pPr marL="571500" indent="-571500" algn="just">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This EE also tested the combination method of chroma order adjustment (EE1-1.3) and residual adjustment on top of both Filter Set #0 and Filter Set #1.</a:t>
            </a:r>
          </a:p>
          <a:p>
            <a:pPr marL="571500" indent="-571500" algn="just">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Fig. 1 and Fig. 2 show the network architecture of Filter Set #0 and Filter Set #1.</a:t>
            </a:r>
          </a:p>
          <a:p>
            <a:pPr marL="571500" indent="-571500" algn="just">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algn="just"/>
            <a:endParaRPr lang="en-US" altLang="zh-CN" sz="3600" dirty="0">
              <a:solidFill>
                <a:schemeClr val="tx1"/>
              </a:solidFill>
              <a:latin typeface="Times New Roman" panose="02020603050405020304" pitchFamily="18" charset="0"/>
              <a:cs typeface="Times New Roman" panose="02020603050405020304" pitchFamily="18" charset="0"/>
            </a:endParaRPr>
          </a:p>
          <a:p>
            <a:pPr marL="685800" indent="-685800" algn="just">
              <a:buFont typeface="Arial" panose="020B0604020202020204" pitchFamily="34" charset="0"/>
              <a:buChar char="•"/>
            </a:pPr>
            <a:endParaRPr lang="en-CA" sz="3600" dirty="0">
              <a:solidFill>
                <a:schemeClr val="tx1"/>
              </a:solidFill>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pic>
        <p:nvPicPr>
          <p:cNvPr id="5" name="图片 4">
            <a:extLst>
              <a:ext uri="{FF2B5EF4-FFF2-40B4-BE49-F238E27FC236}">
                <a16:creationId xmlns:a16="http://schemas.microsoft.com/office/drawing/2014/main" id="{B07BE795-CEAD-49CE-8963-72F48374C7C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33450" y="6529880"/>
            <a:ext cx="8989630" cy="5531608"/>
          </a:xfrm>
          <a:prstGeom prst="rect">
            <a:avLst/>
          </a:prstGeom>
          <a:noFill/>
        </p:spPr>
      </p:pic>
      <p:sp>
        <p:nvSpPr>
          <p:cNvPr id="6" name="矩形 5">
            <a:extLst>
              <a:ext uri="{FF2B5EF4-FFF2-40B4-BE49-F238E27FC236}">
                <a16:creationId xmlns:a16="http://schemas.microsoft.com/office/drawing/2014/main" id="{C42A8D98-4CB1-463E-BDE7-2ACFF8A75095}"/>
              </a:ext>
            </a:extLst>
          </p:cNvPr>
          <p:cNvSpPr/>
          <p:nvPr/>
        </p:nvSpPr>
        <p:spPr>
          <a:xfrm>
            <a:off x="1799176" y="12094510"/>
            <a:ext cx="6503703" cy="523220"/>
          </a:xfrm>
          <a:prstGeom prst="rect">
            <a:avLst/>
          </a:prstGeom>
        </p:spPr>
        <p:txBody>
          <a:bodyPr wrap="none">
            <a:spAutoFit/>
          </a:bodyPr>
          <a:lstStyle/>
          <a:p>
            <a:r>
              <a:rPr lang="en-US" altLang="zh-CN" sz="2800" b="0" dirty="0">
                <a:solidFill>
                  <a:schemeClr val="tx1"/>
                </a:solidFill>
                <a:latin typeface="Times New Roman" panose="02020603050405020304" pitchFamily="18" charset="0"/>
                <a:ea typeface="OPPOSans M" charset="-122"/>
                <a:cs typeface="Times New Roman" panose="02020603050405020304" pitchFamily="18" charset="0"/>
                <a:sym typeface="OPPOSans M"/>
              </a:rPr>
              <a:t>Fig. 1: Network architecture of Filter Set #0</a:t>
            </a:r>
            <a:endParaRPr lang="zh-CN" altLang="zh-CN" sz="2800" b="0" dirty="0">
              <a:solidFill>
                <a:schemeClr val="tx1"/>
              </a:solidFill>
              <a:latin typeface="Times New Roman" panose="02020603050405020304" pitchFamily="18" charset="0"/>
              <a:ea typeface="OPPOSans M" charset="-122"/>
              <a:cs typeface="Times New Roman" panose="02020603050405020304" pitchFamily="18" charset="0"/>
              <a:sym typeface="OPPOSans M"/>
            </a:endParaRPr>
          </a:p>
        </p:txBody>
      </p:sp>
      <p:pic>
        <p:nvPicPr>
          <p:cNvPr id="7" name="图片 6">
            <a:extLst>
              <a:ext uri="{FF2B5EF4-FFF2-40B4-BE49-F238E27FC236}">
                <a16:creationId xmlns:a16="http://schemas.microsoft.com/office/drawing/2014/main" id="{766D0D6C-2DEA-4D29-B339-8A59D7D40D6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570677" y="7912696"/>
            <a:ext cx="11190849" cy="2765975"/>
          </a:xfrm>
          <a:prstGeom prst="rect">
            <a:avLst/>
          </a:prstGeom>
          <a:noFill/>
        </p:spPr>
      </p:pic>
      <p:sp>
        <p:nvSpPr>
          <p:cNvPr id="8" name="矩形 7">
            <a:extLst>
              <a:ext uri="{FF2B5EF4-FFF2-40B4-BE49-F238E27FC236}">
                <a16:creationId xmlns:a16="http://schemas.microsoft.com/office/drawing/2014/main" id="{E2136D8E-550A-468A-8015-D18DAF7107B4}"/>
              </a:ext>
            </a:extLst>
          </p:cNvPr>
          <p:cNvSpPr/>
          <p:nvPr/>
        </p:nvSpPr>
        <p:spPr>
          <a:xfrm>
            <a:off x="13914249" y="12094510"/>
            <a:ext cx="6503703" cy="523220"/>
          </a:xfrm>
          <a:prstGeom prst="rect">
            <a:avLst/>
          </a:prstGeom>
        </p:spPr>
        <p:txBody>
          <a:bodyPr wrap="none">
            <a:spAutoFit/>
          </a:bodyPr>
          <a:lstStyle/>
          <a:p>
            <a:r>
              <a:rPr lang="en-US" altLang="zh-CN" sz="2800" b="0" dirty="0">
                <a:solidFill>
                  <a:schemeClr val="tx1"/>
                </a:solidFill>
                <a:latin typeface="Times New Roman" panose="02020603050405020304" pitchFamily="18" charset="0"/>
                <a:ea typeface="OPPOSans M" charset="-122"/>
                <a:cs typeface="Times New Roman" panose="02020603050405020304" pitchFamily="18" charset="0"/>
                <a:sym typeface="OPPOSans M"/>
              </a:rPr>
              <a:t>Fig. 2: Network architecture of Filter Set #1</a:t>
            </a:r>
            <a:endParaRPr lang="zh-CN" altLang="zh-CN" sz="2800" b="0" dirty="0">
              <a:solidFill>
                <a:schemeClr val="tx1"/>
              </a:solidFill>
              <a:latin typeface="Times New Roman" panose="02020603050405020304" pitchFamily="18" charset="0"/>
              <a:ea typeface="OPPOSans M" charset="-122"/>
              <a:cs typeface="Times New Roman" panose="02020603050405020304" pitchFamily="18" charset="0"/>
              <a:sym typeface="OPPOSans M"/>
            </a:endParaRPr>
          </a:p>
        </p:txBody>
      </p:sp>
    </p:spTree>
    <p:extLst>
      <p:ext uri="{BB962C8B-B14F-4D97-AF65-F5344CB8AC3E}">
        <p14:creationId xmlns:p14="http://schemas.microsoft.com/office/powerpoint/2010/main" val="124686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altLang="zh-CN" b="1" dirty="0">
                <a:latin typeface="Times New Roman" panose="02020603050405020304" pitchFamily="18" charset="0"/>
                <a:cs typeface="Times New Roman" panose="02020603050405020304" pitchFamily="18" charset="0"/>
              </a:rPr>
              <a:t>Proposed</a:t>
            </a:r>
            <a:endParaRPr lang="en-US"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1270694" cy="10967027"/>
          </a:xfrm>
        </p:spPr>
        <p:txBody>
          <a:bodyPr>
            <a:normAutofit/>
          </a:bodyPr>
          <a:lstStyle/>
          <a:p>
            <a:pPr algn="just"/>
            <a:endParaRPr lang="en-US" altLang="zh-CN" sz="3600" dirty="0">
              <a:latin typeface="Times New Roman" panose="02020603050405020304" pitchFamily="18" charset="0"/>
              <a:cs typeface="Times New Roman" panose="02020603050405020304" pitchFamily="18" charset="0"/>
            </a:endParaRPr>
          </a:p>
          <a:p>
            <a:pPr marL="685800" indent="-685800" algn="just">
              <a:buFont typeface="Arial" panose="020B0604020202020204" pitchFamily="34" charset="0"/>
              <a:buChar char="•"/>
            </a:pPr>
            <a:endParaRPr lang="en-CA" sz="3600" dirty="0">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878340"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In this contribution, a residual offset can be used to adjust the output of the NNLF during the inference stage. The residual is adjusted by reducing the magnitude of the residual at each pixel by a small offset value, the offset value candidates are set as {1, 2}. </a:t>
            </a: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An example of residual adjustment with offset value 1 is shown in Fig. 3, all positive residual values are decremented by 1, while all negative residual values are incremented by 1. </a:t>
            </a: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Two frame level flags are </a:t>
            </a:r>
            <a:r>
              <a:rPr lang="en-US" altLang="zh-CN" sz="3600" dirty="0" err="1">
                <a:solidFill>
                  <a:schemeClr val="tx1"/>
                </a:solidFill>
                <a:latin typeface="Times New Roman" panose="02020603050405020304" pitchFamily="18" charset="0"/>
                <a:cs typeface="Times New Roman" panose="02020603050405020304" pitchFamily="18" charset="0"/>
              </a:rPr>
              <a:t>signalled</a:t>
            </a:r>
            <a:r>
              <a:rPr lang="en-US" altLang="zh-CN" sz="3600" dirty="0">
                <a:solidFill>
                  <a:schemeClr val="tx1"/>
                </a:solidFill>
                <a:latin typeface="Times New Roman" panose="02020603050405020304" pitchFamily="18" charset="0"/>
                <a:cs typeface="Times New Roman" panose="02020603050405020304" pitchFamily="18" charset="0"/>
              </a:rPr>
              <a:t> to indicate whether the residual offset method is enabled for </a:t>
            </a:r>
            <a:r>
              <a:rPr lang="en-US" altLang="zh-CN" sz="3600" dirty="0" err="1">
                <a:solidFill>
                  <a:schemeClr val="tx1"/>
                </a:solidFill>
                <a:latin typeface="Times New Roman" panose="02020603050405020304" pitchFamily="18" charset="0"/>
                <a:cs typeface="Times New Roman" panose="02020603050405020304" pitchFamily="18" charset="0"/>
              </a:rPr>
              <a:t>luma</a:t>
            </a:r>
            <a:r>
              <a:rPr lang="en-US" altLang="zh-CN" sz="3600" dirty="0">
                <a:solidFill>
                  <a:schemeClr val="tx1"/>
                </a:solidFill>
                <a:latin typeface="Times New Roman" panose="02020603050405020304" pitchFamily="18" charset="0"/>
                <a:cs typeface="Times New Roman" panose="02020603050405020304" pitchFamily="18" charset="0"/>
              </a:rPr>
              <a:t> and chroma, respectively. If residual offset is enabled, another frame level flag is </a:t>
            </a:r>
            <a:r>
              <a:rPr lang="en-US" altLang="zh-CN" sz="3600" dirty="0" err="1">
                <a:solidFill>
                  <a:schemeClr val="tx1"/>
                </a:solidFill>
                <a:latin typeface="Times New Roman" panose="02020603050405020304" pitchFamily="18" charset="0"/>
                <a:cs typeface="Times New Roman" panose="02020603050405020304" pitchFamily="18" charset="0"/>
              </a:rPr>
              <a:t>signalled</a:t>
            </a:r>
            <a:r>
              <a:rPr lang="en-US" altLang="zh-CN" sz="3600" dirty="0">
                <a:solidFill>
                  <a:schemeClr val="tx1"/>
                </a:solidFill>
                <a:latin typeface="Times New Roman" panose="02020603050405020304" pitchFamily="18" charset="0"/>
                <a:cs typeface="Times New Roman" panose="02020603050405020304" pitchFamily="18" charset="0"/>
              </a:rPr>
              <a:t> to indicate what offset value is used for adjusting the corresponding residual </a:t>
            </a:r>
            <a:r>
              <a:rPr lang="en-US" altLang="zh-CN" sz="3600" dirty="0" err="1">
                <a:solidFill>
                  <a:schemeClr val="tx1"/>
                </a:solidFill>
                <a:latin typeface="Times New Roman" panose="02020603050405020304" pitchFamily="18" charset="0"/>
                <a:cs typeface="Times New Roman" panose="02020603050405020304" pitchFamily="18" charset="0"/>
              </a:rPr>
              <a:t>colour</a:t>
            </a:r>
            <a:r>
              <a:rPr lang="en-US" altLang="zh-CN" sz="3600" dirty="0">
                <a:solidFill>
                  <a:schemeClr val="tx1"/>
                </a:solidFill>
                <a:latin typeface="Times New Roman" panose="02020603050405020304" pitchFamily="18" charset="0"/>
                <a:cs typeface="Times New Roman" panose="02020603050405020304" pitchFamily="18" charset="0"/>
              </a:rPr>
              <a:t> component(s).</a:t>
            </a:r>
          </a:p>
        </p:txBody>
      </p:sp>
      <p:pic>
        <p:nvPicPr>
          <p:cNvPr id="9" name="图片 8">
            <a:extLst>
              <a:ext uri="{FF2B5EF4-FFF2-40B4-BE49-F238E27FC236}">
                <a16:creationId xmlns:a16="http://schemas.microsoft.com/office/drawing/2014/main" id="{E670470D-2D03-487C-9163-859A6528A4D1}"/>
              </a:ext>
            </a:extLst>
          </p:cNvPr>
          <p:cNvPicPr/>
          <p:nvPr/>
        </p:nvPicPr>
        <p:blipFill>
          <a:blip r:embed="rId2"/>
          <a:stretch>
            <a:fillRect/>
          </a:stretch>
        </p:blipFill>
        <p:spPr>
          <a:xfrm>
            <a:off x="6227223" y="6676729"/>
            <a:ext cx="10800000" cy="1800000"/>
          </a:xfrm>
          <a:prstGeom prst="rect">
            <a:avLst/>
          </a:prstGeom>
        </p:spPr>
      </p:pic>
      <p:sp>
        <p:nvSpPr>
          <p:cNvPr id="8" name="矩形 7">
            <a:extLst>
              <a:ext uri="{FF2B5EF4-FFF2-40B4-BE49-F238E27FC236}">
                <a16:creationId xmlns:a16="http://schemas.microsoft.com/office/drawing/2014/main" id="{18BDD26D-14A5-456E-AA67-743FAE34CF91}"/>
              </a:ext>
            </a:extLst>
          </p:cNvPr>
          <p:cNvSpPr/>
          <p:nvPr/>
        </p:nvSpPr>
        <p:spPr>
          <a:xfrm>
            <a:off x="8749273" y="8629129"/>
            <a:ext cx="6237606" cy="584775"/>
          </a:xfrm>
          <a:prstGeom prst="rect">
            <a:avLst/>
          </a:prstGeom>
        </p:spPr>
        <p:txBody>
          <a:bodyPr wrap="none">
            <a:spAutoFit/>
          </a:bodyPr>
          <a:lstStyle/>
          <a:p>
            <a:pP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b="0" dirty="0">
                <a:latin typeface="Times New Roman" panose="02020603050405020304" pitchFamily="18" charset="0"/>
                <a:ea typeface="等线" panose="02010600030101010101" pitchFamily="2" charset="-122"/>
              </a:rPr>
              <a:t>Fig. 3: An example of residual offset</a:t>
            </a:r>
            <a:endParaRPr lang="zh-CN" altLang="zh-CN" sz="2800" b="0" dirty="0">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2170128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2045394"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This contribution also proposes to combine the chroma order adjustment and residual offset method together, the chroma order adjustment method will go through first, and followed by the residual offset method. Fig. 4 shows the combination of these two methods.</a:t>
            </a: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algn="just" hangingPunct="1"/>
            <a:endParaRPr lang="en-US" altLang="zh-CN" sz="3600" dirty="0">
              <a:solidFill>
                <a:schemeClr val="tx1"/>
              </a:solidFill>
              <a:latin typeface="Times New Roman" panose="02020603050405020304" pitchFamily="18" charset="0"/>
              <a:cs typeface="Times New Roman" panose="02020603050405020304" pitchFamily="18" charset="0"/>
            </a:endParaRPr>
          </a:p>
          <a:p>
            <a:pPr algn="just" hangingPunct="1"/>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One frame level flag is </a:t>
            </a:r>
            <a:r>
              <a:rPr lang="en-US" altLang="zh-CN" sz="3600" dirty="0" err="1">
                <a:solidFill>
                  <a:schemeClr val="tx1"/>
                </a:solidFill>
                <a:latin typeface="Times New Roman" panose="02020603050405020304" pitchFamily="18" charset="0"/>
                <a:cs typeface="Times New Roman" panose="02020603050405020304" pitchFamily="18" charset="0"/>
              </a:rPr>
              <a:t>signalled</a:t>
            </a:r>
            <a:r>
              <a:rPr lang="en-US" altLang="zh-CN" sz="3600" dirty="0">
                <a:solidFill>
                  <a:schemeClr val="tx1"/>
                </a:solidFill>
                <a:latin typeface="Times New Roman" panose="02020603050405020304" pitchFamily="18" charset="0"/>
                <a:cs typeface="Times New Roman" panose="02020603050405020304" pitchFamily="18" charset="0"/>
              </a:rPr>
              <a:t> to indicate whether chroma order adjustment is used. </a:t>
            </a: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Two more frame level flags are </a:t>
            </a:r>
            <a:r>
              <a:rPr lang="en-US" altLang="zh-CN" sz="3600" dirty="0" err="1">
                <a:solidFill>
                  <a:schemeClr val="tx1"/>
                </a:solidFill>
                <a:latin typeface="Times New Roman" panose="02020603050405020304" pitchFamily="18" charset="0"/>
                <a:cs typeface="Times New Roman" panose="02020603050405020304" pitchFamily="18" charset="0"/>
              </a:rPr>
              <a:t>signalled</a:t>
            </a:r>
            <a:r>
              <a:rPr lang="en-US" altLang="zh-CN" sz="3600" dirty="0">
                <a:solidFill>
                  <a:schemeClr val="tx1"/>
                </a:solidFill>
                <a:latin typeface="Times New Roman" panose="02020603050405020304" pitchFamily="18" charset="0"/>
                <a:cs typeface="Times New Roman" panose="02020603050405020304" pitchFamily="18" charset="0"/>
              </a:rPr>
              <a:t> to indicate whether residual offset is enabled for </a:t>
            </a:r>
            <a:r>
              <a:rPr lang="en-US" altLang="zh-CN" sz="3600" dirty="0" err="1">
                <a:solidFill>
                  <a:schemeClr val="tx1"/>
                </a:solidFill>
                <a:latin typeface="Times New Roman" panose="02020603050405020304" pitchFamily="18" charset="0"/>
                <a:cs typeface="Times New Roman" panose="02020603050405020304" pitchFamily="18" charset="0"/>
              </a:rPr>
              <a:t>luma</a:t>
            </a:r>
            <a:r>
              <a:rPr lang="en-US" altLang="zh-CN" sz="3600" dirty="0">
                <a:solidFill>
                  <a:schemeClr val="tx1"/>
                </a:solidFill>
                <a:latin typeface="Times New Roman" panose="02020603050405020304" pitchFamily="18" charset="0"/>
                <a:cs typeface="Times New Roman" panose="02020603050405020304" pitchFamily="18" charset="0"/>
              </a:rPr>
              <a:t> and chroma, respectively. If residual offset is enabled, another frame level flag is </a:t>
            </a:r>
            <a:r>
              <a:rPr lang="en-US" altLang="zh-CN" sz="3600" dirty="0" err="1">
                <a:solidFill>
                  <a:schemeClr val="tx1"/>
                </a:solidFill>
                <a:latin typeface="Times New Roman" panose="02020603050405020304" pitchFamily="18" charset="0"/>
                <a:cs typeface="Times New Roman" panose="02020603050405020304" pitchFamily="18" charset="0"/>
              </a:rPr>
              <a:t>signalled</a:t>
            </a:r>
            <a:r>
              <a:rPr lang="en-US" altLang="zh-CN" sz="3600" dirty="0">
                <a:solidFill>
                  <a:schemeClr val="tx1"/>
                </a:solidFill>
                <a:latin typeface="Times New Roman" panose="02020603050405020304" pitchFamily="18" charset="0"/>
                <a:cs typeface="Times New Roman" panose="02020603050405020304" pitchFamily="18" charset="0"/>
              </a:rPr>
              <a:t> to indicate what offset value is used for adjusting the corresponding residual </a:t>
            </a:r>
            <a:r>
              <a:rPr lang="en-US" altLang="zh-CN" sz="3600" dirty="0" err="1">
                <a:solidFill>
                  <a:schemeClr val="tx1"/>
                </a:solidFill>
                <a:latin typeface="Times New Roman" panose="02020603050405020304" pitchFamily="18" charset="0"/>
                <a:cs typeface="Times New Roman" panose="02020603050405020304" pitchFamily="18" charset="0"/>
              </a:rPr>
              <a:t>colour</a:t>
            </a:r>
            <a:r>
              <a:rPr lang="en-US" altLang="zh-CN" sz="3600" dirty="0">
                <a:solidFill>
                  <a:schemeClr val="tx1"/>
                </a:solidFill>
                <a:latin typeface="Times New Roman" panose="02020603050405020304" pitchFamily="18" charset="0"/>
                <a:cs typeface="Times New Roman" panose="02020603050405020304" pitchFamily="18" charset="0"/>
              </a:rPr>
              <a:t> component(s).</a:t>
            </a:r>
          </a:p>
        </p:txBody>
      </p:sp>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b="1" dirty="0">
                <a:latin typeface="Times New Roman" panose="02020603050405020304" pitchFamily="18" charset="0"/>
                <a:cs typeface="Times New Roman" panose="02020603050405020304" pitchFamily="18" charset="0"/>
              </a:rPr>
              <a:t>Proposed</a:t>
            </a: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60" name="矩形 59">
            <a:extLst>
              <a:ext uri="{FF2B5EF4-FFF2-40B4-BE49-F238E27FC236}">
                <a16:creationId xmlns:a16="http://schemas.microsoft.com/office/drawing/2014/main" id="{EAABE598-1FB4-4EBF-AB62-D9D87B2CE0BC}"/>
              </a:ext>
            </a:extLst>
          </p:cNvPr>
          <p:cNvSpPr/>
          <p:nvPr/>
        </p:nvSpPr>
        <p:spPr>
          <a:xfrm>
            <a:off x="8672930" y="7788242"/>
            <a:ext cx="6909264" cy="584775"/>
          </a:xfrm>
          <a:prstGeom prst="rect">
            <a:avLst/>
          </a:prstGeom>
        </p:spPr>
        <p:txBody>
          <a:bodyPr wrap="none">
            <a:spAutoFit/>
          </a:bodyPr>
          <a:lstStyle/>
          <a:p>
            <a:pP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b="0" dirty="0">
                <a:latin typeface="Times New Roman" panose="02020603050405020304" pitchFamily="18" charset="0"/>
                <a:ea typeface="等线" panose="02010600030101010101" pitchFamily="2" charset="-122"/>
              </a:rPr>
              <a:t>Fig. 4: The combination of two methods </a:t>
            </a:r>
            <a:endParaRPr lang="zh-CN" altLang="zh-CN" sz="2800" b="0" dirty="0">
              <a:latin typeface="Times New Roman" panose="02020603050405020304" pitchFamily="18" charset="0"/>
              <a:ea typeface="等线" panose="02010600030101010101" pitchFamily="2" charset="-122"/>
            </a:endParaRPr>
          </a:p>
        </p:txBody>
      </p:sp>
      <p:grpSp>
        <p:nvGrpSpPr>
          <p:cNvPr id="11" name="组合 10">
            <a:extLst>
              <a:ext uri="{FF2B5EF4-FFF2-40B4-BE49-F238E27FC236}">
                <a16:creationId xmlns:a16="http://schemas.microsoft.com/office/drawing/2014/main" id="{EF31260D-3652-4277-81AF-3960CDA2B4E2}"/>
              </a:ext>
            </a:extLst>
          </p:cNvPr>
          <p:cNvGrpSpPr/>
          <p:nvPr/>
        </p:nvGrpSpPr>
        <p:grpSpPr>
          <a:xfrm>
            <a:off x="5608274" y="4250845"/>
            <a:ext cx="12404652" cy="3426254"/>
            <a:chOff x="5540712" y="3685125"/>
            <a:chExt cx="12404652" cy="3426254"/>
          </a:xfrm>
        </p:grpSpPr>
        <p:grpSp>
          <p:nvGrpSpPr>
            <p:cNvPr id="10" name="组合 9">
              <a:extLst>
                <a:ext uri="{FF2B5EF4-FFF2-40B4-BE49-F238E27FC236}">
                  <a16:creationId xmlns:a16="http://schemas.microsoft.com/office/drawing/2014/main" id="{1B5D3E2E-CD69-431A-A8A4-CE2A2A131B00}"/>
                </a:ext>
              </a:extLst>
            </p:cNvPr>
            <p:cNvGrpSpPr/>
            <p:nvPr/>
          </p:nvGrpSpPr>
          <p:grpSpPr>
            <a:xfrm>
              <a:off x="6275055" y="3685125"/>
              <a:ext cx="10590309" cy="3426254"/>
              <a:chOff x="6705971" y="3870593"/>
              <a:chExt cx="8511470" cy="2630567"/>
            </a:xfrm>
          </p:grpSpPr>
          <p:grpSp>
            <p:nvGrpSpPr>
              <p:cNvPr id="59" name="组合 58">
                <a:extLst>
                  <a:ext uri="{FF2B5EF4-FFF2-40B4-BE49-F238E27FC236}">
                    <a16:creationId xmlns:a16="http://schemas.microsoft.com/office/drawing/2014/main" id="{10A20F77-EE60-4B09-BF0B-430309CE40C0}"/>
                  </a:ext>
                </a:extLst>
              </p:cNvPr>
              <p:cNvGrpSpPr/>
              <p:nvPr/>
            </p:nvGrpSpPr>
            <p:grpSpPr>
              <a:xfrm>
                <a:off x="6983777" y="3870593"/>
                <a:ext cx="8233664" cy="2446226"/>
                <a:chOff x="2880972" y="3922097"/>
                <a:chExt cx="8233664" cy="2446226"/>
              </a:xfrm>
            </p:grpSpPr>
            <p:sp>
              <p:nvSpPr>
                <p:cNvPr id="23" name="矩形 22">
                  <a:extLst>
                    <a:ext uri="{FF2B5EF4-FFF2-40B4-BE49-F238E27FC236}">
                      <a16:creationId xmlns:a16="http://schemas.microsoft.com/office/drawing/2014/main" id="{9FD3D836-9D85-42BE-84BC-CF70B22EDB2A}"/>
                    </a:ext>
                  </a:extLst>
                </p:cNvPr>
                <p:cNvSpPr/>
                <p:nvPr/>
              </p:nvSpPr>
              <p:spPr>
                <a:xfrm>
                  <a:off x="5099775" y="5648323"/>
                  <a:ext cx="1440000" cy="720000"/>
                </a:xfrm>
                <a:prstGeom prst="rect">
                  <a:avLst/>
                </a:prstGeom>
                <a:solidFill>
                  <a:srgbClr val="CCFFC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r>
                    <a:rPr lang="en-US" altLang="zh-CN" sz="3200" b="0" dirty="0">
                      <a:solidFill>
                        <a:srgbClr val="00B050"/>
                      </a:solidFill>
                      <a:latin typeface="Times New Roman" panose="02020603050405020304" pitchFamily="18" charset="0"/>
                      <a:cs typeface="Times New Roman" panose="02020603050405020304" pitchFamily="18" charset="0"/>
                    </a:rPr>
                    <a:t>NNLF</a:t>
                  </a:r>
                </a:p>
              </p:txBody>
            </p:sp>
            <p:sp>
              <p:nvSpPr>
                <p:cNvPr id="24" name="矩形 23">
                  <a:extLst>
                    <a:ext uri="{FF2B5EF4-FFF2-40B4-BE49-F238E27FC236}">
                      <a16:creationId xmlns:a16="http://schemas.microsoft.com/office/drawing/2014/main" id="{7DF42225-A483-4A1B-AA6D-411972B4E758}"/>
                    </a:ext>
                  </a:extLst>
                </p:cNvPr>
                <p:cNvSpPr/>
                <p:nvPr/>
              </p:nvSpPr>
              <p:spPr>
                <a:xfrm>
                  <a:off x="8866570" y="3929365"/>
                  <a:ext cx="1244251" cy="830997"/>
                </a:xfrm>
                <a:prstGeom prst="rect">
                  <a:avLst/>
                </a:prstGeom>
              </p:spPr>
              <p:txBody>
                <a:bodyPr wrap="none">
                  <a:spAutoFit/>
                </a:bodyPr>
                <a:lstStyle/>
                <a:p>
                  <a:r>
                    <a:rPr lang="en-US" altLang="zh-CN" sz="2400" dirty="0">
                      <a:solidFill>
                        <a:schemeClr val="tx1"/>
                      </a:solidFill>
                      <a:latin typeface="Times New Roman" panose="02020603050405020304" pitchFamily="18" charset="0"/>
                      <a:cs typeface="Times New Roman" panose="02020603050405020304" pitchFamily="18" charset="0"/>
                    </a:rPr>
                    <a:t>residual</a:t>
                  </a:r>
                </a:p>
                <a:p>
                  <a:r>
                    <a:rPr lang="en-US" altLang="zh-CN" sz="2400" dirty="0">
                      <a:solidFill>
                        <a:schemeClr val="tx1"/>
                      </a:solidFill>
                      <a:latin typeface="Times New Roman" panose="02020603050405020304" pitchFamily="18" charset="0"/>
                      <a:cs typeface="Times New Roman" panose="02020603050405020304" pitchFamily="18" charset="0"/>
                    </a:rPr>
                    <a:t>offset</a:t>
                  </a:r>
                </a:p>
              </p:txBody>
            </p:sp>
            <p:sp>
              <p:nvSpPr>
                <p:cNvPr id="27" name="矩形 26">
                  <a:extLst>
                    <a:ext uri="{FF2B5EF4-FFF2-40B4-BE49-F238E27FC236}">
                      <a16:creationId xmlns:a16="http://schemas.microsoft.com/office/drawing/2014/main" id="{86BDD588-9C52-475E-A0F9-06DBBAEB2FC3}"/>
                    </a:ext>
                  </a:extLst>
                </p:cNvPr>
                <p:cNvSpPr/>
                <p:nvPr/>
              </p:nvSpPr>
              <p:spPr>
                <a:xfrm>
                  <a:off x="4728865" y="3922097"/>
                  <a:ext cx="2181820" cy="830997"/>
                </a:xfrm>
                <a:prstGeom prst="rect">
                  <a:avLst/>
                </a:prstGeom>
              </p:spPr>
              <p:txBody>
                <a:bodyPr wrap="square">
                  <a:spAutoFit/>
                </a:bodyPr>
                <a:lstStyle/>
                <a:p>
                  <a:r>
                    <a:rPr lang="en-US" altLang="zh-CN" sz="2400" dirty="0">
                      <a:solidFill>
                        <a:schemeClr val="tx1"/>
                      </a:solidFill>
                      <a:latin typeface="Times New Roman" panose="02020603050405020304" pitchFamily="18" charset="0"/>
                      <a:cs typeface="Times New Roman" panose="02020603050405020304" pitchFamily="18" charset="0"/>
                    </a:rPr>
                    <a:t>chroma order adjustment</a:t>
                  </a:r>
                </a:p>
              </p:txBody>
            </p:sp>
            <p:cxnSp>
              <p:nvCxnSpPr>
                <p:cNvPr id="29" name="直接箭头连接符 28">
                  <a:extLst>
                    <a:ext uri="{FF2B5EF4-FFF2-40B4-BE49-F238E27FC236}">
                      <a16:creationId xmlns:a16="http://schemas.microsoft.com/office/drawing/2014/main" id="{DE49AA27-FFED-4301-8EA6-45E4A63F4827}"/>
                    </a:ext>
                  </a:extLst>
                </p:cNvPr>
                <p:cNvCxnSpPr>
                  <a:cxnSpLocks/>
                </p:cNvCxnSpPr>
                <p:nvPr/>
              </p:nvCxnSpPr>
              <p:spPr>
                <a:xfrm>
                  <a:off x="3733800" y="6008323"/>
                  <a:ext cx="1228426" cy="0"/>
                </a:xfrm>
                <a:prstGeom prst="straightConnector1">
                  <a:avLst/>
                </a:prstGeom>
                <a:noFill/>
                <a:ln w="28575" cap="flat">
                  <a:solidFill>
                    <a:schemeClr val="tx1"/>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39" name="文本框 38">
                  <a:extLst>
                    <a:ext uri="{FF2B5EF4-FFF2-40B4-BE49-F238E27FC236}">
                      <a16:creationId xmlns:a16="http://schemas.microsoft.com/office/drawing/2014/main" id="{5E79D50E-B4F7-47BC-AEB7-5170AC180036}"/>
                    </a:ext>
                  </a:extLst>
                </p:cNvPr>
                <p:cNvSpPr txBox="1"/>
                <p:nvPr/>
              </p:nvSpPr>
              <p:spPr>
                <a:xfrm>
                  <a:off x="2880972" y="5736165"/>
                  <a:ext cx="734175"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400" b="0" dirty="0">
                      <a:solidFill>
                        <a:schemeClr val="tx1"/>
                      </a:solidFill>
                      <a:latin typeface="Times New Roman" panose="02020603050405020304" pitchFamily="18" charset="0"/>
                      <a:cs typeface="Times New Roman" panose="02020603050405020304" pitchFamily="18" charset="0"/>
                    </a:rPr>
                    <a:t>input</a:t>
                  </a:r>
                  <a:endParaRPr lang="zh-CN" altLang="en-US" sz="2400" b="0" dirty="0">
                    <a:solidFill>
                      <a:schemeClr val="tx1"/>
                    </a:solidFill>
                    <a:latin typeface="Times New Roman" panose="02020603050405020304" pitchFamily="18" charset="0"/>
                    <a:cs typeface="Times New Roman" panose="02020603050405020304" pitchFamily="18" charset="0"/>
                  </a:endParaRPr>
                </a:p>
              </p:txBody>
            </p:sp>
            <p:sp>
              <p:nvSpPr>
                <p:cNvPr id="40" name="文本框 39">
                  <a:extLst>
                    <a:ext uri="{FF2B5EF4-FFF2-40B4-BE49-F238E27FC236}">
                      <a16:creationId xmlns:a16="http://schemas.microsoft.com/office/drawing/2014/main" id="{E1DD82A3-738A-4D95-BC0A-36F2124B1778}"/>
                    </a:ext>
                  </a:extLst>
                </p:cNvPr>
                <p:cNvSpPr txBox="1"/>
                <p:nvPr/>
              </p:nvSpPr>
              <p:spPr>
                <a:xfrm>
                  <a:off x="7994602" y="5736165"/>
                  <a:ext cx="88806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400" b="0" dirty="0">
                      <a:solidFill>
                        <a:schemeClr val="tx1"/>
                      </a:solidFill>
                      <a:latin typeface="Times New Roman" panose="02020603050405020304" pitchFamily="18" charset="0"/>
                      <a:cs typeface="Times New Roman" panose="02020603050405020304" pitchFamily="18" charset="0"/>
                    </a:rPr>
                    <a:t>output</a:t>
                  </a:r>
                  <a:endParaRPr lang="zh-CN" altLang="en-US" sz="2400" b="0" dirty="0">
                    <a:solidFill>
                      <a:schemeClr val="tx1"/>
                    </a:solidFill>
                    <a:latin typeface="Times New Roman" panose="02020603050405020304" pitchFamily="18" charset="0"/>
                    <a:cs typeface="Times New Roman" panose="02020603050405020304" pitchFamily="18" charset="0"/>
                  </a:endParaRPr>
                </a:p>
              </p:txBody>
            </p:sp>
            <p:sp>
              <p:nvSpPr>
                <p:cNvPr id="49" name="文本框 48">
                  <a:extLst>
                    <a:ext uri="{FF2B5EF4-FFF2-40B4-BE49-F238E27FC236}">
                      <a16:creationId xmlns:a16="http://schemas.microsoft.com/office/drawing/2014/main" id="{1E03FCEE-8367-49B4-A2DE-8483C4C29E91}"/>
                    </a:ext>
                  </a:extLst>
                </p:cNvPr>
                <p:cNvSpPr txBox="1"/>
                <p:nvPr/>
              </p:nvSpPr>
              <p:spPr>
                <a:xfrm>
                  <a:off x="10170467" y="5736165"/>
                  <a:ext cx="944169"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400" b="0" dirty="0">
                      <a:solidFill>
                        <a:schemeClr val="tx1"/>
                      </a:solidFill>
                      <a:latin typeface="Times New Roman" panose="02020603050405020304" pitchFamily="18" charset="0"/>
                      <a:cs typeface="Times New Roman" panose="02020603050405020304" pitchFamily="18" charset="0"/>
                    </a:rPr>
                    <a:t>output'</a:t>
                  </a:r>
                  <a:endParaRPr lang="zh-CN" altLang="en-US" sz="2400" b="0" dirty="0">
                    <a:solidFill>
                      <a:schemeClr val="tx1"/>
                    </a:solidFill>
                    <a:latin typeface="Times New Roman" panose="02020603050405020304" pitchFamily="18" charset="0"/>
                    <a:cs typeface="Times New Roman" panose="02020603050405020304" pitchFamily="18" charset="0"/>
                  </a:endParaRPr>
                </a:p>
              </p:txBody>
            </p:sp>
            <p:cxnSp>
              <p:nvCxnSpPr>
                <p:cNvPr id="52" name="直接箭头连接符 51">
                  <a:extLst>
                    <a:ext uri="{FF2B5EF4-FFF2-40B4-BE49-F238E27FC236}">
                      <a16:creationId xmlns:a16="http://schemas.microsoft.com/office/drawing/2014/main" id="{19F43ED3-53CA-40BB-BAD7-7927F2745B46}"/>
                    </a:ext>
                  </a:extLst>
                </p:cNvPr>
                <p:cNvCxnSpPr>
                  <a:cxnSpLocks/>
                </p:cNvCxnSpPr>
                <p:nvPr/>
              </p:nvCxnSpPr>
              <p:spPr>
                <a:xfrm>
                  <a:off x="6658428" y="6008323"/>
                  <a:ext cx="1228426" cy="0"/>
                </a:xfrm>
                <a:prstGeom prst="straightConnector1">
                  <a:avLst/>
                </a:prstGeom>
                <a:noFill/>
                <a:ln w="28575" cap="flat">
                  <a:solidFill>
                    <a:schemeClr val="tx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3" name="直接箭头连接符 52">
                  <a:extLst>
                    <a:ext uri="{FF2B5EF4-FFF2-40B4-BE49-F238E27FC236}">
                      <a16:creationId xmlns:a16="http://schemas.microsoft.com/office/drawing/2014/main" id="{D85137BE-95FF-4B15-994B-8123F63D00CD}"/>
                    </a:ext>
                  </a:extLst>
                </p:cNvPr>
                <p:cNvCxnSpPr>
                  <a:cxnSpLocks/>
                </p:cNvCxnSpPr>
                <p:nvPr/>
              </p:nvCxnSpPr>
              <p:spPr>
                <a:xfrm>
                  <a:off x="8905562" y="6008323"/>
                  <a:ext cx="1228426" cy="0"/>
                </a:xfrm>
                <a:prstGeom prst="straightConnector1">
                  <a:avLst/>
                </a:prstGeom>
                <a:noFill/>
                <a:ln w="28575" cap="flat">
                  <a:solidFill>
                    <a:schemeClr val="tx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7" name="直接箭头连接符 56">
                  <a:extLst>
                    <a:ext uri="{FF2B5EF4-FFF2-40B4-BE49-F238E27FC236}">
                      <a16:creationId xmlns:a16="http://schemas.microsoft.com/office/drawing/2014/main" id="{6D9FC30A-A2EE-4932-8AC1-40CF973EB2FB}"/>
                    </a:ext>
                  </a:extLst>
                </p:cNvPr>
                <p:cNvCxnSpPr/>
                <p:nvPr/>
              </p:nvCxnSpPr>
              <p:spPr>
                <a:xfrm>
                  <a:off x="9488696" y="4773658"/>
                  <a:ext cx="0" cy="1152000"/>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grpSp>
          <p:sp>
            <p:nvSpPr>
              <p:cNvPr id="3" name="矩形: 圆角 2">
                <a:extLst>
                  <a:ext uri="{FF2B5EF4-FFF2-40B4-BE49-F238E27FC236}">
                    <a16:creationId xmlns:a16="http://schemas.microsoft.com/office/drawing/2014/main" id="{BCAAE175-085E-4DF3-BA79-07CFC871A4C2}"/>
                  </a:ext>
                </a:extLst>
              </p:cNvPr>
              <p:cNvSpPr/>
              <p:nvPr/>
            </p:nvSpPr>
            <p:spPr>
              <a:xfrm>
                <a:off x="6705971" y="5376207"/>
                <a:ext cx="6471134" cy="1124953"/>
              </a:xfrm>
              <a:prstGeom prst="roundRect">
                <a:avLst/>
              </a:prstGeom>
              <a:no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cxnSp>
            <p:nvCxnSpPr>
              <p:cNvPr id="9" name="直接箭头连接符 8">
                <a:extLst>
                  <a:ext uri="{FF2B5EF4-FFF2-40B4-BE49-F238E27FC236}">
                    <a16:creationId xmlns:a16="http://schemas.microsoft.com/office/drawing/2014/main" id="{5CC5884D-2E7A-48B7-A5ED-382313A9040E}"/>
                  </a:ext>
                </a:extLst>
              </p:cNvPr>
              <p:cNvCxnSpPr>
                <a:stCxn id="27" idx="2"/>
              </p:cNvCxnSpPr>
              <p:nvPr/>
            </p:nvCxnSpPr>
            <p:spPr>
              <a:xfrm>
                <a:off x="9922580" y="4701590"/>
                <a:ext cx="2470" cy="647570"/>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grpSp>
        <p:cxnSp>
          <p:nvCxnSpPr>
            <p:cNvPr id="25" name="直接箭头连接符 24">
              <a:extLst>
                <a:ext uri="{FF2B5EF4-FFF2-40B4-BE49-F238E27FC236}">
                  <a16:creationId xmlns:a16="http://schemas.microsoft.com/office/drawing/2014/main" id="{7F096CA6-B669-481A-BF84-A1ACC3B9F341}"/>
                </a:ext>
              </a:extLst>
            </p:cNvPr>
            <p:cNvCxnSpPr>
              <a:cxnSpLocks/>
            </p:cNvCxnSpPr>
            <p:nvPr/>
          </p:nvCxnSpPr>
          <p:spPr>
            <a:xfrm>
              <a:off x="16865364" y="6378766"/>
              <a:ext cx="1080000" cy="0"/>
            </a:xfrm>
            <a:prstGeom prst="straightConnector1">
              <a:avLst/>
            </a:prstGeom>
            <a:noFill/>
            <a:ln w="28575" cap="flat">
              <a:solidFill>
                <a:schemeClr val="tx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26" name="直接箭头连接符 25">
              <a:extLst>
                <a:ext uri="{FF2B5EF4-FFF2-40B4-BE49-F238E27FC236}">
                  <a16:creationId xmlns:a16="http://schemas.microsoft.com/office/drawing/2014/main" id="{2E168A70-415E-4EDA-97EE-AEAE4812CE69}"/>
                </a:ext>
              </a:extLst>
            </p:cNvPr>
            <p:cNvCxnSpPr>
              <a:cxnSpLocks/>
            </p:cNvCxnSpPr>
            <p:nvPr/>
          </p:nvCxnSpPr>
          <p:spPr>
            <a:xfrm>
              <a:off x="5540712" y="6378766"/>
              <a:ext cx="1080000" cy="0"/>
            </a:xfrm>
            <a:prstGeom prst="straightConnector1">
              <a:avLst/>
            </a:prstGeom>
            <a:noFill/>
            <a:ln w="28575" cap="flat">
              <a:solidFill>
                <a:schemeClr val="tx1"/>
              </a:solidFill>
              <a:prstDash val="solid"/>
              <a:miter lim="400000"/>
              <a:tailEnd type="triangle"/>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133461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071818"/>
            <a:ext cx="21270694" cy="11704960"/>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Simulation is implemented on top of Filter Set #0.</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Conducted under CTC (SADL, int16).</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Anchor: NNVC3.0 with the macro </a:t>
            </a:r>
            <a:r>
              <a:rPr lang="en-US" altLang="zh-CN" sz="2400" dirty="0" err="1">
                <a:solidFill>
                  <a:schemeClr val="tx1"/>
                </a:solidFill>
                <a:latin typeface="Times New Roman" panose="02020603050405020304" pitchFamily="18" charset="0"/>
                <a:cs typeface="Times New Roman" panose="02020603050405020304" pitchFamily="18" charset="0"/>
              </a:rPr>
              <a:t>NnlfOption</a:t>
            </a:r>
            <a:r>
              <a:rPr lang="en-US" altLang="zh-CN" sz="2400" dirty="0">
                <a:solidFill>
                  <a:schemeClr val="tx1"/>
                </a:solidFill>
                <a:latin typeface="Times New Roman" panose="02020603050405020304" pitchFamily="18" charset="0"/>
                <a:cs typeface="Times New Roman" panose="02020603050405020304" pitchFamily="18" charset="0"/>
              </a:rPr>
              <a:t>=1 (</a:t>
            </a:r>
            <a:r>
              <a:rPr lang="en-US" altLang="zh-CN" sz="2400" b="1" dirty="0">
                <a:solidFill>
                  <a:schemeClr val="tx1"/>
                </a:solidFill>
                <a:latin typeface="Times New Roman" panose="02020603050405020304" pitchFamily="18" charset="0"/>
                <a:cs typeface="Times New Roman" panose="02020603050405020304" pitchFamily="18" charset="0"/>
              </a:rPr>
              <a:t>Filter Set #0</a:t>
            </a:r>
            <a:r>
              <a:rPr lang="en-US" altLang="zh-CN" sz="2400" dirty="0">
                <a:solidFill>
                  <a:schemeClr val="tx1"/>
                </a:solidFill>
                <a:latin typeface="Times New Roman" panose="02020603050405020304" pitchFamily="18" charset="0"/>
                <a:cs typeface="Times New Roman" panose="02020603050405020304" pitchFamily="18" charset="0"/>
              </a:rPr>
              <a:t>).</a:t>
            </a:r>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lnSpc>
                <a:spcPct val="100000"/>
              </a:lnSpc>
              <a:buFont typeface="Arial" panose="020B0604020202020204" pitchFamily="34" charset="0"/>
              <a:buChar char="•"/>
            </a:pPr>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sz="3600" dirty="0">
                <a:solidFill>
                  <a:schemeClr val="tx1"/>
                </a:solidFill>
                <a:latin typeface="Times New Roman" panose="02020603050405020304" pitchFamily="18" charset="0"/>
                <a:cs typeface="Times New Roman" panose="02020603050405020304" pitchFamily="18" charset="0"/>
              </a:rPr>
              <a:t>Chroma order adjustment </a:t>
            </a: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Residual offset adjustment</a:t>
            </a:r>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Combination </a:t>
            </a: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9"/>
            <a:ext cx="22841775" cy="750550"/>
          </a:xfrm>
        </p:spPr>
        <p:txBody>
          <a:bodyPr/>
          <a:lstStyle/>
          <a:p>
            <a:r>
              <a:rPr lang="en-US" b="1" dirty="0">
                <a:latin typeface="Times New Roman" panose="02020603050405020304" pitchFamily="18" charset="0"/>
                <a:cs typeface="Times New Roman" panose="02020603050405020304" pitchFamily="18" charset="0"/>
              </a:rPr>
              <a:t>Simulation results</a:t>
            </a: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graphicFrame>
        <p:nvGraphicFramePr>
          <p:cNvPr id="8" name="表格 7">
            <a:extLst>
              <a:ext uri="{FF2B5EF4-FFF2-40B4-BE49-F238E27FC236}">
                <a16:creationId xmlns:a16="http://schemas.microsoft.com/office/drawing/2014/main" id="{3A12AAA0-DD92-4DA9-ABEC-69C2B839B78E}"/>
              </a:ext>
            </a:extLst>
          </p:cNvPr>
          <p:cNvGraphicFramePr>
            <a:graphicFrameLocks noGrp="1"/>
          </p:cNvGraphicFramePr>
          <p:nvPr>
            <p:extLst>
              <p:ext uri="{D42A27DB-BD31-4B8C-83A1-F6EECF244321}">
                <p14:modId xmlns:p14="http://schemas.microsoft.com/office/powerpoint/2010/main" val="805529050"/>
              </p:ext>
            </p:extLst>
          </p:nvPr>
        </p:nvGraphicFramePr>
        <p:xfrm>
          <a:off x="10917671" y="905483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=1)</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-4.12%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-0.51%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-0.82%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-0.89%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-0.53%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2" name="表格 11">
            <a:extLst>
              <a:ext uri="{FF2B5EF4-FFF2-40B4-BE49-F238E27FC236}">
                <a16:creationId xmlns:a16="http://schemas.microsoft.com/office/drawing/2014/main" id="{681B8C89-7F81-4364-B21C-3E8C0A30CA26}"/>
              </a:ext>
            </a:extLst>
          </p:cNvPr>
          <p:cNvGraphicFramePr>
            <a:graphicFrameLocks noGrp="1"/>
          </p:cNvGraphicFramePr>
          <p:nvPr>
            <p:extLst>
              <p:ext uri="{D42A27DB-BD31-4B8C-83A1-F6EECF244321}">
                <p14:modId xmlns:p14="http://schemas.microsoft.com/office/powerpoint/2010/main" val="3883922992"/>
              </p:ext>
            </p:extLst>
          </p:nvPr>
        </p:nvGraphicFramePr>
        <p:xfrm>
          <a:off x="17687503" y="905483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=1)</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-3.82%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-1.79%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-4.38%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-3.19%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0.56%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-0.86%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-4.07%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-3.86%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-6.06%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-4.23%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5" name="表格 14">
            <a:extLst>
              <a:ext uri="{FF2B5EF4-FFF2-40B4-BE49-F238E27FC236}">
                <a16:creationId xmlns:a16="http://schemas.microsoft.com/office/drawing/2014/main" id="{DB19D794-F284-4DD3-83DA-7CC52780C443}"/>
              </a:ext>
            </a:extLst>
          </p:cNvPr>
          <p:cNvGraphicFramePr>
            <a:graphicFrameLocks noGrp="1"/>
          </p:cNvGraphicFramePr>
          <p:nvPr>
            <p:extLst>
              <p:ext uri="{D42A27DB-BD31-4B8C-83A1-F6EECF244321}">
                <p14:modId xmlns:p14="http://schemas.microsoft.com/office/powerpoint/2010/main" val="4210826074"/>
              </p:ext>
            </p:extLst>
          </p:nvPr>
        </p:nvGraphicFramePr>
        <p:xfrm>
          <a:off x="17687503" y="609478"/>
          <a:ext cx="6112800" cy="365811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331">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304293">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=1)</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331">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331">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331">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331">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-0.09%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-2.38%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331">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-2.53%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331">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331">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331">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-4.30%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331">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-3.12%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6" name="表格 15">
            <a:extLst>
              <a:ext uri="{FF2B5EF4-FFF2-40B4-BE49-F238E27FC236}">
                <a16:creationId xmlns:a16="http://schemas.microsoft.com/office/drawing/2014/main" id="{E5D2EE8C-2647-43C2-B931-FD0738FC3637}"/>
              </a:ext>
            </a:extLst>
          </p:cNvPr>
          <p:cNvGraphicFramePr>
            <a:graphicFrameLocks noGrp="1"/>
          </p:cNvGraphicFramePr>
          <p:nvPr>
            <p:extLst>
              <p:ext uri="{D42A27DB-BD31-4B8C-83A1-F6EECF244321}">
                <p14:modId xmlns:p14="http://schemas.microsoft.com/office/powerpoint/2010/main" val="1470532156"/>
              </p:ext>
            </p:extLst>
          </p:nvPr>
        </p:nvGraphicFramePr>
        <p:xfrm>
          <a:off x="17687503" y="487375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=1)</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-0.50%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-0.54%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-2.31%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7" name="表格 16">
            <a:extLst>
              <a:ext uri="{FF2B5EF4-FFF2-40B4-BE49-F238E27FC236}">
                <a16:creationId xmlns:a16="http://schemas.microsoft.com/office/drawing/2014/main" id="{32D7C64B-BE10-4BA8-907D-1881198B2F9D}"/>
              </a:ext>
            </a:extLst>
          </p:cNvPr>
          <p:cNvGraphicFramePr>
            <a:graphicFrameLocks noGrp="1"/>
          </p:cNvGraphicFramePr>
          <p:nvPr>
            <p:extLst>
              <p:ext uri="{D42A27DB-BD31-4B8C-83A1-F6EECF244321}">
                <p14:modId xmlns:p14="http://schemas.microsoft.com/office/powerpoint/2010/main" val="1145629923"/>
              </p:ext>
            </p:extLst>
          </p:nvPr>
        </p:nvGraphicFramePr>
        <p:xfrm>
          <a:off x="10917671" y="609988"/>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=1)</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0.08%</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-3.19%</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-0.71%</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107%</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102%</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-0.02%</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-1.14%</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-0.38%</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107%</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102%</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-0.02%</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-1.23%</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-0.57%</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106%</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103%</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-0.04%</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-0.84%</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-0.80%</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105%</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103%</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 </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 </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 </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 </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 </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-0.01%</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-1.50%</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-0.62%</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106%</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102%</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-0.03%</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-0.11%</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-1.74%</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106%</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103%</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-0.05%</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-0.54%</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-0.98%</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a:rPr>
                        <a:t>109%</a:t>
                      </a:r>
                      <a:endParaRPr lang="zh-CN" altLang="en-US" sz="1600" b="0" i="0" u="none" strike="noStrike" cap="none" spc="0" baseline="0">
                        <a:ln>
                          <a:noFill/>
                        </a:ln>
                        <a:solidFill>
                          <a:schemeClr val="tx1"/>
                        </a:solidFill>
                        <a:uFillTx/>
                        <a:latin typeface="+mn-lt"/>
                        <a:ea typeface="+mn-ea"/>
                        <a:cs typeface="+mn-cs"/>
                        <a:sym typeface="Helvetica Neue"/>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a:rPr>
                        <a:t>110%</a:t>
                      </a:r>
                      <a:endParaRPr lang="zh-CN" altLang="en-US" sz="1600" b="0" i="0" u="none" strike="noStrike" cap="none" spc="0" baseline="0" dirty="0">
                        <a:ln>
                          <a:noFill/>
                        </a:ln>
                        <a:solidFill>
                          <a:schemeClr val="tx1"/>
                        </a:solidFill>
                        <a:uFillTx/>
                        <a:latin typeface="+mn-lt"/>
                        <a:ea typeface="+mn-ea"/>
                        <a:cs typeface="+mn-cs"/>
                        <a:sym typeface="Helvetica Neue"/>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8" name="表格 17">
            <a:extLst>
              <a:ext uri="{FF2B5EF4-FFF2-40B4-BE49-F238E27FC236}">
                <a16:creationId xmlns:a16="http://schemas.microsoft.com/office/drawing/2014/main" id="{1E9D9D5B-1C0D-431F-AC53-BA7608DE4434}"/>
              </a:ext>
            </a:extLst>
          </p:cNvPr>
          <p:cNvGraphicFramePr>
            <a:graphicFrameLocks noGrp="1"/>
          </p:cNvGraphicFramePr>
          <p:nvPr>
            <p:extLst>
              <p:ext uri="{D42A27DB-BD31-4B8C-83A1-F6EECF244321}">
                <p14:modId xmlns:p14="http://schemas.microsoft.com/office/powerpoint/2010/main" val="826194703"/>
              </p:ext>
            </p:extLst>
          </p:nvPr>
        </p:nvGraphicFramePr>
        <p:xfrm>
          <a:off x="10902488" y="487375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=1)</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-0.50%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Tree>
    <p:extLst>
      <p:ext uri="{BB962C8B-B14F-4D97-AF65-F5344CB8AC3E}">
        <p14:creationId xmlns:p14="http://schemas.microsoft.com/office/powerpoint/2010/main" val="1448703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071818"/>
            <a:ext cx="21270694" cy="11704960"/>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Simulation is implemented on top of Filter Set #0.</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Conducted under CTC (SADL, int16).</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Anchor: NNVC3.0.</a:t>
            </a:r>
          </a:p>
          <a:p>
            <a:pPr algn="just" hangingPunct="1">
              <a:lnSpc>
                <a:spcPct val="100000"/>
              </a:lnSpc>
            </a:pPr>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sz="3600" dirty="0">
                <a:solidFill>
                  <a:schemeClr val="tx1"/>
                </a:solidFill>
                <a:latin typeface="Times New Roman" panose="02020603050405020304" pitchFamily="18" charset="0"/>
                <a:cs typeface="Times New Roman" panose="02020603050405020304" pitchFamily="18" charset="0"/>
              </a:rPr>
              <a:t>Chroma order adjustment </a:t>
            </a: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Residual offset adjustment</a:t>
            </a:r>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Combination </a:t>
            </a: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9"/>
            <a:ext cx="22841775" cy="750550"/>
          </a:xfrm>
        </p:spPr>
        <p:txBody>
          <a:bodyPr/>
          <a:lstStyle/>
          <a:p>
            <a:r>
              <a:rPr lang="en-US" b="1" dirty="0">
                <a:latin typeface="Times New Roman" panose="02020603050405020304" pitchFamily="18" charset="0"/>
                <a:cs typeface="Times New Roman" panose="02020603050405020304" pitchFamily="18" charset="0"/>
              </a:rPr>
              <a:t>Simulation results</a:t>
            </a: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graphicFrame>
        <p:nvGraphicFramePr>
          <p:cNvPr id="8" name="表格 7">
            <a:extLst>
              <a:ext uri="{FF2B5EF4-FFF2-40B4-BE49-F238E27FC236}">
                <a16:creationId xmlns:a16="http://schemas.microsoft.com/office/drawing/2014/main" id="{3A12AAA0-DD92-4DA9-ABEC-69C2B839B78E}"/>
              </a:ext>
            </a:extLst>
          </p:cNvPr>
          <p:cNvGraphicFramePr>
            <a:graphicFrameLocks noGrp="1"/>
          </p:cNvGraphicFramePr>
          <p:nvPr>
            <p:extLst>
              <p:ext uri="{D42A27DB-BD31-4B8C-83A1-F6EECF244321}">
                <p14:modId xmlns:p14="http://schemas.microsoft.com/office/powerpoint/2010/main" val="2677669796"/>
              </p:ext>
            </p:extLst>
          </p:nvPr>
        </p:nvGraphicFramePr>
        <p:xfrm>
          <a:off x="10917671" y="905483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-9.18%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-16.66%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-19.80%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77760%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-9.56%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-20.71%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-15.15%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73280%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-8.62%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-20.57%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-21.40%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75474%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-8.64%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-21.99%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-21.59%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58510%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-8.93%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-20.20%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-19.88%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70525%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-20.43%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-22.66%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54071%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-12.73%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-11.95%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36522%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2" name="表格 11">
            <a:extLst>
              <a:ext uri="{FF2B5EF4-FFF2-40B4-BE49-F238E27FC236}">
                <a16:creationId xmlns:a16="http://schemas.microsoft.com/office/drawing/2014/main" id="{681B8C89-7F81-4364-B21C-3E8C0A30CA26}"/>
              </a:ext>
            </a:extLst>
          </p:cNvPr>
          <p:cNvGraphicFramePr>
            <a:graphicFrameLocks noGrp="1"/>
          </p:cNvGraphicFramePr>
          <p:nvPr>
            <p:extLst>
              <p:ext uri="{D42A27DB-BD31-4B8C-83A1-F6EECF244321}">
                <p14:modId xmlns:p14="http://schemas.microsoft.com/office/powerpoint/2010/main" val="3100876708"/>
              </p:ext>
            </p:extLst>
          </p:nvPr>
        </p:nvGraphicFramePr>
        <p:xfrm>
          <a:off x="17687503" y="905483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-8.34%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-21.44%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-21.75%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63170%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-8.92%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-23.67%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-23.02%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45717%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-10.25%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-15.08%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275%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64564%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-22.43%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-22.32%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57025%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-9.82%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-25.50%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47911%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-4.51%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-13.26%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-12.92%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28087%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5" name="表格 14">
            <a:extLst>
              <a:ext uri="{FF2B5EF4-FFF2-40B4-BE49-F238E27FC236}">
                <a16:creationId xmlns:a16="http://schemas.microsoft.com/office/drawing/2014/main" id="{DB19D794-F284-4DD3-83DA-7CC52780C443}"/>
              </a:ext>
            </a:extLst>
          </p:cNvPr>
          <p:cNvGraphicFramePr>
            <a:graphicFrameLocks noGrp="1"/>
          </p:cNvGraphicFramePr>
          <p:nvPr>
            <p:extLst>
              <p:ext uri="{D42A27DB-BD31-4B8C-83A1-F6EECF244321}">
                <p14:modId xmlns:p14="http://schemas.microsoft.com/office/powerpoint/2010/main" val="357064450"/>
              </p:ext>
            </p:extLst>
          </p:nvPr>
        </p:nvGraphicFramePr>
        <p:xfrm>
          <a:off x="17687503" y="609988"/>
          <a:ext cx="6112800" cy="365811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331">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304293">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331">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331">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331">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331">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-7.87%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-20.15%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-20.93%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63800%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331">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-8.43%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-22.17%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49398%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331">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-16.97%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-17.52%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298%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59384%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331">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-8.34%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-21.05%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-21.39%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57544%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331">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-20.55%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-24.01%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47108%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331">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-4.38%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-11.85%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-11.65%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29193%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6" name="表格 15">
            <a:extLst>
              <a:ext uri="{FF2B5EF4-FFF2-40B4-BE49-F238E27FC236}">
                <a16:creationId xmlns:a16="http://schemas.microsoft.com/office/drawing/2014/main" id="{E5D2EE8C-2647-43C2-B931-FD0738FC3637}"/>
              </a:ext>
            </a:extLst>
          </p:cNvPr>
          <p:cNvGraphicFramePr>
            <a:graphicFrameLocks noGrp="1"/>
          </p:cNvGraphicFramePr>
          <p:nvPr>
            <p:extLst>
              <p:ext uri="{D42A27DB-BD31-4B8C-83A1-F6EECF244321}">
                <p14:modId xmlns:p14="http://schemas.microsoft.com/office/powerpoint/2010/main" val="2458726464"/>
              </p:ext>
            </p:extLst>
          </p:nvPr>
        </p:nvGraphicFramePr>
        <p:xfrm>
          <a:off x="17687503" y="487375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-8.19%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-20.76%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61922%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-8.75%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-21.92%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-21.29%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49392%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-13.84%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263%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71795%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-8.86%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-20.64%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-20.99%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59591%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-20.85%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-21.95%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45584%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-4.36%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-11.56%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-11.08%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27443%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7" name="表格 16">
            <a:extLst>
              <a:ext uri="{FF2B5EF4-FFF2-40B4-BE49-F238E27FC236}">
                <a16:creationId xmlns:a16="http://schemas.microsoft.com/office/drawing/2014/main" id="{32D7C64B-BE10-4BA8-907D-1881198B2F9D}"/>
              </a:ext>
            </a:extLst>
          </p:cNvPr>
          <p:cNvGraphicFramePr>
            <a:graphicFrameLocks noGrp="1"/>
          </p:cNvGraphicFramePr>
          <p:nvPr>
            <p:extLst>
              <p:ext uri="{D42A27DB-BD31-4B8C-83A1-F6EECF244321}">
                <p14:modId xmlns:p14="http://schemas.microsoft.com/office/powerpoint/2010/main" val="2529195564"/>
              </p:ext>
            </p:extLst>
          </p:nvPr>
        </p:nvGraphicFramePr>
        <p:xfrm>
          <a:off x="10917671" y="609988"/>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-9.19%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-19.46%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77153%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-9.52%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-20.37%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74674%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-8.60%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-20.03%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74523%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-8.66%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-21.62%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-21.38%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164%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57717%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-8.92%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-19.69%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-19.67%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70126%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-20.09%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-22.44%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53219%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-12.62%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-11.93%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36065%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8" name="表格 17">
            <a:extLst>
              <a:ext uri="{FF2B5EF4-FFF2-40B4-BE49-F238E27FC236}">
                <a16:creationId xmlns:a16="http://schemas.microsoft.com/office/drawing/2014/main" id="{1E9D9D5B-1C0D-431F-AC53-BA7608DE4434}"/>
              </a:ext>
            </a:extLst>
          </p:cNvPr>
          <p:cNvGraphicFramePr>
            <a:graphicFrameLocks noGrp="1"/>
          </p:cNvGraphicFramePr>
          <p:nvPr>
            <p:extLst>
              <p:ext uri="{D42A27DB-BD31-4B8C-83A1-F6EECF244321}">
                <p14:modId xmlns:p14="http://schemas.microsoft.com/office/powerpoint/2010/main" val="2394501946"/>
              </p:ext>
            </p:extLst>
          </p:nvPr>
        </p:nvGraphicFramePr>
        <p:xfrm>
          <a:off x="10902488" y="487375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-9.27%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-19.19%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73512%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-9.56%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-20.11%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70220%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-19.84%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-20.96%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70888%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-8.63%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-21.48%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-20.98%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54946%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-8.93%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-19.37%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-19.38%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173%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66589%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-20.40%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-21.41%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156%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51006%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-3.78%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-11.21%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32413%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Tree>
    <p:extLst>
      <p:ext uri="{BB962C8B-B14F-4D97-AF65-F5344CB8AC3E}">
        <p14:creationId xmlns:p14="http://schemas.microsoft.com/office/powerpoint/2010/main" val="3193375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071818"/>
            <a:ext cx="21270694" cy="11704960"/>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Simulation is implemented on top of Filter Set #1.</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Conducted under CTC (SADL, int16).</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Anchor: NNVC3.0 with the macro </a:t>
            </a:r>
            <a:r>
              <a:rPr lang="en-US" altLang="zh-CN" sz="2400" dirty="0" err="1">
                <a:solidFill>
                  <a:schemeClr val="tx1"/>
                </a:solidFill>
                <a:latin typeface="Times New Roman" panose="02020603050405020304" pitchFamily="18" charset="0"/>
                <a:cs typeface="Times New Roman" panose="02020603050405020304" pitchFamily="18" charset="0"/>
              </a:rPr>
              <a:t>NnlfOption</a:t>
            </a:r>
            <a:r>
              <a:rPr lang="en-US" altLang="zh-CN" sz="2400" dirty="0">
                <a:solidFill>
                  <a:schemeClr val="tx1"/>
                </a:solidFill>
                <a:latin typeface="Times New Roman" panose="02020603050405020304" pitchFamily="18" charset="0"/>
                <a:cs typeface="Times New Roman" panose="02020603050405020304" pitchFamily="18" charset="0"/>
              </a:rPr>
              <a:t>=2 (</a:t>
            </a:r>
            <a:r>
              <a:rPr lang="en-US" altLang="zh-CN" sz="2400" b="1" dirty="0">
                <a:solidFill>
                  <a:schemeClr val="tx1"/>
                </a:solidFill>
                <a:latin typeface="Times New Roman" panose="02020603050405020304" pitchFamily="18" charset="0"/>
                <a:cs typeface="Times New Roman" panose="02020603050405020304" pitchFamily="18" charset="0"/>
              </a:rPr>
              <a:t>Filter Set #1</a:t>
            </a:r>
            <a:r>
              <a:rPr lang="en-US" altLang="zh-CN" sz="2400" dirty="0">
                <a:solidFill>
                  <a:schemeClr val="tx1"/>
                </a:solidFill>
                <a:latin typeface="Times New Roman" panose="02020603050405020304" pitchFamily="18" charset="0"/>
                <a:cs typeface="Times New Roman" panose="02020603050405020304" pitchFamily="18" charset="0"/>
              </a:rPr>
              <a:t>).</a:t>
            </a:r>
          </a:p>
          <a:p>
            <a:pPr algn="just" hangingPunct="1">
              <a:lnSpc>
                <a:spcPct val="100000"/>
              </a:lnSpc>
            </a:pPr>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sz="3600" dirty="0">
                <a:solidFill>
                  <a:schemeClr val="tx1"/>
                </a:solidFill>
                <a:latin typeface="Times New Roman" panose="02020603050405020304" pitchFamily="18" charset="0"/>
                <a:cs typeface="Times New Roman" panose="02020603050405020304" pitchFamily="18" charset="0"/>
              </a:rPr>
              <a:t>Chroma order adjustment </a:t>
            </a: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Residual offset adjustment</a:t>
            </a:r>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Combination </a:t>
            </a: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9"/>
            <a:ext cx="22841775" cy="750550"/>
          </a:xfrm>
        </p:spPr>
        <p:txBody>
          <a:bodyPr/>
          <a:lstStyle/>
          <a:p>
            <a:r>
              <a:rPr lang="en-US" b="1" dirty="0">
                <a:latin typeface="Times New Roman" panose="02020603050405020304" pitchFamily="18" charset="0"/>
                <a:cs typeface="Times New Roman" panose="02020603050405020304" pitchFamily="18" charset="0"/>
              </a:rPr>
              <a:t>Simulation results</a:t>
            </a: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graphicFrame>
        <p:nvGraphicFramePr>
          <p:cNvPr id="8" name="表格 7">
            <a:extLst>
              <a:ext uri="{FF2B5EF4-FFF2-40B4-BE49-F238E27FC236}">
                <a16:creationId xmlns:a16="http://schemas.microsoft.com/office/drawing/2014/main" id="{3A12AAA0-DD92-4DA9-ABEC-69C2B839B78E}"/>
              </a:ext>
            </a:extLst>
          </p:cNvPr>
          <p:cNvGraphicFramePr>
            <a:graphicFrameLocks noGrp="1"/>
          </p:cNvGraphicFramePr>
          <p:nvPr>
            <p:extLst>
              <p:ext uri="{D42A27DB-BD31-4B8C-83A1-F6EECF244321}">
                <p14:modId xmlns:p14="http://schemas.microsoft.com/office/powerpoint/2010/main" val="2478237381"/>
              </p:ext>
            </p:extLst>
          </p:nvPr>
        </p:nvGraphicFramePr>
        <p:xfrm>
          <a:off x="10917671" y="905483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=2)</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-0.03%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-0.86%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-0.81%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2" name="表格 11">
            <a:extLst>
              <a:ext uri="{FF2B5EF4-FFF2-40B4-BE49-F238E27FC236}">
                <a16:creationId xmlns:a16="http://schemas.microsoft.com/office/drawing/2014/main" id="{681B8C89-7F81-4364-B21C-3E8C0A30CA26}"/>
              </a:ext>
            </a:extLst>
          </p:cNvPr>
          <p:cNvGraphicFramePr>
            <a:graphicFrameLocks noGrp="1"/>
          </p:cNvGraphicFramePr>
          <p:nvPr>
            <p:extLst>
              <p:ext uri="{D42A27DB-BD31-4B8C-83A1-F6EECF244321}">
                <p14:modId xmlns:p14="http://schemas.microsoft.com/office/powerpoint/2010/main" val="2185464436"/>
              </p:ext>
            </p:extLst>
          </p:nvPr>
        </p:nvGraphicFramePr>
        <p:xfrm>
          <a:off x="17687503" y="905483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=2)</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-3.76%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-4.16%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-5.34%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-4.66%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-3.94%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-3.34%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-2.58%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-2.57%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-4.63%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5" name="表格 14">
            <a:extLst>
              <a:ext uri="{FF2B5EF4-FFF2-40B4-BE49-F238E27FC236}">
                <a16:creationId xmlns:a16="http://schemas.microsoft.com/office/drawing/2014/main" id="{DB19D794-F284-4DD3-83DA-7CC52780C443}"/>
              </a:ext>
            </a:extLst>
          </p:cNvPr>
          <p:cNvGraphicFramePr>
            <a:graphicFrameLocks noGrp="1"/>
          </p:cNvGraphicFramePr>
          <p:nvPr>
            <p:extLst>
              <p:ext uri="{D42A27DB-BD31-4B8C-83A1-F6EECF244321}">
                <p14:modId xmlns:p14="http://schemas.microsoft.com/office/powerpoint/2010/main" val="1981335175"/>
              </p:ext>
            </p:extLst>
          </p:nvPr>
        </p:nvGraphicFramePr>
        <p:xfrm>
          <a:off x="17687503" y="609478"/>
          <a:ext cx="6112800" cy="365811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331">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304293">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=2)</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331">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331">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331">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331">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-0.03%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-3.30%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331">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-2.73%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-3.99%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331">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331">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-3.05%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-2.48%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331">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331">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-3.01%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6" name="表格 15">
            <a:extLst>
              <a:ext uri="{FF2B5EF4-FFF2-40B4-BE49-F238E27FC236}">
                <a16:creationId xmlns:a16="http://schemas.microsoft.com/office/drawing/2014/main" id="{E5D2EE8C-2647-43C2-B931-FD0738FC3637}"/>
              </a:ext>
            </a:extLst>
          </p:cNvPr>
          <p:cNvGraphicFramePr>
            <a:graphicFrameLocks noGrp="1"/>
          </p:cNvGraphicFramePr>
          <p:nvPr>
            <p:extLst>
              <p:ext uri="{D42A27DB-BD31-4B8C-83A1-F6EECF244321}">
                <p14:modId xmlns:p14="http://schemas.microsoft.com/office/powerpoint/2010/main" val="3362657295"/>
              </p:ext>
            </p:extLst>
          </p:nvPr>
        </p:nvGraphicFramePr>
        <p:xfrm>
          <a:off x="17687503" y="487375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=2)</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-0.39%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-1.30%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7" name="表格 16">
            <a:extLst>
              <a:ext uri="{FF2B5EF4-FFF2-40B4-BE49-F238E27FC236}">
                <a16:creationId xmlns:a16="http://schemas.microsoft.com/office/drawing/2014/main" id="{32D7C64B-BE10-4BA8-907D-1881198B2F9D}"/>
              </a:ext>
            </a:extLst>
          </p:cNvPr>
          <p:cNvGraphicFramePr>
            <a:graphicFrameLocks noGrp="1"/>
          </p:cNvGraphicFramePr>
          <p:nvPr>
            <p:extLst>
              <p:ext uri="{D42A27DB-BD31-4B8C-83A1-F6EECF244321}">
                <p14:modId xmlns:p14="http://schemas.microsoft.com/office/powerpoint/2010/main" val="2665726590"/>
              </p:ext>
            </p:extLst>
          </p:nvPr>
        </p:nvGraphicFramePr>
        <p:xfrm>
          <a:off x="10917671" y="609988"/>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=2)</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-0.02%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-1.53%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-0.86%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-0.80%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-0.19%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-0.62%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-0.67%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-0.70%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8" name="表格 17">
            <a:extLst>
              <a:ext uri="{FF2B5EF4-FFF2-40B4-BE49-F238E27FC236}">
                <a16:creationId xmlns:a16="http://schemas.microsoft.com/office/drawing/2014/main" id="{1E9D9D5B-1C0D-431F-AC53-BA7608DE4434}"/>
              </a:ext>
            </a:extLst>
          </p:cNvPr>
          <p:cNvGraphicFramePr>
            <a:graphicFrameLocks noGrp="1"/>
          </p:cNvGraphicFramePr>
          <p:nvPr>
            <p:extLst>
              <p:ext uri="{D42A27DB-BD31-4B8C-83A1-F6EECF244321}">
                <p14:modId xmlns:p14="http://schemas.microsoft.com/office/powerpoint/2010/main" val="222146333"/>
              </p:ext>
            </p:extLst>
          </p:nvPr>
        </p:nvGraphicFramePr>
        <p:xfrm>
          <a:off x="10902488" y="487375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t>
                      </a:r>
                      <a:r>
                        <a:rPr lang="en-US" altLang="zh-CN" sz="1400" b="1" dirty="0" err="1">
                          <a:solidFill>
                            <a:schemeClr val="tx1"/>
                          </a:solidFill>
                        </a:rPr>
                        <a:t>NnlfOption</a:t>
                      </a:r>
                      <a:r>
                        <a:rPr lang="en-US" altLang="zh-CN" sz="1400" b="1" dirty="0">
                          <a:solidFill>
                            <a:schemeClr val="tx1"/>
                          </a:solidFill>
                        </a:rPr>
                        <a:t>=2)</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-0.46%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-0.30%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-0.13%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Tree>
    <p:extLst>
      <p:ext uri="{BB962C8B-B14F-4D97-AF65-F5344CB8AC3E}">
        <p14:creationId xmlns:p14="http://schemas.microsoft.com/office/powerpoint/2010/main" val="777023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071818"/>
            <a:ext cx="21270694" cy="11704960"/>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Simulation is implemented on top of Filter Set #1.</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Conducted under CTC (SADL, int16).</a:t>
            </a:r>
          </a:p>
          <a:p>
            <a:pPr marL="457200" indent="-457200" algn="just" hangingPunct="1">
              <a:buFont typeface="Arial" panose="020B0604020202020204" pitchFamily="34" charset="0"/>
              <a:buChar char="•"/>
            </a:pPr>
            <a:r>
              <a:rPr lang="en-US" altLang="zh-CN" sz="2400" dirty="0">
                <a:solidFill>
                  <a:schemeClr val="tx1"/>
                </a:solidFill>
                <a:latin typeface="Times New Roman" panose="02020603050405020304" pitchFamily="18" charset="0"/>
                <a:cs typeface="Times New Roman" panose="02020603050405020304" pitchFamily="18" charset="0"/>
              </a:rPr>
              <a:t>Anchor: NNVC3.0.</a:t>
            </a:r>
          </a:p>
          <a:p>
            <a:pPr algn="just" hangingPunct="1">
              <a:lnSpc>
                <a:spcPct val="100000"/>
              </a:lnSpc>
            </a:pPr>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sz="3600" dirty="0">
                <a:solidFill>
                  <a:schemeClr val="tx1"/>
                </a:solidFill>
                <a:latin typeface="Times New Roman" panose="02020603050405020304" pitchFamily="18" charset="0"/>
                <a:cs typeface="Times New Roman" panose="02020603050405020304" pitchFamily="18" charset="0"/>
              </a:rPr>
              <a:t>Chroma order adjustment </a:t>
            </a: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Residual offset adjustment</a:t>
            </a:r>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algn="just" hangingPunct="1"/>
            <a:endParaRPr lang="en-CA" sz="3600" dirty="0">
              <a:solidFill>
                <a:schemeClr val="tx1"/>
              </a:solidFill>
              <a:latin typeface="Times New Roman" panose="02020603050405020304" pitchFamily="18" charset="0"/>
              <a:cs typeface="Times New Roman" panose="02020603050405020304" pitchFamily="18" charset="0"/>
            </a:endParaRPr>
          </a:p>
          <a:p>
            <a:pPr marL="457200" indent="-457200" algn="just" hangingPunct="1">
              <a:buFont typeface="Arial" panose="020B0604020202020204" pitchFamily="34" charset="0"/>
              <a:buChar char="•"/>
            </a:pPr>
            <a:r>
              <a:rPr lang="en-CA" altLang="zh-CN" sz="3600" dirty="0">
                <a:solidFill>
                  <a:schemeClr val="tx1"/>
                </a:solidFill>
                <a:latin typeface="Times New Roman" panose="02020603050405020304" pitchFamily="18" charset="0"/>
                <a:cs typeface="Times New Roman" panose="02020603050405020304" pitchFamily="18" charset="0"/>
              </a:rPr>
              <a:t>Combination </a:t>
            </a:r>
          </a:p>
        </p:txBody>
      </p:sp>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9"/>
            <a:ext cx="22841775" cy="750550"/>
          </a:xfrm>
        </p:spPr>
        <p:txBody>
          <a:bodyPr/>
          <a:lstStyle/>
          <a:p>
            <a:r>
              <a:rPr lang="en-US" b="1" dirty="0">
                <a:latin typeface="Times New Roman" panose="02020603050405020304" pitchFamily="18" charset="0"/>
                <a:cs typeface="Times New Roman" panose="02020603050405020304" pitchFamily="18" charset="0"/>
              </a:rPr>
              <a:t>Simulation results</a:t>
            </a: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graphicFrame>
        <p:nvGraphicFramePr>
          <p:cNvPr id="8" name="表格 7">
            <a:extLst>
              <a:ext uri="{FF2B5EF4-FFF2-40B4-BE49-F238E27FC236}">
                <a16:creationId xmlns:a16="http://schemas.microsoft.com/office/drawing/2014/main" id="{3A12AAA0-DD92-4DA9-ABEC-69C2B839B78E}"/>
              </a:ext>
            </a:extLst>
          </p:cNvPr>
          <p:cNvGraphicFramePr>
            <a:graphicFrameLocks noGrp="1"/>
          </p:cNvGraphicFramePr>
          <p:nvPr>
            <p:extLst>
              <p:ext uri="{D42A27DB-BD31-4B8C-83A1-F6EECF244321}">
                <p14:modId xmlns:p14="http://schemas.microsoft.com/office/powerpoint/2010/main" val="4030458734"/>
              </p:ext>
            </p:extLst>
          </p:nvPr>
        </p:nvGraphicFramePr>
        <p:xfrm>
          <a:off x="10741821" y="905483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-8.91%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-17.16%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-19.60%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46564%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-10.24%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-20.87%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-17.65%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44012%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-23.85%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-22.21%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45384%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-22.42%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-23.14%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38558%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-21.54%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-21.03%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43410%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-11.39%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-24.15%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-24.50%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36590%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-11.53%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291%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21120%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2" name="表格 11">
            <a:extLst>
              <a:ext uri="{FF2B5EF4-FFF2-40B4-BE49-F238E27FC236}">
                <a16:creationId xmlns:a16="http://schemas.microsoft.com/office/drawing/2014/main" id="{681B8C89-7F81-4364-B21C-3E8C0A30CA26}"/>
              </a:ext>
            </a:extLst>
          </p:cNvPr>
          <p:cNvGraphicFramePr>
            <a:graphicFrameLocks noGrp="1"/>
          </p:cNvGraphicFramePr>
          <p:nvPr>
            <p:extLst>
              <p:ext uri="{D42A27DB-BD31-4B8C-83A1-F6EECF244321}">
                <p14:modId xmlns:p14="http://schemas.microsoft.com/office/powerpoint/2010/main" val="3149231216"/>
              </p:ext>
            </p:extLst>
          </p:nvPr>
        </p:nvGraphicFramePr>
        <p:xfrm>
          <a:off x="17687503" y="905483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-8.20%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38184%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-9.51%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-18.91%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29656%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-18.94%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325%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31481%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-19.02%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-17.02%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33445%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-10.88%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-21.51%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-20.71%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31567%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-5.29%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-11.54%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-10.66%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263%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16362%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5" name="表格 14">
            <a:extLst>
              <a:ext uri="{FF2B5EF4-FFF2-40B4-BE49-F238E27FC236}">
                <a16:creationId xmlns:a16="http://schemas.microsoft.com/office/drawing/2014/main" id="{DB19D794-F284-4DD3-83DA-7CC52780C443}"/>
              </a:ext>
            </a:extLst>
          </p:cNvPr>
          <p:cNvGraphicFramePr>
            <a:graphicFrameLocks noGrp="1"/>
          </p:cNvGraphicFramePr>
          <p:nvPr>
            <p:extLst>
              <p:ext uri="{D42A27DB-BD31-4B8C-83A1-F6EECF244321}">
                <p14:modId xmlns:p14="http://schemas.microsoft.com/office/powerpoint/2010/main" val="606166218"/>
              </p:ext>
            </p:extLst>
          </p:nvPr>
        </p:nvGraphicFramePr>
        <p:xfrm>
          <a:off x="17687503" y="604004"/>
          <a:ext cx="6112800" cy="365811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331">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304293">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331">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331">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331">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331">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-7.85%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-18.72%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-14.81%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36666%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331">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-9.19%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-17.65%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35279%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331">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-8.72%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-18.55%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373%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32720%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331">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-8.51%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-18.24%</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-16.25%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35182%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331">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-10.82%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-20.99%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-20.19%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33075%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331">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-4.90%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-10.88%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-9.13%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295%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18152%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6" name="表格 15">
            <a:extLst>
              <a:ext uri="{FF2B5EF4-FFF2-40B4-BE49-F238E27FC236}">
                <a16:creationId xmlns:a16="http://schemas.microsoft.com/office/drawing/2014/main" id="{E5D2EE8C-2647-43C2-B931-FD0738FC3637}"/>
              </a:ext>
            </a:extLst>
          </p:cNvPr>
          <p:cNvGraphicFramePr>
            <a:graphicFrameLocks noGrp="1"/>
          </p:cNvGraphicFramePr>
          <p:nvPr>
            <p:extLst>
              <p:ext uri="{D42A27DB-BD31-4B8C-83A1-F6EECF244321}">
                <p14:modId xmlns:p14="http://schemas.microsoft.com/office/powerpoint/2010/main" val="2276535788"/>
              </p:ext>
            </p:extLst>
          </p:nvPr>
        </p:nvGraphicFramePr>
        <p:xfrm>
          <a:off x="17687503" y="4873752"/>
          <a:ext cx="6112800" cy="3663700"/>
        </p:xfrm>
        <a:graphic>
          <a:graphicData uri="http://schemas.openxmlformats.org/drawingml/2006/table">
            <a:tbl>
              <a:tblPr firstRow="1" bandRow="1">
                <a:tableStyleId>{5940675A-B579-460E-94D1-54222C63F5DA}</a:tableStyleId>
              </a:tblPr>
              <a:tblGrid>
                <a:gridCol w="1018800">
                  <a:extLst>
                    <a:ext uri="{9D8B030D-6E8A-4147-A177-3AD203B41FA5}">
                      <a16:colId xmlns:a16="http://schemas.microsoft.com/office/drawing/2014/main" val="2759690427"/>
                    </a:ext>
                  </a:extLst>
                </a:gridCol>
                <a:gridCol w="1018800">
                  <a:extLst>
                    <a:ext uri="{9D8B030D-6E8A-4147-A177-3AD203B41FA5}">
                      <a16:colId xmlns:a16="http://schemas.microsoft.com/office/drawing/2014/main" val="2845050677"/>
                    </a:ext>
                  </a:extLst>
                </a:gridCol>
                <a:gridCol w="1018800">
                  <a:extLst>
                    <a:ext uri="{9D8B030D-6E8A-4147-A177-3AD203B41FA5}">
                      <a16:colId xmlns:a16="http://schemas.microsoft.com/office/drawing/2014/main" val="469101025"/>
                    </a:ext>
                  </a:extLst>
                </a:gridCol>
                <a:gridCol w="1018800">
                  <a:extLst>
                    <a:ext uri="{9D8B030D-6E8A-4147-A177-3AD203B41FA5}">
                      <a16:colId xmlns:a16="http://schemas.microsoft.com/office/drawing/2014/main" val="1735208265"/>
                    </a:ext>
                  </a:extLst>
                </a:gridCol>
                <a:gridCol w="1018800">
                  <a:extLst>
                    <a:ext uri="{9D8B030D-6E8A-4147-A177-3AD203B41FA5}">
                      <a16:colId xmlns:a16="http://schemas.microsoft.com/office/drawing/2014/main" val="98630040"/>
                    </a:ext>
                  </a:extLst>
                </a:gridCol>
                <a:gridCol w="1018800">
                  <a:extLst>
                    <a:ext uri="{9D8B030D-6E8A-4147-A177-3AD203B41FA5}">
                      <a16:colId xmlns:a16="http://schemas.microsoft.com/office/drawing/2014/main" val="1572648342"/>
                    </a:ext>
                  </a:extLst>
                </a:gridCol>
              </a:tblGrid>
              <a:tr h="335890">
                <a:tc rowSpan="3">
                  <a:txBody>
                    <a:bodyPr/>
                    <a:lstStyle/>
                    <a:p>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gridSpan="5">
                  <a:txBody>
                    <a:bodyPr/>
                    <a:lstStyle/>
                    <a:p>
                      <a:r>
                        <a:rPr lang="en-US" altLang="zh-CN" sz="1600" b="1" dirty="0">
                          <a:solidFill>
                            <a:sysClr val="windowText" lastClr="000000"/>
                          </a:solidFill>
                        </a:rPr>
                        <a:t>Low Delay B Main10</a:t>
                      </a:r>
                      <a:endParaRPr lang="zh-CN" altLang="en-US" sz="1600" b="1" dirty="0">
                        <a:solidFill>
                          <a:sysClr val="windowText" lastClr="000000"/>
                        </a:solidFill>
                      </a:endParaRPr>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98704">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35890">
                <a:tc vMerge="1">
                  <a:txBody>
                    <a:bodyPr/>
                    <a:lstStyle/>
                    <a:p>
                      <a:endParaRPr lang="zh-CN" altLang="en-US" dirty="0"/>
                    </a:p>
                  </a:txBody>
                  <a:tcPr/>
                </a:tc>
                <a:tc>
                  <a:txBody>
                    <a:bodyPr/>
                    <a:lstStyle/>
                    <a:p>
                      <a:r>
                        <a:rPr lang="en-US" altLang="zh-CN" sz="1600" dirty="0">
                          <a:solidFill>
                            <a:sysClr val="windowText" lastClr="000000"/>
                          </a:solidFill>
                        </a:rPr>
                        <a:t>Y</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U</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a:solidFill>
                            <a:sysClr val="windowText" lastClr="000000"/>
                          </a:solidFill>
                        </a:rPr>
                        <a:t>V</a:t>
                      </a:r>
                      <a:endParaRPr lang="zh-CN" altLang="en-US" sz="1600" dirty="0">
                        <a:solidFill>
                          <a:sysClr val="windowText" lastClr="00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EncT</a:t>
                      </a:r>
                      <a:endParaRPr lang="zh-CN" altLang="en-US" sz="16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dirty="0" err="1">
                          <a:solidFill>
                            <a:sysClr val="windowText" lastClr="000000"/>
                          </a:solidFill>
                        </a:rPr>
                        <a:t>DecT</a:t>
                      </a:r>
                      <a:endParaRPr lang="zh-CN" altLang="en-US" sz="1600" dirty="0">
                        <a:solidFill>
                          <a:sysClr val="windowText" lastClr="000000"/>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1625899"/>
                  </a:ext>
                </a:extLst>
              </a:tr>
              <a:tr h="335890">
                <a:tc>
                  <a:txBody>
                    <a:bodyPr/>
                    <a:lstStyle/>
                    <a:p>
                      <a:r>
                        <a:rPr lang="en-US" altLang="zh-CN" sz="1600" dirty="0">
                          <a:solidFill>
                            <a:sysClr val="windowText" lastClr="000000"/>
                          </a:solidFill>
                        </a:rPr>
                        <a:t>Class A1</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55806155"/>
                  </a:ext>
                </a:extLst>
              </a:tr>
              <a:tr h="335890">
                <a:tc>
                  <a:txBody>
                    <a:bodyPr/>
                    <a:lstStyle/>
                    <a:p>
                      <a:r>
                        <a:rPr lang="en-US" altLang="zh-CN" sz="1600" dirty="0">
                          <a:solidFill>
                            <a:sysClr val="windowText" lastClr="000000"/>
                          </a:solidFill>
                        </a:rPr>
                        <a:t>Class A2</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zh-CN" altLang="en-US" sz="1600" dirty="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zh-CN" altLang="en-US" sz="1600"/>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zh-CN" altLang="en-US" sz="1600"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3823485"/>
                  </a:ext>
                </a:extLst>
              </a:tr>
              <a:tr h="335890">
                <a:tc>
                  <a:txBody>
                    <a:bodyPr/>
                    <a:lstStyle/>
                    <a:p>
                      <a:r>
                        <a:rPr lang="en-US" altLang="zh-CN" sz="1600" dirty="0">
                          <a:solidFill>
                            <a:sysClr val="windowText" lastClr="000000"/>
                          </a:solidFill>
                        </a:rPr>
                        <a:t>Class B</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-8.19%</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-16.79%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-14.20%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35894%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75687705"/>
                  </a:ext>
                </a:extLst>
              </a:tr>
              <a:tr h="335890">
                <a:tc>
                  <a:txBody>
                    <a:bodyPr/>
                    <a:lstStyle/>
                    <a:p>
                      <a:r>
                        <a:rPr lang="en-US" altLang="zh-CN" sz="1600" dirty="0">
                          <a:solidFill>
                            <a:sysClr val="windowText" lastClr="000000"/>
                          </a:solidFill>
                        </a:rPr>
                        <a:t>Class C</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-9.48%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-16.66%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-16.28%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32426%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490655"/>
                  </a:ext>
                </a:extLst>
              </a:tr>
              <a:tr h="335890">
                <a:tc>
                  <a:txBody>
                    <a:bodyPr/>
                    <a:lstStyle/>
                    <a:p>
                      <a:r>
                        <a:rPr lang="en-US" altLang="zh-CN" sz="1600" dirty="0">
                          <a:solidFill>
                            <a:sysClr val="windowText" lastClr="000000"/>
                          </a:solidFill>
                        </a:rPr>
                        <a:t>Class E</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-17.67%</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-17.68%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330%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37128%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1978036"/>
                  </a:ext>
                </a:extLst>
              </a:tr>
              <a:tr h="335890">
                <a:tc>
                  <a:txBody>
                    <a:bodyPr/>
                    <a:lstStyle/>
                    <a:p>
                      <a:r>
                        <a:rPr lang="en-US" altLang="zh-CN" sz="1600" b="1" dirty="0">
                          <a:solidFill>
                            <a:sysClr val="windowText" lastClr="000000"/>
                          </a:solidFill>
                        </a:rPr>
                        <a:t>Overall</a:t>
                      </a:r>
                      <a:endParaRPr lang="zh-CN" altLang="en-US" sz="1600" b="1" dirty="0">
                        <a:solidFill>
                          <a:sysClr val="windowText" lastClr="000000"/>
                        </a:solidFill>
                      </a:endParaRPr>
                    </a:p>
                  </a:txBody>
                  <a:tcPr>
                    <a:lnR w="12700" cap="flat" cmpd="sng" algn="ctr">
                      <a:solidFill>
                        <a:schemeClr val="tx1"/>
                      </a:solidFill>
                      <a:prstDash val="solid"/>
                      <a:round/>
                      <a:headEnd type="none" w="med" len="med"/>
                      <a:tailEnd type="none" w="med" len="med"/>
                    </a:ln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-16.73%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-15.13%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34993%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28912295"/>
                  </a:ext>
                </a:extLst>
              </a:tr>
              <a:tr h="335890">
                <a:tc>
                  <a:txBody>
                    <a:bodyPr/>
                    <a:lstStyle/>
                    <a:p>
                      <a:r>
                        <a:rPr lang="en-US" altLang="zh-CN" sz="1600" dirty="0">
                          <a:solidFill>
                            <a:sysClr val="windowText" lastClr="000000"/>
                          </a:solidFill>
                        </a:rPr>
                        <a:t>Class D</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-10.93%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-20.41%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-18.93%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31837%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08988590"/>
                  </a:ext>
                </a:extLst>
              </a:tr>
              <a:tr h="335890">
                <a:tc>
                  <a:txBody>
                    <a:bodyPr/>
                    <a:lstStyle/>
                    <a:p>
                      <a:r>
                        <a:rPr lang="en-US" altLang="zh-CN" sz="1600" dirty="0">
                          <a:solidFill>
                            <a:sysClr val="windowText" lastClr="000000"/>
                          </a:solidFill>
                        </a:rPr>
                        <a:t>Class F</a:t>
                      </a:r>
                      <a:endParaRPr lang="zh-CN" altLang="en-US" sz="1600"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-5.31%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-7.50%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266%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16285%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3854492"/>
                  </a:ext>
                </a:extLst>
              </a:tr>
            </a:tbl>
          </a:graphicData>
        </a:graphic>
      </p:graphicFrame>
      <p:graphicFrame>
        <p:nvGraphicFramePr>
          <p:cNvPr id="17" name="表格 16">
            <a:extLst>
              <a:ext uri="{FF2B5EF4-FFF2-40B4-BE49-F238E27FC236}">
                <a16:creationId xmlns:a16="http://schemas.microsoft.com/office/drawing/2014/main" id="{32D7C64B-BE10-4BA8-907D-1881198B2F9D}"/>
              </a:ext>
            </a:extLst>
          </p:cNvPr>
          <p:cNvGraphicFramePr>
            <a:graphicFrameLocks noGrp="1"/>
          </p:cNvGraphicFramePr>
          <p:nvPr>
            <p:extLst>
              <p:ext uri="{D42A27DB-BD31-4B8C-83A1-F6EECF244321}">
                <p14:modId xmlns:p14="http://schemas.microsoft.com/office/powerpoint/2010/main" val="2957815762"/>
              </p:ext>
            </p:extLst>
          </p:nvPr>
        </p:nvGraphicFramePr>
        <p:xfrm>
          <a:off x="10741821" y="609988"/>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-8.90%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-19.41%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232%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49837%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-10.24%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-20.82%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-17.58%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48516%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-9.05%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-23.75%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-22.13%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48031%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-9.92%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-22.26%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-23.01%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40463%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-9.49%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-21.43%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-20.91%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46317%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-11.45%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-24.14%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-24.46%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185%</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38710%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-5.00%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-12.07%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-11.48%</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301%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22402%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8" name="表格 17">
            <a:extLst>
              <a:ext uri="{FF2B5EF4-FFF2-40B4-BE49-F238E27FC236}">
                <a16:creationId xmlns:a16="http://schemas.microsoft.com/office/drawing/2014/main" id="{1E9D9D5B-1C0D-431F-AC53-BA7608DE4434}"/>
              </a:ext>
            </a:extLst>
          </p:cNvPr>
          <p:cNvGraphicFramePr>
            <a:graphicFrameLocks noGrp="1"/>
          </p:cNvGraphicFramePr>
          <p:nvPr>
            <p:extLst>
              <p:ext uri="{D42A27DB-BD31-4B8C-83A1-F6EECF244321}">
                <p14:modId xmlns:p14="http://schemas.microsoft.com/office/powerpoint/2010/main" val="3780506891"/>
              </p:ext>
            </p:extLst>
          </p:nvPr>
        </p:nvGraphicFramePr>
        <p:xfrm>
          <a:off x="10726638" y="4873752"/>
          <a:ext cx="6111366" cy="3657600"/>
        </p:xfrm>
        <a:graphic>
          <a:graphicData uri="http://schemas.openxmlformats.org/drawingml/2006/table">
            <a:tbl>
              <a:tblPr firstRow="1" bandRow="1">
                <a:tableStyleId>{5940675A-B579-460E-94D1-54222C63F5DA}</a:tableStyleId>
              </a:tblPr>
              <a:tblGrid>
                <a:gridCol w="1018561">
                  <a:extLst>
                    <a:ext uri="{9D8B030D-6E8A-4147-A177-3AD203B41FA5}">
                      <a16:colId xmlns:a16="http://schemas.microsoft.com/office/drawing/2014/main" val="2759690427"/>
                    </a:ext>
                  </a:extLst>
                </a:gridCol>
                <a:gridCol w="1018561">
                  <a:extLst>
                    <a:ext uri="{9D8B030D-6E8A-4147-A177-3AD203B41FA5}">
                      <a16:colId xmlns:a16="http://schemas.microsoft.com/office/drawing/2014/main" val="2845050677"/>
                    </a:ext>
                  </a:extLst>
                </a:gridCol>
                <a:gridCol w="1018561">
                  <a:extLst>
                    <a:ext uri="{9D8B030D-6E8A-4147-A177-3AD203B41FA5}">
                      <a16:colId xmlns:a16="http://schemas.microsoft.com/office/drawing/2014/main" val="469101025"/>
                    </a:ext>
                  </a:extLst>
                </a:gridCol>
                <a:gridCol w="1018561">
                  <a:extLst>
                    <a:ext uri="{9D8B030D-6E8A-4147-A177-3AD203B41FA5}">
                      <a16:colId xmlns:a16="http://schemas.microsoft.com/office/drawing/2014/main" val="1735208265"/>
                    </a:ext>
                  </a:extLst>
                </a:gridCol>
                <a:gridCol w="1018561">
                  <a:extLst>
                    <a:ext uri="{9D8B030D-6E8A-4147-A177-3AD203B41FA5}">
                      <a16:colId xmlns:a16="http://schemas.microsoft.com/office/drawing/2014/main" val="98630040"/>
                    </a:ext>
                  </a:extLst>
                </a:gridCol>
                <a:gridCol w="1018561">
                  <a:extLst>
                    <a:ext uri="{9D8B030D-6E8A-4147-A177-3AD203B41FA5}">
                      <a16:colId xmlns:a16="http://schemas.microsoft.com/office/drawing/2014/main" val="1572648342"/>
                    </a:ext>
                  </a:extLst>
                </a:gridCol>
              </a:tblGrid>
              <a:tr h="300801">
                <a:tc rowSpan="3">
                  <a:txBody>
                    <a:bodyPr/>
                    <a:lstStyle/>
                    <a:p>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sz="1600" b="1" dirty="0">
                          <a:solidFill>
                            <a:schemeClr val="tx1"/>
                          </a:solidFill>
                        </a:rPr>
                        <a:t>Random access Main10</a:t>
                      </a:r>
                      <a:endParaRPr lang="zh-CN" altLang="en-US" sz="1600"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275735">
                <a:tc vMerge="1">
                  <a:txBody>
                    <a:bodyPr/>
                    <a:lstStyle/>
                    <a:p>
                      <a:endParaRPr lang="zh-CN" altLang="en-US" dirty="0"/>
                    </a:p>
                  </a:txBody>
                  <a:tcPr/>
                </a:tc>
                <a:tc gridSpan="5">
                  <a:txBody>
                    <a:bodyPr/>
                    <a:lstStyle/>
                    <a:p>
                      <a:r>
                        <a:rPr lang="en-US" altLang="zh-CN" sz="1400" b="1" dirty="0">
                          <a:solidFill>
                            <a:schemeClr val="tx1"/>
                          </a:solidFill>
                        </a:rPr>
                        <a:t>Over NNVC3.0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300801">
                <a:tc vMerge="1">
                  <a:txBody>
                    <a:bodyPr/>
                    <a:lstStyle/>
                    <a:p>
                      <a:endParaRPr lang="zh-CN" altLang="en-US" dirty="0"/>
                    </a:p>
                  </a:txBody>
                  <a:tcPr/>
                </a:tc>
                <a:tc>
                  <a:txBody>
                    <a:bodyPr/>
                    <a:lstStyle/>
                    <a:p>
                      <a:r>
                        <a:rPr lang="en-US" altLang="zh-CN" sz="1600" dirty="0">
                          <a:solidFill>
                            <a:schemeClr val="tx1"/>
                          </a:solidFill>
                        </a:rPr>
                        <a:t>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U</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a:solidFill>
                            <a:schemeClr val="tx1"/>
                          </a:solidFill>
                        </a:rPr>
                        <a:t>V</a:t>
                      </a:r>
                      <a:endParaRPr lang="zh-CN" altLang="en-US" sz="16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EncT</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600" dirty="0" err="1">
                          <a:solidFill>
                            <a:schemeClr val="tx1"/>
                          </a:solidFill>
                        </a:rPr>
                        <a:t>DecT</a:t>
                      </a:r>
                      <a:endParaRPr lang="zh-CN" altLang="en-US" sz="1600"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300801">
                <a:tc>
                  <a:txBody>
                    <a:bodyPr/>
                    <a:lstStyle/>
                    <a:p>
                      <a:r>
                        <a:rPr lang="en-US" altLang="zh-CN" sz="1600" dirty="0">
                          <a:solidFill>
                            <a:schemeClr val="tx1"/>
                          </a:solidFill>
                        </a:rPr>
                        <a:t>Class A1</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-8.90%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-16.21%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-19.10%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46263%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300801">
                <a:tc>
                  <a:txBody>
                    <a:bodyPr/>
                    <a:lstStyle/>
                    <a:p>
                      <a:r>
                        <a:rPr lang="en-US" altLang="zh-CN" sz="1600" dirty="0">
                          <a:solidFill>
                            <a:schemeClr val="tx1"/>
                          </a:solidFill>
                        </a:rPr>
                        <a:t>Class A2</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-10.25%</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-20.37%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-17.56%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44569%</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300801">
                <a:tc>
                  <a:txBody>
                    <a:bodyPr/>
                    <a:lstStyle/>
                    <a:p>
                      <a:r>
                        <a:rPr lang="en-US" altLang="zh-CN" sz="1600" dirty="0">
                          <a:solidFill>
                            <a:schemeClr val="tx1"/>
                          </a:solidFill>
                        </a:rPr>
                        <a:t>Class B</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-9.07%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-23.22%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-21.80%</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211%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44761%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300801">
                <a:tc>
                  <a:txBody>
                    <a:bodyPr/>
                    <a:lstStyle/>
                    <a:p>
                      <a:r>
                        <a:rPr lang="en-US" altLang="zh-CN" sz="1600" dirty="0">
                          <a:solidFill>
                            <a:schemeClr val="tx1"/>
                          </a:solidFill>
                        </a:rPr>
                        <a:t>Class C</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-9.96%</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-22.02%</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-22.52%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182%</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38417%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300801">
                <a:tc>
                  <a:txBody>
                    <a:bodyPr/>
                    <a:lstStyle/>
                    <a:p>
                      <a:r>
                        <a:rPr lang="en-US" altLang="zh-CN" sz="1600" dirty="0">
                          <a:solidFill>
                            <a:schemeClr val="tx1"/>
                          </a:solidFill>
                        </a:rPr>
                        <a:t>Class E</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 </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 </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300801">
                <a:tc>
                  <a:txBody>
                    <a:bodyPr/>
                    <a:lstStyle/>
                    <a:p>
                      <a:r>
                        <a:rPr lang="en-US" altLang="zh-CN" sz="1600" b="1" dirty="0">
                          <a:solidFill>
                            <a:schemeClr val="tx1"/>
                          </a:solidFill>
                        </a:rPr>
                        <a:t>Overall</a:t>
                      </a:r>
                      <a:endParaRPr lang="zh-CN" altLang="en-US" sz="1600"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-9.51%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-20.93%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-20.61%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204%</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43221%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300801">
                <a:tc>
                  <a:txBody>
                    <a:bodyPr/>
                    <a:lstStyle/>
                    <a:p>
                      <a:r>
                        <a:rPr lang="en-US" altLang="zh-CN" sz="1600" dirty="0">
                          <a:solidFill>
                            <a:schemeClr val="tx1"/>
                          </a:solidFill>
                        </a:rPr>
                        <a:t>Class D</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-11.41%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-23.67%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-24.01%</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177%</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36488%</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300801">
                <a:tc>
                  <a:txBody>
                    <a:bodyPr/>
                    <a:lstStyle/>
                    <a:p>
                      <a:r>
                        <a:rPr lang="en-US" altLang="zh-CN" sz="1600" dirty="0">
                          <a:solidFill>
                            <a:schemeClr val="tx1"/>
                          </a:solidFill>
                        </a:rPr>
                        <a:t>Class F</a:t>
                      </a:r>
                      <a:endParaRPr lang="zh-CN" altLang="en-US" sz="16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-5.03%</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-11.96%</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-10.70%</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a:ln>
                            <a:noFill/>
                          </a:ln>
                          <a:solidFill>
                            <a:schemeClr val="tx1"/>
                          </a:solidFill>
                          <a:uFillTx/>
                          <a:latin typeface="+mn-lt"/>
                          <a:ea typeface="+mn-ea"/>
                          <a:cs typeface="+mn-cs"/>
                          <a:sym typeface="Helvetica Neue Light"/>
                        </a:rPr>
                        <a:t>281%</a:t>
                      </a:r>
                      <a:endParaRPr lang="zh-CN" altLang="en-US" sz="16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0"/>
                        </a:spcBef>
                        <a:spcAft>
                          <a:spcPts val="0"/>
                        </a:spcAft>
                        <a:buClrTx/>
                        <a:buSzTx/>
                        <a:buFontTx/>
                        <a:buNone/>
                        <a:tabLst/>
                      </a:pPr>
                      <a:r>
                        <a:rPr lang="en-US" sz="1600" b="0" i="0" u="none" strike="noStrike" cap="none" spc="0" baseline="0" dirty="0">
                          <a:ln>
                            <a:noFill/>
                          </a:ln>
                          <a:solidFill>
                            <a:schemeClr val="tx1"/>
                          </a:solidFill>
                          <a:uFillTx/>
                          <a:latin typeface="+mn-lt"/>
                          <a:ea typeface="+mn-ea"/>
                          <a:cs typeface="+mn-cs"/>
                          <a:sym typeface="Helvetica Neue Light"/>
                        </a:rPr>
                        <a:t>20753%</a:t>
                      </a:r>
                      <a:endParaRPr lang="zh-CN" altLang="en-US" sz="16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Tree>
    <p:extLst>
      <p:ext uri="{BB962C8B-B14F-4D97-AF65-F5344CB8AC3E}">
        <p14:creationId xmlns:p14="http://schemas.microsoft.com/office/powerpoint/2010/main" val="289972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b="1" dirty="0">
                <a:latin typeface="Times New Roman" panose="02020603050405020304" pitchFamily="18" charset="0"/>
                <a:cs typeface="Times New Roman" panose="02020603050405020304" pitchFamily="18" charset="0"/>
              </a:rPr>
              <a:t>Conclusion</a:t>
            </a: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1270694" cy="10967027"/>
          </a:xfrm>
        </p:spPr>
        <p:txBody>
          <a:bodyPr>
            <a:normAutofit/>
          </a:bodyPr>
          <a:lstStyle/>
          <a:p>
            <a:pPr algn="just"/>
            <a:endParaRPr lang="en-US" altLang="zh-CN" sz="3600" dirty="0">
              <a:latin typeface="Times New Roman" panose="02020603050405020304" pitchFamily="18" charset="0"/>
              <a:cs typeface="Times New Roman" panose="02020603050405020304" pitchFamily="18" charset="0"/>
            </a:endParaRPr>
          </a:p>
          <a:p>
            <a:pPr marL="685800" indent="-685800" algn="just">
              <a:buFont typeface="Arial" panose="020B0604020202020204" pitchFamily="34" charset="0"/>
              <a:buChar char="•"/>
            </a:pPr>
            <a:endParaRPr lang="en-CA" sz="3600" dirty="0">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759644"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sz="4000" dirty="0">
                <a:solidFill>
                  <a:schemeClr val="tx1"/>
                </a:solidFill>
                <a:latin typeface="Times New Roman" panose="02020603050405020304" pitchFamily="18" charset="0"/>
                <a:ea typeface="OPPOSans B"/>
                <a:cs typeface="Times New Roman" panose="02020603050405020304" pitchFamily="18" charset="0"/>
              </a:rPr>
              <a:t>A frame-level residual offset adjustment and combination with chroma order adjustment are proposed </a:t>
            </a:r>
            <a:r>
              <a:rPr lang="en-US" altLang="zh-CN" sz="4000" dirty="0">
                <a:solidFill>
                  <a:schemeClr val="tx1"/>
                </a:solidFill>
                <a:latin typeface="Times New Roman" panose="02020603050405020304" pitchFamily="18" charset="0"/>
                <a:cs typeface="Times New Roman" panose="02020603050405020304" pitchFamily="18" charset="0"/>
              </a:rPr>
              <a:t>for NNLF sets in the NNVC common software</a:t>
            </a:r>
            <a:r>
              <a:rPr lang="en-US" sz="4000" dirty="0">
                <a:solidFill>
                  <a:schemeClr val="tx1"/>
                </a:solidFill>
                <a:latin typeface="Times New Roman" panose="02020603050405020304" pitchFamily="18" charset="0"/>
                <a:ea typeface="OPPOSans B"/>
                <a:cs typeface="Times New Roman" panose="02020603050405020304" pitchFamily="18" charset="0"/>
              </a:rPr>
              <a:t>, which can improve the coding performance without increasing decoder-side complexity.</a:t>
            </a:r>
          </a:p>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It is proposed to include this </a:t>
            </a:r>
            <a:r>
              <a:rPr lang="en-US" altLang="zh-CN" sz="4000" dirty="0">
                <a:solidFill>
                  <a:schemeClr val="tx1"/>
                </a:solidFill>
                <a:latin typeface="Times New Roman" panose="02020603050405020304" pitchFamily="18" charset="0"/>
                <a:ea typeface="OPPOSans B"/>
                <a:cs typeface="Times New Roman" panose="02020603050405020304" pitchFamily="18" charset="0"/>
              </a:rPr>
              <a:t>combination </a:t>
            </a:r>
            <a:r>
              <a:rPr lang="en-US" altLang="zh-CN" sz="4000" dirty="0">
                <a:solidFill>
                  <a:schemeClr val="tx1"/>
                </a:solidFill>
                <a:latin typeface="Times New Roman" panose="02020603050405020304" pitchFamily="18" charset="0"/>
                <a:cs typeface="Times New Roman" panose="02020603050405020304" pitchFamily="18" charset="0"/>
              </a:rPr>
              <a:t>method into both Filter Set #0 and Filter Set #1 in the NNVC reference software.</a:t>
            </a:r>
          </a:p>
          <a:p>
            <a:pPr marL="571500" indent="-571500" algn="just" hangingPunct="1">
              <a:buFont typeface="Arial" panose="020B0604020202020204" pitchFamily="34" charset="0"/>
              <a:buChar char="•"/>
            </a:pPr>
            <a:endParaRPr lang="en-US" altLang="zh-CN" sz="40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Thanks to Tencent and ByteDance for crosschecking!</a:t>
            </a:r>
          </a:p>
          <a:p>
            <a:pPr algn="just" hangingPunct="1"/>
            <a:endParaRPr lang="en-US" altLang="zh-CN"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0517325"/>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40820</TotalTime>
  <Words>3408</Words>
  <Application>Microsoft Office PowerPoint</Application>
  <PresentationFormat>自定义</PresentationFormat>
  <Paragraphs>1301</Paragraphs>
  <Slides>10</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10</vt:i4>
      </vt:variant>
    </vt:vector>
  </HeadingPairs>
  <TitlesOfParts>
    <vt:vector size="22" baseType="lpstr">
      <vt:lpstr>Helvetica Neue</vt:lpstr>
      <vt:lpstr>Helvetica Neue Light</vt:lpstr>
      <vt:lpstr>Helvetica Neue Medium</vt:lpstr>
      <vt:lpstr>OPPOSans B</vt:lpstr>
      <vt:lpstr>OPPOSans M</vt:lpstr>
      <vt:lpstr>OPPOSans R</vt:lpstr>
      <vt:lpstr>等线</vt:lpstr>
      <vt:lpstr>Arial</vt:lpstr>
      <vt:lpstr>Helvetica</vt:lpstr>
      <vt:lpstr>Times New Roman</vt:lpstr>
      <vt:lpstr>White 白底</vt:lpstr>
      <vt:lpstr>Black 黑底</vt:lpstr>
      <vt:lpstr> JVET-AC0064  EE1-1.4: On adjustment of residual for NNLF</vt:lpstr>
      <vt:lpstr>Introduction</vt:lpstr>
      <vt:lpstr>Proposed</vt:lpstr>
      <vt:lpstr>Proposed</vt:lpstr>
      <vt:lpstr>Simulation results</vt:lpstr>
      <vt:lpstr>Simulation results</vt:lpstr>
      <vt:lpstr>Simulation results</vt:lpstr>
      <vt:lpstr>Simulation results</vt:lpstr>
      <vt:lpstr>Conclusion</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戴震宇(Joey Dai)</dc:creator>
  <cp:lastModifiedBy>戴震宇(Joey Dai)</cp:lastModifiedBy>
  <cp:revision>829</cp:revision>
  <dcterms:modified xsi:type="dcterms:W3CDTF">2023-01-09T09:06:56Z</dcterms:modified>
</cp:coreProperties>
</file>