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1" r:id="rId2"/>
    <p:sldMasterId id="2147483692" r:id="rId3"/>
  </p:sldMasterIdLst>
  <p:notesMasterIdLst>
    <p:notesMasterId r:id="rId11"/>
  </p:notesMasterIdLst>
  <p:sldIdLst>
    <p:sldId id="285" r:id="rId4"/>
    <p:sldId id="401" r:id="rId5"/>
    <p:sldId id="393" r:id="rId6"/>
    <p:sldId id="394" r:id="rId7"/>
    <p:sldId id="383" r:id="rId8"/>
    <p:sldId id="385" r:id="rId9"/>
    <p:sldId id="28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53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1/4/2023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FFFEA-3BCD-4179-BF97-2C1CFD1AF2E1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0CE342A-3234-4F4B-9794-FC1C93DDC18F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96FE69-A8D9-453B-A4B0-E276D26B0784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70E3-2CBE-4393-8AB2-85DB44967E5B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6B26-327B-431F-A7CA-C7E1DAD48774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F4DAF-98E7-4E75-9480-D63FAB9C7D53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635-39C8-442D-94DC-99D254C3FC7C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0402-08B0-49F6-B4EE-40DBBEC678E2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C08A-EB1C-47BC-ADCC-2714C77C7663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9D07-9227-48D9-8AC3-FDEF015DC1F4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C9230-8D42-4D00-BB65-B21A87DD571C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12B0-1706-4816-A650-4AC334D05008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8D3DFDA-4410-48C0-9799-8E0BA8C1213C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6436C09-69C6-49F9-AA17-CF41C0C05702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A705A-10F2-4FBA-BDFD-7C8C4554A32A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F54AA882-17C5-47ED-A658-9B030FD6831E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55488705-26FA-47EA-90C7-7F40AFF4D5FC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4,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A42A4-D235-4FDB-8D09-8CBD61ADECD9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8EED-418E-461F-9125-18BF3024B2E6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CC7F-4ADE-4D14-9144-C4C60194F023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34651-66D5-4DED-B3AB-10F02D343E98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46279-3E16-4359-8935-19DAE72C55D0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6A76097-7203-4BB8-ACA4-D13D0E956B6B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5498E8A-7348-4735-93ED-AF25066CE1D7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5499A-6A6C-442A-A11A-90AB55DF44FE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E39-4588-460B-9291-CE595C1540DA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FCE59-87CE-4F4A-9E2C-688338B21F67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1A38B-02DE-4A76-BE17-62FFAFCD628F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5B3-130D-4A51-ADC0-3217F4BC188A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62891D1-8881-4264-876C-23376BC13250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2D237-E560-404F-BC1E-14B42F1C834F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8C50-CA47-43DA-B985-B43AF9B37003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C646-A84E-48BF-B066-EB5F4998EF30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3E05FDB-2DEA-45C2-ACC5-CA5314937CDE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DF8305B-0A40-4B12-874C-1B53131BB4A5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AF91D-F8F0-4A4A-A4C5-70221B32CB30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6B78202A-A539-4EE0-9650-5D0A78AD92CF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C77B5444-9893-48A9-A180-553B704C9686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4,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E8417-A2DD-4E25-BDF4-7CD72D21E481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238A8-7942-426F-A7BA-447F4C116CAA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7AFD7-585F-4AAF-A74B-71A591B46627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4385-4FB0-4ECC-8D2F-5758BE03C4E3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518D4B2-EDC7-40B2-8AE1-2BD0C109C04F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E7C4A7B-5277-474C-B847-61A49F535848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74092-B35E-47ED-B559-27D3ACB0194C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3D6B0-3B55-465C-9AAB-C20A72910575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EFEC1-C4CE-4BCF-A488-3F8C8B2612B2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330F9-1DAB-446B-8859-C49B14A4D4F3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144DE5AB-304A-4CBD-9808-BF3DA7E57A3B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4,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CFC41-F2C8-4C71-BED1-DA625CFD2465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8FFA8-F549-47C4-9B24-51D075185B00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CF73-8386-44B7-86DD-664F6DB5A54A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F3DD-68E7-4F41-8439-0CF8B3922DD2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80874-E1D1-4FE5-A2D0-F56A9553F5B9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02B9-F13D-4904-A50E-3D32CE010BE0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A536-73DA-45FF-9E53-9C953C9E698B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667A5-4777-46B8-BE6D-2C61ECA17601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8F275-D0C3-40B4-BB14-41D2C44821B7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D9E789E-097D-427F-8D0D-F5E4735D21C6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E574CB82-7F67-4A1D-8E9F-B77D6CFD9D07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5FDDC885-ED35-40F7-8341-3F3BDC4BF035}" type="datetime4">
              <a:rPr lang="en-US" smtClean="0"/>
              <a:t>January 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948518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 dirty="0"/>
              <a:t>Jung-Kyung Lee, Damian Ruiz Coll, Vikas Warudkar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JVET-AC0059</a:t>
            </a:r>
            <a:br>
              <a:rPr lang="en-US" sz="4000" dirty="0"/>
            </a:br>
            <a:br>
              <a:rPr lang="en-US" sz="4000" dirty="0"/>
            </a:br>
            <a:r>
              <a:rPr lang="en-US" sz="3200" dirty="0"/>
              <a:t>AHG12: TMP using Reconstruction-Reordered for screen content coding (RR-TMP)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Summary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07F1DA6-26C7-57AA-0553-C2AF6ABE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564483"/>
            <a:ext cx="10622280" cy="46124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Proposals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/>
              <a:t>TMP using Reconstruction-Reordered (RR-TMP) for screen content coding for SCC.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2000" b="1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Experimental Results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AI: Class F -0.14%, 0.08%, -0.12%, 101%, 101%; Class TGM -0.28%, -0.25%, -0.24%, 101%, 104%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RA: Class F -0.06%, -0.27%, -0.14%, 100%, 100%; Class TGM -0.16%, -0.27%, -0.14%, 100%, 100%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07384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TMP using Reconstruction-Reordered (RR-TMP)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07F1DA6-26C7-57AA-0553-C2AF6ABE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02085"/>
            <a:ext cx="10881360" cy="477487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TMP block is flipped according to flip type, </a:t>
            </a:r>
            <a:r>
              <a:rPr lang="en-US" sz="1800" u="sng" dirty="0"/>
              <a:t>horizontal or vertical flip</a:t>
            </a:r>
            <a:r>
              <a:rPr lang="en-US" sz="1800" dirty="0"/>
              <a:t>, and used as a prediction block. </a:t>
            </a:r>
          </a:p>
          <a:p>
            <a:pPr>
              <a:lnSpc>
                <a:spcPct val="150000"/>
              </a:lnSpc>
            </a:pPr>
            <a:endParaRPr lang="en-US" sz="1800" dirty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Search for the most similar template to the flipped template in a </a:t>
            </a:r>
            <a:r>
              <a:rPr lang="en-US" sz="1800" u="sng" dirty="0"/>
              <a:t>predefined search range</a:t>
            </a:r>
            <a:r>
              <a:rPr lang="en-US" sz="1800" dirty="0"/>
              <a:t>.</a:t>
            </a:r>
          </a:p>
          <a:p>
            <a:pPr lvl="1"/>
            <a:endParaRPr lang="en-US" sz="1800" dirty="0"/>
          </a:p>
          <a:p>
            <a:endParaRPr lang="en-US" sz="1800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AADC4B8-10BF-3EAC-0131-11DC74F1D8BB}"/>
              </a:ext>
            </a:extLst>
          </p:cNvPr>
          <p:cNvGrpSpPr/>
          <p:nvPr/>
        </p:nvGrpSpPr>
        <p:grpSpPr>
          <a:xfrm>
            <a:off x="3405206" y="2360469"/>
            <a:ext cx="6104658" cy="1429055"/>
            <a:chOff x="3405206" y="2360469"/>
            <a:chExt cx="6104658" cy="1429055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83A03EF-273C-5246-DC2E-59E9554DBA3C}"/>
                </a:ext>
              </a:extLst>
            </p:cNvPr>
            <p:cNvGrpSpPr/>
            <p:nvPr/>
          </p:nvGrpSpPr>
          <p:grpSpPr>
            <a:xfrm>
              <a:off x="5559588" y="2360469"/>
              <a:ext cx="1539267" cy="1429055"/>
              <a:chOff x="3722352" y="2864713"/>
              <a:chExt cx="1668780" cy="1549295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FF07FCF1-4BDA-20A6-17EA-A517A11EA447}"/>
                  </a:ext>
                </a:extLst>
              </p:cNvPr>
              <p:cNvGrpSpPr/>
              <p:nvPr/>
            </p:nvGrpSpPr>
            <p:grpSpPr>
              <a:xfrm flipH="1">
                <a:off x="3900075" y="2864713"/>
                <a:ext cx="1313333" cy="1093105"/>
                <a:chOff x="4470514" y="5533828"/>
                <a:chExt cx="544687" cy="542871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F0841DEE-FF5B-AD65-B0E9-E2B4A91D87C8}"/>
                    </a:ext>
                  </a:extLst>
                </p:cNvPr>
                <p:cNvSpPr/>
                <p:nvPr/>
              </p:nvSpPr>
              <p:spPr>
                <a:xfrm>
                  <a:off x="4470514" y="5533828"/>
                  <a:ext cx="544687" cy="542871"/>
                </a:xfrm>
                <a:prstGeom prst="rect">
                  <a:avLst/>
                </a:prstGeom>
                <a:solidFill>
                  <a:sysClr val="window" lastClr="FFFFFF">
                    <a:lumMod val="50000"/>
                  </a:sysClr>
                </a:solidFill>
                <a:ln w="6350" cap="flat" cmpd="sng" algn="ctr">
                  <a:solidFill>
                    <a:schemeClr val="tx1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3600" b="1" dirty="0"/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D6DEC359-A09B-3A90-95D4-17D48BD0EA0D}"/>
                    </a:ext>
                  </a:extLst>
                </p:cNvPr>
                <p:cNvSpPr/>
                <p:nvPr/>
              </p:nvSpPr>
              <p:spPr>
                <a:xfrm>
                  <a:off x="4541697" y="5620139"/>
                  <a:ext cx="473178" cy="456310"/>
                </a:xfrm>
                <a:prstGeom prst="rect">
                  <a:avLst/>
                </a:prstGeom>
                <a:solidFill>
                  <a:sysClr val="window" lastClr="FFFFFF">
                    <a:lumMod val="75000"/>
                  </a:sysClr>
                </a:solidFill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3600" b="1" dirty="0"/>
                </a:p>
              </p:txBody>
            </p:sp>
          </p:grpSp>
          <p:sp>
            <p:nvSpPr>
              <p:cNvPr id="43" name="Text Box 2">
                <a:extLst>
                  <a:ext uri="{FF2B5EF4-FFF2-40B4-BE49-F238E27FC236}">
                    <a16:creationId xmlns:a16="http://schemas.microsoft.com/office/drawing/2014/main" id="{F16E3502-8EBC-01B3-018F-6C873DA823B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0800000" flipV="1">
                <a:off x="3722352" y="4048883"/>
                <a:ext cx="1668780" cy="365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marL="0" marR="0"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Horizontal flip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A09F262-EC26-B49D-CBE5-54D17A0A8FDD}"/>
                </a:ext>
              </a:extLst>
            </p:cNvPr>
            <p:cNvGrpSpPr/>
            <p:nvPr/>
          </p:nvGrpSpPr>
          <p:grpSpPr>
            <a:xfrm>
              <a:off x="3405206" y="2360469"/>
              <a:ext cx="1282640" cy="1429055"/>
              <a:chOff x="1747070" y="2864713"/>
              <a:chExt cx="1390560" cy="1549295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12F47C44-AA72-43DF-4712-EC28883DB158}"/>
                  </a:ext>
                </a:extLst>
              </p:cNvPr>
              <p:cNvGrpSpPr/>
              <p:nvPr/>
            </p:nvGrpSpPr>
            <p:grpSpPr>
              <a:xfrm>
                <a:off x="1785683" y="2864713"/>
                <a:ext cx="1313333" cy="1093104"/>
                <a:chOff x="4470514" y="5533828"/>
                <a:chExt cx="544687" cy="542871"/>
              </a:xfrm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F3A1F0B8-E486-1904-08BF-846CAD10274E}"/>
                    </a:ext>
                  </a:extLst>
                </p:cNvPr>
                <p:cNvSpPr/>
                <p:nvPr/>
              </p:nvSpPr>
              <p:spPr>
                <a:xfrm>
                  <a:off x="4470514" y="5533828"/>
                  <a:ext cx="544687" cy="542871"/>
                </a:xfrm>
                <a:prstGeom prst="rect">
                  <a:avLst/>
                </a:prstGeom>
                <a:solidFill>
                  <a:sysClr val="window" lastClr="FFFFFF">
                    <a:lumMod val="50000"/>
                  </a:sysClr>
                </a:solidFill>
                <a:ln w="6350" cap="flat" cmpd="sng" algn="ctr">
                  <a:solidFill>
                    <a:schemeClr val="tx1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3600" b="1" dirty="0"/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29F6E901-8710-506A-5B95-B4057E3EA029}"/>
                    </a:ext>
                  </a:extLst>
                </p:cNvPr>
                <p:cNvSpPr/>
                <p:nvPr/>
              </p:nvSpPr>
              <p:spPr>
                <a:xfrm>
                  <a:off x="4541698" y="5620376"/>
                  <a:ext cx="473178" cy="456310"/>
                </a:xfrm>
                <a:prstGeom prst="rect">
                  <a:avLst/>
                </a:prstGeom>
                <a:solidFill>
                  <a:sysClr val="window" lastClr="FFFFFF">
                    <a:lumMod val="75000"/>
                  </a:sysClr>
                </a:solidFill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3600" b="1" dirty="0"/>
                </a:p>
              </p:txBody>
            </p:sp>
          </p:grpSp>
          <p:sp>
            <p:nvSpPr>
              <p:cNvPr id="39" name="Text Box 2">
                <a:extLst>
                  <a:ext uri="{FF2B5EF4-FFF2-40B4-BE49-F238E27FC236}">
                    <a16:creationId xmlns:a16="http://schemas.microsoft.com/office/drawing/2014/main" id="{EDC7968F-8AB0-E070-17C3-E5CCD96D9E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0800000" flipV="1">
                <a:off x="1747070" y="4048883"/>
                <a:ext cx="1390560" cy="365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marL="0" marR="0"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TMP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BF1B785-3713-5FFF-0791-5F553F84E8A0}"/>
                </a:ext>
              </a:extLst>
            </p:cNvPr>
            <p:cNvGrpSpPr/>
            <p:nvPr/>
          </p:nvGrpSpPr>
          <p:grpSpPr>
            <a:xfrm>
              <a:off x="7970597" y="2360469"/>
              <a:ext cx="1539267" cy="1429055"/>
              <a:chOff x="5797024" y="2864713"/>
              <a:chExt cx="1668780" cy="1549295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1FB56565-EA07-4DEC-87DB-BC83249CE600}"/>
                  </a:ext>
                </a:extLst>
              </p:cNvPr>
              <p:cNvGrpSpPr/>
              <p:nvPr/>
            </p:nvGrpSpPr>
            <p:grpSpPr>
              <a:xfrm flipV="1">
                <a:off x="5974747" y="2864713"/>
                <a:ext cx="1313333" cy="1105601"/>
                <a:chOff x="4460088" y="5533828"/>
                <a:chExt cx="544687" cy="542871"/>
              </a:xfrm>
            </p:grpSpPr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24493FEE-8FAD-1503-07C4-F700D4D26D4F}"/>
                    </a:ext>
                  </a:extLst>
                </p:cNvPr>
                <p:cNvSpPr/>
                <p:nvPr/>
              </p:nvSpPr>
              <p:spPr>
                <a:xfrm>
                  <a:off x="4460088" y="5533828"/>
                  <a:ext cx="544687" cy="542871"/>
                </a:xfrm>
                <a:prstGeom prst="rect">
                  <a:avLst/>
                </a:prstGeom>
                <a:solidFill>
                  <a:sysClr val="window" lastClr="FFFFFF">
                    <a:lumMod val="50000"/>
                  </a:sysClr>
                </a:solidFill>
                <a:ln w="6350" cap="flat" cmpd="sng" algn="ctr">
                  <a:solidFill>
                    <a:schemeClr val="tx1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3600" b="1" dirty="0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9E64BD7D-FF08-C80C-2406-B66246F63B5D}"/>
                    </a:ext>
                  </a:extLst>
                </p:cNvPr>
                <p:cNvSpPr/>
                <p:nvPr/>
              </p:nvSpPr>
              <p:spPr>
                <a:xfrm>
                  <a:off x="4531273" y="5619418"/>
                  <a:ext cx="473178" cy="456310"/>
                </a:xfrm>
                <a:prstGeom prst="rect">
                  <a:avLst/>
                </a:prstGeom>
                <a:solidFill>
                  <a:sysClr val="window" lastClr="FFFFFF">
                    <a:lumMod val="75000"/>
                  </a:sysClr>
                </a:solidFill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3600" b="1" dirty="0"/>
                </a:p>
              </p:txBody>
            </p:sp>
          </p:grpSp>
          <p:sp>
            <p:nvSpPr>
              <p:cNvPr id="35" name="Text Box 2">
                <a:extLst>
                  <a:ext uri="{FF2B5EF4-FFF2-40B4-BE49-F238E27FC236}">
                    <a16:creationId xmlns:a16="http://schemas.microsoft.com/office/drawing/2014/main" id="{31BACC79-839B-4AF5-E318-9F0DD39E98F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0800000" flipV="1">
                <a:off x="5797024" y="4048883"/>
                <a:ext cx="1668780" cy="365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marL="0" marR="0"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Vertical flip</a:t>
                </a:r>
              </a:p>
            </p:txBody>
          </p:sp>
        </p:grpSp>
      </p:grpSp>
      <p:sp>
        <p:nvSpPr>
          <p:cNvPr id="47" name="Text Box 2">
            <a:extLst>
              <a:ext uri="{FF2B5EF4-FFF2-40B4-BE49-F238E27FC236}">
                <a16:creationId xmlns:a16="http://schemas.microsoft.com/office/drawing/2014/main" id="{A2A63AB1-B255-66A3-543C-56872F1D316D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3674677" y="2765862"/>
            <a:ext cx="849238" cy="3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CB</a:t>
            </a:r>
          </a:p>
        </p:txBody>
      </p:sp>
    </p:spTree>
    <p:extLst>
      <p:ext uri="{BB962C8B-B14F-4D97-AF65-F5344CB8AC3E}">
        <p14:creationId xmlns:p14="http://schemas.microsoft.com/office/powerpoint/2010/main" val="3932233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Predefined area for RR-TMP</a:t>
            </a:r>
            <a:endParaRPr lang="en-US" sz="3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C2D552-25B4-048F-A66E-AE05EF3B96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901" y="2633922"/>
            <a:ext cx="7762648" cy="3464804"/>
          </a:xfrm>
          <a:prstGeom prst="rect">
            <a:avLst/>
          </a:prstGeom>
          <a:noFill/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A3C8555-1BD5-A1F0-555F-9B7F002DF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364456"/>
            <a:ext cx="10868809" cy="481250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Horizontal flip : partial of the current CTU (R1) and left region (R4)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Vertical flip : partial of the current CTU (R1) and above region (R3)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A7B61A-BBE7-B420-C8A8-6F8579270CB8}"/>
              </a:ext>
            </a:extLst>
          </p:cNvPr>
          <p:cNvSpPr txBox="1"/>
          <p:nvPr/>
        </p:nvSpPr>
        <p:spPr>
          <a:xfrm>
            <a:off x="1558825" y="6007686"/>
            <a:ext cx="81027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Figure 1. RR-TMP search region for (a) horizontal flip, and (b) vertical flip.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314AE4-31C2-3E0B-31D6-195E88A767F1}"/>
              </a:ext>
            </a:extLst>
          </p:cNvPr>
          <p:cNvSpPr txBox="1"/>
          <p:nvPr/>
        </p:nvSpPr>
        <p:spPr>
          <a:xfrm>
            <a:off x="9229809" y="5646314"/>
            <a:ext cx="2199543" cy="61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rgbClr val="0F2E30"/>
                </a:solidFill>
                <a:latin typeface="Verdana"/>
              </a:rPr>
              <a:t>SRW: 5* </a:t>
            </a:r>
            <a:r>
              <a:rPr lang="en-CA" sz="1400" dirty="0" err="1">
                <a:solidFill>
                  <a:srgbClr val="0F2E30"/>
                </a:solidFill>
                <a:latin typeface="Verdana"/>
              </a:rPr>
              <a:t>CbWidth</a:t>
            </a:r>
            <a:endParaRPr lang="en-CA" sz="1400" dirty="0">
              <a:solidFill>
                <a:srgbClr val="0F2E30"/>
              </a:solidFill>
              <a:latin typeface="Verdana"/>
            </a:endParaRPr>
          </a:p>
          <a:p>
            <a:pPr marL="285750" indent="-28575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rgbClr val="0F2E30"/>
                </a:solidFill>
                <a:latin typeface="Verdana"/>
              </a:rPr>
              <a:t>SRH: 5* </a:t>
            </a:r>
            <a:r>
              <a:rPr lang="en-CA" sz="1400" dirty="0" err="1">
                <a:solidFill>
                  <a:srgbClr val="0F2E30"/>
                </a:solidFill>
                <a:latin typeface="Verdana"/>
              </a:rPr>
              <a:t>CbHeight</a:t>
            </a:r>
            <a:endParaRPr lang="en-US" sz="1400" dirty="0">
              <a:solidFill>
                <a:srgbClr val="0F2E30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616472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5758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ECM-7.0: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C9B870C-8306-070F-0AF3-CE2D600A1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480" y="1690688"/>
            <a:ext cx="8193583" cy="4514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71" y="1261223"/>
            <a:ext cx="10270023" cy="5139895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en-US" sz="2000" dirty="0"/>
              <a:t>TMP using Reconstruction-Reordered (RR-TMP) for screen content coding for SCC.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Average of {-0.21%, -0.09%, -0.18%} coding gain in Class F/TGM.</a:t>
            </a:r>
          </a:p>
          <a:p>
            <a:pPr>
              <a:lnSpc>
                <a:spcPct val="160000"/>
              </a:lnSpc>
            </a:pPr>
            <a:r>
              <a:rPr lang="en-US" sz="2000"/>
              <a:t>Moderate complexity of 101%(ENC) and 103%(DEC).</a:t>
            </a:r>
            <a:endParaRPr lang="en-US" sz="20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70CDA8-1073-441A-BB4F-E87BC119D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E02CD6-1C40-4808-9F0A-1F95CF7A86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</p:spTree>
    <p:extLst>
      <p:ext uri="{BB962C8B-B14F-4D97-AF65-F5344CB8AC3E}">
        <p14:creationId xmlns:p14="http://schemas.microsoft.com/office/powerpoint/2010/main" val="3291869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13652</TotalTime>
  <Words>286</Words>
  <Application>Microsoft Office PowerPoint</Application>
  <PresentationFormat>Widescreen</PresentationFormat>
  <Paragraphs>44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Agency FB</vt:lpstr>
      <vt:lpstr>Arial</vt:lpstr>
      <vt:lpstr>Calibri</vt:lpstr>
      <vt:lpstr>Century Gothic</vt:lpstr>
      <vt:lpstr>Times New Roman</vt:lpstr>
      <vt:lpstr>Verdana</vt:lpstr>
      <vt:lpstr>Wingdings</vt:lpstr>
      <vt:lpstr>Office Theme</vt:lpstr>
      <vt:lpstr>1_Office Theme</vt:lpstr>
      <vt:lpstr>2_Office Theme</vt:lpstr>
      <vt:lpstr> JVET-AC0059  AHG12: TMP using Reconstruction-Reordered for screen content coding (RR-TMP)</vt:lpstr>
      <vt:lpstr>Summary</vt:lpstr>
      <vt:lpstr>TMP using Reconstruction-Reordered (RR-TMP) </vt:lpstr>
      <vt:lpstr>Predefined area for RR-TMP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Jungkyung Lee</cp:lastModifiedBy>
  <cp:revision>500</cp:revision>
  <cp:lastPrinted>2019-07-30T14:28:07Z</cp:lastPrinted>
  <dcterms:created xsi:type="dcterms:W3CDTF">2020-02-24T15:31:07Z</dcterms:created>
  <dcterms:modified xsi:type="dcterms:W3CDTF">2023-01-04T16:18:31Z</dcterms:modified>
</cp:coreProperties>
</file>