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0" r:id="rId4"/>
    <p:sldId id="374" r:id="rId5"/>
    <p:sldId id="372" r:id="rId6"/>
    <p:sldId id="375" r:id="rId7"/>
    <p:sldId id="373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Non-EE2:Bi-predictive local illumination compensation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004" y="4208291"/>
            <a:ext cx="7731463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Ning Yan,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Wei Chen,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3563859"/>
          </a:xfrm>
        </p:spPr>
        <p:txBody>
          <a:bodyPr>
            <a:normAutofit/>
          </a:bodyPr>
          <a:lstStyle/>
          <a:p>
            <a:r>
              <a:rPr lang="en-US" dirty="0"/>
              <a:t>Local illumination compensation (LIC) in ECM-6.0</a:t>
            </a:r>
          </a:p>
          <a:p>
            <a:pPr lvl="1"/>
            <a:r>
              <a:rPr lang="en-CA" dirty="0"/>
              <a:t>Addressing the illumination variations in prediction blocks based on one linear 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scale and the offset are estimated based on the neighboring reconstructed samples</a:t>
            </a:r>
          </a:p>
          <a:p>
            <a:pPr lvl="1"/>
            <a:r>
              <a:rPr lang="en-US" dirty="0"/>
              <a:t>Enabling scenarios:</a:t>
            </a:r>
          </a:p>
          <a:p>
            <a:pPr lvl="2"/>
            <a:r>
              <a:rPr lang="en-US" dirty="0"/>
              <a:t>The LIC flag is explicitly signaled for AMVP inter CUs</a:t>
            </a:r>
          </a:p>
          <a:p>
            <a:pPr lvl="2"/>
            <a:r>
              <a:rPr lang="en-US" dirty="0"/>
              <a:t>The LIC flag is inherited from one neighboring block for merge CUs</a:t>
            </a:r>
          </a:p>
          <a:p>
            <a:pPr lvl="1"/>
            <a:r>
              <a:rPr lang="en-US" dirty="0"/>
              <a:t>The LIC is only applicable to </a:t>
            </a:r>
            <a:r>
              <a:rPr lang="en-US" b="1" dirty="0" err="1"/>
              <a:t>uni</a:t>
            </a:r>
            <a:r>
              <a:rPr lang="en-US" b="1" dirty="0"/>
              <a:t>-predictive inter CUs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/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blipFill>
                <a:blip r:embed="rId2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99361"/>
          </a:xfrm>
        </p:spPr>
        <p:txBody>
          <a:bodyPr>
            <a:normAutofit/>
          </a:bodyPr>
          <a:lstStyle/>
          <a:p>
            <a:r>
              <a:rPr lang="en-US" dirty="0"/>
              <a:t>Bi-predictive LIC</a:t>
            </a:r>
          </a:p>
          <a:p>
            <a:pPr lvl="1"/>
            <a:r>
              <a:rPr lang="en-CA" b="1" dirty="0"/>
              <a:t>Straightforward</a:t>
            </a:r>
            <a:r>
              <a:rPr lang="en-CA" dirty="0"/>
              <a:t> extension of the </a:t>
            </a:r>
            <a:r>
              <a:rPr lang="en-CA" dirty="0" err="1"/>
              <a:t>uni</a:t>
            </a:r>
            <a:r>
              <a:rPr lang="en-CA" dirty="0"/>
              <a:t>-predictive LIC to bi-prediction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b="1" dirty="0"/>
          </a:p>
          <a:p>
            <a:pPr lvl="1"/>
            <a:r>
              <a:rPr lang="en-US" b="1" dirty="0"/>
              <a:t>Same</a:t>
            </a:r>
            <a:r>
              <a:rPr lang="en-US" dirty="0"/>
              <a:t> enabling scenarios:</a:t>
            </a:r>
          </a:p>
          <a:p>
            <a:pPr lvl="2"/>
            <a:r>
              <a:rPr lang="en-US" dirty="0"/>
              <a:t>The LIC flag is explicitly signaled for AMVP inter CUs</a:t>
            </a:r>
          </a:p>
          <a:p>
            <a:pPr lvl="2"/>
            <a:r>
              <a:rPr lang="en-US" dirty="0"/>
              <a:t>The LIC flag is inherited from one neighboring block for merge CUs</a:t>
            </a:r>
          </a:p>
          <a:p>
            <a:pPr lvl="1"/>
            <a:r>
              <a:rPr lang="en-US" dirty="0"/>
              <a:t>LIC parameter derivation:</a:t>
            </a:r>
          </a:p>
          <a:p>
            <a:pPr lvl="2"/>
            <a:r>
              <a:rPr lang="en-US" b="1" dirty="0"/>
              <a:t>Reuse the same </a:t>
            </a:r>
            <a:r>
              <a:rPr lang="en-US" dirty="0"/>
              <a:t>linear model derivation of the </a:t>
            </a:r>
            <a:r>
              <a:rPr lang="en-US" dirty="0" err="1"/>
              <a:t>uni</a:t>
            </a:r>
            <a:r>
              <a:rPr lang="en-US" dirty="0"/>
              <a:t>-predictive LIC</a:t>
            </a:r>
          </a:p>
          <a:p>
            <a:pPr lvl="2"/>
            <a:r>
              <a:rPr lang="en-US" dirty="0"/>
              <a:t>Derive the two linear model in L0 and L1 iteratively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72118FC-8993-6C36-9887-96288BFC4AE0}"/>
                  </a:ext>
                </a:extLst>
              </p:cNvPr>
              <p:cNvSpPr txBox="1"/>
              <p:nvPr/>
            </p:nvSpPr>
            <p:spPr>
              <a:xfrm>
                <a:off x="2207741" y="2097016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72118FC-8993-6C36-9887-96288BFC4A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741" y="2097016"/>
                <a:ext cx="6116128" cy="369332"/>
              </a:xfrm>
              <a:prstGeom prst="rect">
                <a:avLst/>
              </a:prstGeom>
              <a:blipFill>
                <a:blip r:embed="rId2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C8D7DB2-2E44-3D81-8DF4-34627D9B0501}"/>
                  </a:ext>
                </a:extLst>
              </p:cNvPr>
              <p:cNvSpPr txBox="1"/>
              <p:nvPr/>
            </p:nvSpPr>
            <p:spPr>
              <a:xfrm>
                <a:off x="2100519" y="2484403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C8D7DB2-2E44-3D81-8DF4-34627D9B0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519" y="2484403"/>
                <a:ext cx="6116128" cy="369332"/>
              </a:xfrm>
              <a:prstGeom prst="rect">
                <a:avLst/>
              </a:prstGeom>
              <a:blipFill>
                <a:blip r:embed="rId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BB3B60-4297-3B68-AF43-465A885B623D}"/>
                  </a:ext>
                </a:extLst>
              </p:cNvPr>
              <p:cNvSpPr txBox="1"/>
              <p:nvPr/>
            </p:nvSpPr>
            <p:spPr>
              <a:xfrm>
                <a:off x="2109132" y="2883972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BB3B60-4297-3B68-AF43-465A885B6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9132" y="2883972"/>
                <a:ext cx="6116128" cy="369332"/>
              </a:xfrm>
              <a:prstGeom prst="rect">
                <a:avLst/>
              </a:prstGeom>
              <a:blipFill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3D964425-B69D-6240-7E21-43192E82C8F7}"/>
              </a:ext>
            </a:extLst>
          </p:cNvPr>
          <p:cNvSpPr/>
          <p:nvPr/>
        </p:nvSpPr>
        <p:spPr>
          <a:xfrm>
            <a:off x="2329125" y="5831476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Derive initial L0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EA7B41-3078-DF4A-E8D6-C8A9CE12C860}"/>
              </a:ext>
            </a:extLst>
          </p:cNvPr>
          <p:cNvSpPr/>
          <p:nvPr/>
        </p:nvSpPr>
        <p:spPr>
          <a:xfrm>
            <a:off x="5195567" y="5811348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Derive L1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2D9CAE-8161-467C-75D8-3D2C737AFBD6}"/>
              </a:ext>
            </a:extLst>
          </p:cNvPr>
          <p:cNvSpPr/>
          <p:nvPr/>
        </p:nvSpPr>
        <p:spPr>
          <a:xfrm>
            <a:off x="8062009" y="5799846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Recalculate L0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CE8935B-4F0D-CE7A-A8C1-40B2B113F0C6}"/>
              </a:ext>
            </a:extLst>
          </p:cNvPr>
          <p:cNvSpPr/>
          <p:nvPr/>
        </p:nvSpPr>
        <p:spPr>
          <a:xfrm>
            <a:off x="7392838" y="6055750"/>
            <a:ext cx="414068" cy="181155"/>
          </a:xfrm>
          <a:prstGeom prst="rightArrow">
            <a:avLst/>
          </a:prstGeom>
          <a:solidFill>
            <a:srgbClr val="2D86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itchFamily="2" charset="2"/>
              <a:buChar char="l"/>
            </a:pPr>
            <a:endParaRPr kumimoji="1" lang="en-US" sz="20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5FE5AD9-94A7-F561-6426-7352F6B792BA}"/>
              </a:ext>
            </a:extLst>
          </p:cNvPr>
          <p:cNvSpPr/>
          <p:nvPr/>
        </p:nvSpPr>
        <p:spPr>
          <a:xfrm>
            <a:off x="4517157" y="6001128"/>
            <a:ext cx="414068" cy="181155"/>
          </a:xfrm>
          <a:prstGeom prst="rightArrow">
            <a:avLst/>
          </a:prstGeom>
          <a:solidFill>
            <a:srgbClr val="2D86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itchFamily="2" charset="2"/>
              <a:buChar char="l"/>
            </a:pPr>
            <a:endParaRPr kumimoji="1" lang="en-US" sz="20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46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 (1)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1234727"/>
          </a:xfrm>
        </p:spPr>
        <p:txBody>
          <a:bodyPr/>
          <a:lstStyle/>
          <a:p>
            <a:r>
              <a:rPr lang="en-US" dirty="0"/>
              <a:t> ECM Tool-ON configuration</a:t>
            </a:r>
          </a:p>
          <a:p>
            <a:pPr lvl="1"/>
            <a:r>
              <a:rPr lang="en-US" dirty="0"/>
              <a:t>Anchor: </a:t>
            </a:r>
            <a:r>
              <a:rPr lang="en-CA" dirty="0">
                <a:effectLst/>
                <a:ea typeface="Times New Roman" panose="02020603050405020304" pitchFamily="18" charset="0"/>
              </a:rPr>
              <a:t>BASE_ENCODER = 1, BASE_NORMATIVE = 1, TOOLS = 0 and INTER_LIC = 1</a:t>
            </a:r>
          </a:p>
          <a:p>
            <a:pPr lvl="1"/>
            <a:r>
              <a:rPr lang="en-CA" dirty="0"/>
              <a:t>Test: anchor + bi-predictive</a:t>
            </a:r>
          </a:p>
          <a:p>
            <a:pPr marL="228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60BA2D-58A3-0D6C-6BC3-D34DA5928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000378"/>
              </p:ext>
            </p:extLst>
          </p:nvPr>
        </p:nvGraphicFramePr>
        <p:xfrm>
          <a:off x="1311217" y="2553419"/>
          <a:ext cx="4449074" cy="2182444"/>
        </p:xfrm>
        <a:graphic>
          <a:graphicData uri="http://schemas.openxmlformats.org/drawingml/2006/table">
            <a:tbl>
              <a:tblPr firstRow="1" firstCol="1" bandRow="1"/>
              <a:tblGrid>
                <a:gridCol w="741512">
                  <a:extLst>
                    <a:ext uri="{9D8B030D-6E8A-4147-A177-3AD203B41FA5}">
                      <a16:colId xmlns:a16="http://schemas.microsoft.com/office/drawing/2014/main" val="1282192158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2062072645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138131959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3865043112"/>
                    </a:ext>
                  </a:extLst>
                </a:gridCol>
                <a:gridCol w="653370">
                  <a:extLst>
                    <a:ext uri="{9D8B030D-6E8A-4147-A177-3AD203B41FA5}">
                      <a16:colId xmlns:a16="http://schemas.microsoft.com/office/drawing/2014/main" val="3521322965"/>
                    </a:ext>
                  </a:extLst>
                </a:gridCol>
                <a:gridCol w="653370">
                  <a:extLst>
                    <a:ext uri="{9D8B030D-6E8A-4147-A177-3AD203B41FA5}">
                      <a16:colId xmlns:a16="http://schemas.microsoft.com/office/drawing/2014/main" val="2538599383"/>
                    </a:ext>
                  </a:extLst>
                </a:gridCol>
              </a:tblGrid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45868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ECM-6.0 ToolON LIC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3051941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501600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219090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53478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716652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939672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70453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329175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368046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20006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F2667F1-27E7-CC4A-6AF5-CC3C8501A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582678"/>
              </p:ext>
            </p:extLst>
          </p:nvPr>
        </p:nvGraphicFramePr>
        <p:xfrm>
          <a:off x="6418053" y="2553419"/>
          <a:ext cx="4388688" cy="2185975"/>
        </p:xfrm>
        <a:graphic>
          <a:graphicData uri="http://schemas.openxmlformats.org/drawingml/2006/table">
            <a:tbl>
              <a:tblPr firstRow="1" firstCol="1" bandRow="1"/>
              <a:tblGrid>
                <a:gridCol w="731448">
                  <a:extLst>
                    <a:ext uri="{9D8B030D-6E8A-4147-A177-3AD203B41FA5}">
                      <a16:colId xmlns:a16="http://schemas.microsoft.com/office/drawing/2014/main" val="951230202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1590026472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1600555576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685286485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2592367475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2568725408"/>
                    </a:ext>
                  </a:extLst>
                </a:gridCol>
              </a:tblGrid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501566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ECM-6.0 ToolON LIC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3394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940410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4892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49561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642074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13027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26837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073833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297532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60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 (2)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3029021"/>
          </a:xfrm>
        </p:spPr>
        <p:txBody>
          <a:bodyPr>
            <a:normAutofit fontScale="77500" lnSpcReduction="20000"/>
          </a:bodyPr>
          <a:lstStyle/>
          <a:p>
            <a:pPr>
              <a:buClrTx/>
            </a:pPr>
            <a:r>
              <a:rPr lang="en-US" dirty="0"/>
              <a:t> BD-rate performance with the integration of most ECM tools</a:t>
            </a:r>
          </a:p>
          <a:p>
            <a:pPr lvl="1">
              <a:buClrTx/>
            </a:pPr>
            <a:r>
              <a:rPr lang="en-US" dirty="0"/>
              <a:t>Integrating most of ECM coding tools</a:t>
            </a:r>
          </a:p>
          <a:p>
            <a:pPr lvl="2">
              <a:buClrTx/>
              <a:buFont typeface="Arial" panose="020B0604020202020204" pitchFamily="34" charset="0"/>
              <a:buChar char="‒"/>
            </a:pPr>
            <a:r>
              <a:rPr lang="en-CA" dirty="0">
                <a:ea typeface="Times New Roman" panose="02020603050405020304" pitchFamily="18" charset="0"/>
              </a:rPr>
              <a:t>Enabling all the ECM tools in intra coding, transform and coefficient coding, entropy coding, in-loop filters and majority of inter coding tools</a:t>
            </a:r>
          </a:p>
          <a:p>
            <a:pPr lvl="2">
              <a:buClrTx/>
              <a:buFont typeface="Arial" panose="020B0604020202020204" pitchFamily="34" charset="0"/>
              <a:buChar char="‒"/>
            </a:pPr>
            <a:r>
              <a:rPr lang="en-CA" dirty="0">
                <a:effectLst/>
                <a:ea typeface="Times New Roman" panose="02020603050405020304" pitchFamily="18" charset="0"/>
              </a:rPr>
              <a:t>Tools in progress</a:t>
            </a:r>
          </a:p>
          <a:p>
            <a:pPr marL="800100" marR="0" lvl="2" indent="-342900">
              <a:spcAft>
                <a:spcPts val="0"/>
              </a:spcAft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Overlapped block motion compensation (OBMC) (ENABLE_OBMC)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AMVP-merge mode (JVET_X0083_BM_AMVP_MERGE_MODE)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Enhanced bi-prediction with out-of-boundary prediction samples (JVET_Z0136_OOB)</a:t>
            </a:r>
          </a:p>
          <a:p>
            <a:pPr marL="800100" lvl="2" indent="-342900">
              <a:lnSpc>
                <a:spcPct val="170000"/>
              </a:lnSpc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GPM improvements (JVET_W0097_GPM_MMVD_TM, JVET_Y0065_GPM_INTRA, JVET_Z0056_GPM_SPLIT_MODE_REORDERING and JVET_AA0058_GPM_ADP_BLD)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Multiple hypothesis prediction (MULTI_HYP_PRED)</a:t>
            </a:r>
          </a:p>
          <a:p>
            <a:pPr marL="228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3BF15B-FA9A-B66E-A59E-65205AA87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0623"/>
              </p:ext>
            </p:extLst>
          </p:nvPr>
        </p:nvGraphicFramePr>
        <p:xfrm>
          <a:off x="1276712" y="4408105"/>
          <a:ext cx="4672644" cy="2040180"/>
        </p:xfrm>
        <a:graphic>
          <a:graphicData uri="http://schemas.openxmlformats.org/drawingml/2006/table">
            <a:tbl>
              <a:tblPr/>
              <a:tblGrid>
                <a:gridCol w="778774">
                  <a:extLst>
                    <a:ext uri="{9D8B030D-6E8A-4147-A177-3AD203B41FA5}">
                      <a16:colId xmlns:a16="http://schemas.microsoft.com/office/drawing/2014/main" val="3186876879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4038353680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245978961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471480358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3215899672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1162602224"/>
                    </a:ext>
                  </a:extLst>
                </a:gridCol>
              </a:tblGrid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173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 Tools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536299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511443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362337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487459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943145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6873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136512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8225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6493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275CF2-4FDD-0012-6373-081773C59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582751"/>
              </p:ext>
            </p:extLst>
          </p:nvPr>
        </p:nvGraphicFramePr>
        <p:xfrm>
          <a:off x="6771739" y="4408105"/>
          <a:ext cx="4431822" cy="2021160"/>
        </p:xfrm>
        <a:graphic>
          <a:graphicData uri="http://schemas.openxmlformats.org/drawingml/2006/table">
            <a:tbl>
              <a:tblPr/>
              <a:tblGrid>
                <a:gridCol w="738637">
                  <a:extLst>
                    <a:ext uri="{9D8B030D-6E8A-4147-A177-3AD203B41FA5}">
                      <a16:colId xmlns:a16="http://schemas.microsoft.com/office/drawing/2014/main" val="3089765778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3376402379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3231117266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2871428090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1608578744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1611659133"/>
                    </a:ext>
                  </a:extLst>
                </a:gridCol>
              </a:tblGrid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595291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 Tools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041645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999169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369245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852417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096129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089543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46103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642268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48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520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384596"/>
          </a:xfrm>
        </p:spPr>
        <p:txBody>
          <a:bodyPr/>
          <a:lstStyle/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Extension of the existing </a:t>
            </a:r>
            <a:r>
              <a:rPr lang="en-US" dirty="0" err="1"/>
              <a:t>uni</a:t>
            </a:r>
            <a:r>
              <a:rPr lang="en-US" dirty="0"/>
              <a:t>-predictive LIC to bi-prediction</a:t>
            </a:r>
          </a:p>
          <a:p>
            <a:pPr lvl="1"/>
            <a:r>
              <a:rPr lang="en-US" dirty="0"/>
              <a:t>0.32% and 0.29% for RA and LD</a:t>
            </a:r>
          </a:p>
          <a:p>
            <a:pPr marL="228600" lvl="1"/>
            <a:r>
              <a:rPr lang="en-US" sz="1800" dirty="0"/>
              <a:t>Recommendation</a:t>
            </a:r>
          </a:p>
          <a:p>
            <a:pPr lvl="1"/>
            <a:r>
              <a:rPr lang="en-US" dirty="0"/>
              <a:t>Study the bi-predictive LIC in the context of EE2</a:t>
            </a:r>
          </a:p>
          <a:p>
            <a:pPr lvl="1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844A757-9E4B-3D3E-1C4F-88CD8FBE04B2}"/>
              </a:ext>
            </a:extLst>
          </p:cNvPr>
          <p:cNvSpPr/>
          <p:nvPr/>
        </p:nvSpPr>
        <p:spPr>
          <a:xfrm>
            <a:off x="1751163" y="3125320"/>
            <a:ext cx="8324490" cy="110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sz="2600" b="1" dirty="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Thanks to Tencent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70899</TotalTime>
  <Words>862</Words>
  <Application>Microsoft Office PowerPoint</Application>
  <PresentationFormat>Widescreen</PresentationFormat>
  <Paragraphs>268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DengXian</vt:lpstr>
      <vt:lpstr>KaiTi</vt:lpstr>
      <vt:lpstr>SimHei</vt:lpstr>
      <vt:lpstr>Arial</vt:lpstr>
      <vt:lpstr>Calibri</vt:lpstr>
      <vt:lpstr>Calibri Light</vt:lpstr>
      <vt:lpstr>Cambria Math</vt:lpstr>
      <vt:lpstr>Times New Roman</vt:lpstr>
      <vt:lpstr>Wingdings</vt:lpstr>
      <vt:lpstr>包裹</vt:lpstr>
      <vt:lpstr>Custom Design</vt:lpstr>
      <vt:lpstr>Non-EE2:Bi-predictive local illumination compensation</vt:lpstr>
      <vt:lpstr>Introduction</vt:lpstr>
      <vt:lpstr>Proposal</vt:lpstr>
      <vt:lpstr>Performance evaluation (1)</vt:lpstr>
      <vt:lpstr>Performance evaluation (2)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1063</cp:revision>
  <cp:lastPrinted>2018-10-23T07:47:24Z</cp:lastPrinted>
  <dcterms:created xsi:type="dcterms:W3CDTF">2018-07-10T02:40:16Z</dcterms:created>
  <dcterms:modified xsi:type="dcterms:W3CDTF">2022-10-22T07:32:20Z</dcterms:modified>
</cp:coreProperties>
</file>