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theme/theme4.xml" ContentType="application/vnd.openxmlformats-officedocument.theme+xml"/>
  <Override PartName="/ppt/slideLayouts/slideLayout11.xml" ContentType="application/vnd.openxmlformats-officedocument.presentationml.slideLayout+xml"/>
  <Override PartName="/ppt/theme/theme5.xml" ContentType="application/vnd.openxmlformats-officedocument.them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6"/>
    <p:sldMasterId id="2147483712" r:id="rId7"/>
    <p:sldMasterId id="2147483673" r:id="rId8"/>
    <p:sldMasterId id="2147483676" r:id="rId9"/>
    <p:sldMasterId id="2147483678" r:id="rId10"/>
    <p:sldMasterId id="2147483680" r:id="rId11"/>
  </p:sldMasterIdLst>
  <p:notesMasterIdLst>
    <p:notesMasterId r:id="rId27"/>
  </p:notesMasterIdLst>
  <p:sldIdLst>
    <p:sldId id="2134805302" r:id="rId12"/>
    <p:sldId id="2134805307" r:id="rId13"/>
    <p:sldId id="2134805308" r:id="rId14"/>
    <p:sldId id="2134805344" r:id="rId15"/>
    <p:sldId id="2134805346" r:id="rId16"/>
    <p:sldId id="2134805347" r:id="rId17"/>
    <p:sldId id="2134805348" r:id="rId18"/>
    <p:sldId id="2134805314" r:id="rId19"/>
    <p:sldId id="2134805315" r:id="rId20"/>
    <p:sldId id="2134805386" r:id="rId21"/>
    <p:sldId id="2134805387" r:id="rId22"/>
    <p:sldId id="2134805388" r:id="rId23"/>
    <p:sldId id="2134805389" r:id="rId24"/>
    <p:sldId id="2134805320" r:id="rId25"/>
    <p:sldId id="265" r:id="rId2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16" userDrawn="1">
          <p15:clr>
            <a:srgbClr val="A4A3A4"/>
          </p15:clr>
        </p15:guide>
        <p15:guide id="2" orient="horz" pos="204" userDrawn="1">
          <p15:clr>
            <a:srgbClr val="A4A3A4"/>
          </p15:clr>
        </p15:guide>
        <p15:guide id="3" pos="2880" userDrawn="1">
          <p15:clr>
            <a:srgbClr val="A4A3A4"/>
          </p15:clr>
        </p15:guide>
        <p15:guide id="4" pos="3000" userDrawn="1">
          <p15:clr>
            <a:srgbClr val="A4A3A4"/>
          </p15:clr>
        </p15:guide>
        <p15:guide id="5" orient="horz" pos="27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FF"/>
    <a:srgbClr val="FF66CC"/>
    <a:srgbClr val="FFFB00"/>
    <a:srgbClr val="FF3154"/>
    <a:srgbClr val="4BDD33"/>
    <a:srgbClr val="FF8B1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07" autoAdjust="0"/>
    <p:restoredTop sz="96144" autoAdjust="0"/>
  </p:normalViewPr>
  <p:slideViewPr>
    <p:cSldViewPr snapToGrid="0">
      <p:cViewPr varScale="1">
        <p:scale>
          <a:sx n="163" d="100"/>
          <a:sy n="163" d="100"/>
        </p:scale>
        <p:origin x="240" y="138"/>
      </p:cViewPr>
      <p:guideLst>
        <p:guide pos="216"/>
        <p:guide orient="horz" pos="204"/>
        <p:guide pos="2880"/>
        <p:guide pos="3000"/>
        <p:guide orient="horz" pos="274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3.xml"/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customXml" Target="../customXml/item3.xml"/><Relationship Id="rId21" Type="http://schemas.openxmlformats.org/officeDocument/2006/relationships/slide" Target="slides/slide10.xml"/><Relationship Id="rId7" Type="http://schemas.openxmlformats.org/officeDocument/2006/relationships/slideMaster" Target="slideMasters/slideMaster2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2" Type="http://schemas.openxmlformats.org/officeDocument/2006/relationships/customXml" Target="../customXml/item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Master" Target="slideMasters/slideMaster6.xml"/><Relationship Id="rId24" Type="http://schemas.openxmlformats.org/officeDocument/2006/relationships/slide" Target="slides/slide13.xml"/><Relationship Id="rId5" Type="http://schemas.openxmlformats.org/officeDocument/2006/relationships/customXml" Target="../customXml/item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presProps" Target="presProps.xml"/><Relationship Id="rId10" Type="http://schemas.openxmlformats.org/officeDocument/2006/relationships/slideMaster" Target="slideMasters/slideMaster5.xml"/><Relationship Id="rId19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Master" Target="slideMasters/slideMaster4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seuhong\Desktop\Deblocking%20in%20ECM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seuhong\Desktop\Deblocking%20in%20ECM.xlsx" TargetMode="Externa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oleObject" Target="file:///C:\Users\seuhong\Desktop\Deblocking%20in%20ECM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oleObject" Target="file:///C:\Users\seuhong\Desktop\Deblocking%20in%20ECM.xlsx" TargetMode="Externa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oleObject" Target="file:///C:\Users\seuhong\Desktop\Deblocking%20in%20ECM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37F1-4773-A43A-01A8BE9102D3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37F1-4773-A43A-01A8BE9102D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B885-45CF-8AE4-B283A67B4AC2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B885-45CF-8AE4-B283A67B4AC2}"/>
            </c:ext>
          </c:extLst>
        </c:ser>
        <c:ser>
          <c:idx val="2"/>
          <c:order val="2"/>
          <c:spPr>
            <a:ln w="19050" cap="rnd">
              <a:solidFill>
                <a:srgbClr val="FF3399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rgbClr val="FF3399"/>
              </a:solidFill>
              <a:ln w="9525">
                <a:solidFill>
                  <a:srgbClr val="FF3399"/>
                </a:solidFill>
                <a:prstDash val="dash"/>
              </a:ln>
              <a:effectLst/>
            </c:spPr>
          </c:marker>
          <c:xVal>
            <c:numRef>
              <c:f>'Fix.Luma.Strong'!$H$8:$J$8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xVal>
          <c:yVal>
            <c:numRef>
              <c:f>'Fix.Luma.Strong'!$H$20:$J$20</c:f>
              <c:numCache>
                <c:formatCode>General</c:formatCode>
                <c:ptCount val="3"/>
                <c:pt idx="0">
                  <c:v>114</c:v>
                </c:pt>
                <c:pt idx="1">
                  <c:v>112</c:v>
                </c:pt>
                <c:pt idx="2">
                  <c:v>112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B885-45CF-8AE4-B283A67B4AC2}"/>
            </c:ext>
          </c:extLst>
        </c:ser>
        <c:ser>
          <c:idx val="3"/>
          <c:order val="3"/>
          <c:spPr>
            <a:ln w="19050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B0F0"/>
                </a:solidFill>
                <a:prstDash val="dash"/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'Fix.Luma.Strong'!$K$30:$M$30</c:f>
              <c:numCache>
                <c:formatCode>General</c:formatCode>
                <c:ptCount val="3"/>
                <c:pt idx="0">
                  <c:v>115</c:v>
                </c:pt>
                <c:pt idx="1">
                  <c:v>119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B885-45CF-8AE4-B283A67B4A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5259-42BD-978E-69FC08C5FF97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5259-42BD-978E-69FC08C5FF97}"/>
            </c:ext>
          </c:extLst>
        </c:ser>
        <c:ser>
          <c:idx val="3"/>
          <c:order val="2"/>
          <c:spPr>
            <a:ln w="19050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B0F0"/>
                </a:solidFill>
                <a:prstDash val="dash"/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'Fix.Luma.Strong'!$K$30:$M$30</c:f>
              <c:numCache>
                <c:formatCode>General</c:formatCode>
                <c:ptCount val="3"/>
                <c:pt idx="0">
                  <c:v>115</c:v>
                </c:pt>
                <c:pt idx="1">
                  <c:v>119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5259-42BD-978E-69FC08C5FF9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4214-4915-AAE2-14EEBC75FB2B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4214-4915-AAE2-14EEBC75FB2B}"/>
            </c:ext>
          </c:extLst>
        </c:ser>
        <c:ser>
          <c:idx val="2"/>
          <c:order val="2"/>
          <c:spPr>
            <a:ln w="19050" cap="rnd">
              <a:solidFill>
                <a:srgbClr val="FF3399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rgbClr val="FF3399"/>
              </a:solidFill>
              <a:ln w="9525">
                <a:solidFill>
                  <a:srgbClr val="FF3399"/>
                </a:solidFill>
                <a:prstDash val="dash"/>
              </a:ln>
              <a:effectLst/>
            </c:spPr>
          </c:marker>
          <c:xVal>
            <c:numRef>
              <c:f>'Fix.Luma.Strong'!$H$8:$J$8</c:f>
              <c:numCache>
                <c:formatCode>General</c:formatCode>
                <c:ptCount val="3"/>
                <c:pt idx="0">
                  <c:v>2</c:v>
                </c:pt>
                <c:pt idx="1">
                  <c:v>3</c:v>
                </c:pt>
                <c:pt idx="2">
                  <c:v>4</c:v>
                </c:pt>
              </c:numCache>
            </c:numRef>
          </c:xVal>
          <c:yVal>
            <c:numRef>
              <c:f>'Fix.Luma.Strong'!$H$20:$J$20</c:f>
              <c:numCache>
                <c:formatCode>General</c:formatCode>
                <c:ptCount val="3"/>
                <c:pt idx="0">
                  <c:v>114</c:v>
                </c:pt>
                <c:pt idx="1">
                  <c:v>112</c:v>
                </c:pt>
                <c:pt idx="2">
                  <c:v>112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4214-4915-AAE2-14EEBC75FB2B}"/>
            </c:ext>
          </c:extLst>
        </c:ser>
        <c:ser>
          <c:idx val="3"/>
          <c:order val="3"/>
          <c:spPr>
            <a:ln w="19050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B0F0"/>
                </a:solidFill>
                <a:prstDash val="dash"/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'Fix.Luma.Strong'!$K$30:$M$30</c:f>
              <c:numCache>
                <c:formatCode>General</c:formatCode>
                <c:ptCount val="3"/>
                <c:pt idx="0">
                  <c:v>115</c:v>
                </c:pt>
                <c:pt idx="1">
                  <c:v>119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4214-4915-AAE2-14EEBC75FB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3399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FF3399"/>
                </a:solidFill>
              </a:ln>
              <a:effectLst/>
            </c:spPr>
          </c:marker>
          <c:xVal>
            <c:numRef>
              <c:f>'Fix.Luma.Strong'!$G$8:$J$8</c:f>
              <c:numCache>
                <c:formatCode>General</c:formatCode>
                <c:ptCount val="4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</c:numCache>
            </c:numRef>
          </c:xVal>
          <c:yVal>
            <c:numRef>
              <c:f>'Fix.Luma.Strong'!$G$10:$J$10</c:f>
              <c:numCache>
                <c:formatCode>General</c:formatCode>
                <c:ptCount val="4"/>
                <c:pt idx="0">
                  <c:v>120</c:v>
                </c:pt>
                <c:pt idx="1">
                  <c:v>114</c:v>
                </c:pt>
                <c:pt idx="2">
                  <c:v>109</c:v>
                </c:pt>
                <c:pt idx="3">
                  <c:v>104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9D52-4569-A14C-D3BD8B13B56A}"/>
            </c:ext>
          </c:extLst>
        </c:ser>
        <c:ser>
          <c:idx val="1"/>
          <c:order val="1"/>
          <c:spPr>
            <a:ln w="19050" cap="rnd">
              <a:solidFill>
                <a:srgbClr val="00B0F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00B0F0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'Fix.Luma.Strong'!$K$10:$M$10</c:f>
              <c:numCache>
                <c:formatCode>General</c:formatCode>
                <c:ptCount val="3"/>
                <c:pt idx="0">
                  <c:v>119</c:v>
                </c:pt>
                <c:pt idx="1">
                  <c:v>121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9D52-4569-A14C-D3BD8B13B56A}"/>
            </c:ext>
          </c:extLst>
        </c:ser>
        <c:ser>
          <c:idx val="3"/>
          <c:order val="2"/>
          <c:spPr>
            <a:ln w="19050" cap="rnd">
              <a:solidFill>
                <a:srgbClr val="00B0F0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accent4"/>
              </a:solidFill>
              <a:ln w="9525">
                <a:solidFill>
                  <a:srgbClr val="00B0F0"/>
                </a:solidFill>
                <a:prstDash val="dash"/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'Fix.Luma.Strong'!$K$30:$M$30</c:f>
              <c:numCache>
                <c:formatCode>General</c:formatCode>
                <c:ptCount val="3"/>
                <c:pt idx="0">
                  <c:v>115</c:v>
                </c:pt>
                <c:pt idx="1">
                  <c:v>119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9D52-4569-A14C-D3BD8B13B56A}"/>
            </c:ext>
          </c:extLst>
        </c:ser>
        <c:ser>
          <c:idx val="4"/>
          <c:order val="3"/>
          <c:spPr>
            <a:ln w="19050" cap="rnd">
              <a:solidFill>
                <a:schemeClr val="tx1"/>
              </a:solidFill>
              <a:prstDash val="dash"/>
              <a:round/>
            </a:ln>
            <a:effectLst/>
          </c:spPr>
          <c:marker>
            <c:symbol val="circle"/>
            <c:size val="5"/>
            <c:spPr>
              <a:solidFill>
                <a:schemeClr val="tx1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'Fix.Luma.Strong'!$K$8:$M$8</c:f>
              <c:numCache>
                <c:formatCode>General</c:formatCode>
                <c:ptCount val="3"/>
                <c:pt idx="0">
                  <c:v>5</c:v>
                </c:pt>
                <c:pt idx="1">
                  <c:v>6</c:v>
                </c:pt>
                <c:pt idx="2">
                  <c:v>7</c:v>
                </c:pt>
              </c:numCache>
            </c:numRef>
          </c:xVal>
          <c:yVal>
            <c:numRef>
              <c:f>'Fix.Luma.Strong'!$K$35:$M$35</c:f>
              <c:numCache>
                <c:formatCode>General</c:formatCode>
                <c:ptCount val="3"/>
                <c:pt idx="0">
                  <c:v>107</c:v>
                </c:pt>
                <c:pt idx="1">
                  <c:v>116</c:v>
                </c:pt>
                <c:pt idx="2">
                  <c:v>123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9D52-4569-A14C-D3BD8B13B5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840485023"/>
        <c:axId val="840485439"/>
      </c:scatterChart>
      <c:valAx>
        <c:axId val="840485023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439"/>
        <c:crosses val="autoZero"/>
        <c:crossBetween val="midCat"/>
      </c:valAx>
      <c:valAx>
        <c:axId val="840485439"/>
        <c:scaling>
          <c:orientation val="minMax"/>
          <c:min val="1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840485023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03831C-DEBA-4A3A-8C36-FD8115E217DA}" type="datetimeFigureOut">
              <a:rPr lang="en-US" smtClean="0"/>
              <a:t>10/26/Wednesday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EF5B-ECC8-43EE-A509-D601DDF42AD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51804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6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_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D543A0E-70E6-46DB-8F7C-06A0214599E8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958778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.1_Blue End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84901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.1_White End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2391674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354863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B111BD-0274-4B45-A94F-46DB7963AD1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6FF5186-6F03-4D1A-BFE8-BB656F03098E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2021 Nokia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17D629F-D3F7-4D27-AED1-FF2BF68EA92C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A05B2DF-7C0E-4C26-8DA0-D8B536006B9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83427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.2_Gray Blank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1B19DBE0-DA98-4370-BC75-4FF6AC9D78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A494EDCC-F720-4299-9E85-D3B402E614E5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4957587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1_Gray Text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22E6FA3-ED47-4E0C-B044-550E170D1A0B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DF5019E6-43D8-47A7-857D-CBBEC50194D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6037230C-3393-4624-AAC9-5A1E3FB39E0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23074ACA-19C4-4FAB-AA2B-29AAD04B90E7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4149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.3_Gray Divider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42">
            <a:extLst>
              <a:ext uri="{FF2B5EF4-FFF2-40B4-BE49-F238E27FC236}">
                <a16:creationId xmlns:a16="http://schemas.microsoft.com/office/drawing/2014/main" id="{B5196263-821B-4B0A-B8F0-F314EF3ADF0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17600" y="1080000"/>
            <a:ext cx="8308800" cy="1760501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dirty="0"/>
              <a:t>Click to edit headline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E24E133-AF05-4EA9-B8C1-517DA46C9D2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032475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6920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6B3FE214-5976-44EB-8D69-829839140B4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28421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E8159A76-98DF-40D7-AAA6-3C6EFC62A7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176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3749A47C-F045-4720-B44F-ABE91F832CB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16000" y="1260000"/>
            <a:ext cx="40104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2"/>
                </a:solidFill>
                <a:latin typeface="+mn-lt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2"/>
                </a:solidFill>
                <a:latin typeface="+mn-lt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tx2"/>
                </a:solidFill>
                <a:latin typeface="+mn-lt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tx2"/>
                </a:solidFill>
                <a:latin typeface="+mn-lt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tx2"/>
                </a:solidFill>
                <a:latin typeface="+mn-lt"/>
              </a:defRPr>
            </a:lvl5pPr>
            <a:lvl6pPr marL="1382400" indent="-22860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Char char="‒"/>
              <a:defRPr sz="800" baseline="0">
                <a:solidFill>
                  <a:schemeClr val="tx2"/>
                </a:solidFill>
              </a:defRPr>
            </a:lvl6pPr>
            <a:lvl7pPr marL="1612800">
              <a:spcBef>
                <a:spcPts val="0"/>
              </a:spcBef>
              <a:spcAft>
                <a:spcPts val="600"/>
              </a:spcAft>
              <a:defRPr sz="700">
                <a:solidFill>
                  <a:schemeClr val="tx2"/>
                </a:solidFill>
              </a:defRPr>
            </a:lvl7pPr>
            <a:lvl8pPr marL="1843200">
              <a:spcBef>
                <a:spcPts val="0"/>
              </a:spcBef>
              <a:spcAft>
                <a:spcPts val="600"/>
              </a:spcAft>
              <a:defRPr sz="6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US" noProof="0" dirty="0"/>
          </a:p>
        </p:txBody>
      </p:sp>
      <p:sp>
        <p:nvSpPr>
          <p:cNvPr id="10" name="Text Placeholder 42">
            <a:extLst>
              <a:ext uri="{FF2B5EF4-FFF2-40B4-BE49-F238E27FC236}">
                <a16:creationId xmlns:a16="http://schemas.microsoft.com/office/drawing/2014/main" id="{84798BF3-AC17-43DB-9543-A1154429A1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1" name="Text Placeholder 42">
            <a:extLst>
              <a:ext uri="{FF2B5EF4-FFF2-40B4-BE49-F238E27FC236}">
                <a16:creationId xmlns:a16="http://schemas.microsoft.com/office/drawing/2014/main" id="{A3E6F846-F43A-474F-AF8A-489219A597E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38869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_Single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2">
            <a:extLst>
              <a:ext uri="{FF2B5EF4-FFF2-40B4-BE49-F238E27FC236}">
                <a16:creationId xmlns:a16="http://schemas.microsoft.com/office/drawing/2014/main" id="{1CF4B30C-BC0A-4BED-8EEF-4DDEF7B9FABC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Click icon to add table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746ED1-96F6-4AE8-9D3A-0266CB4B7380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DE51B3D-110F-4884-81C0-0C6A2D17AF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A48031C6-8898-401E-BAC3-BF0FF9C7801D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1264158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_Single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martArt Placeholder 2">
            <a:extLst>
              <a:ext uri="{FF2B5EF4-FFF2-40B4-BE49-F238E27FC236}">
                <a16:creationId xmlns:a16="http://schemas.microsoft.com/office/drawing/2014/main" id="{9E969AE7-D418-4354-A166-2D9EC9AFFBD5}"/>
              </a:ext>
            </a:extLst>
          </p:cNvPr>
          <p:cNvSpPr>
            <a:spLocks noGrp="1"/>
          </p:cNvSpPr>
          <p:nvPr>
            <p:ph type="dgm" sz="quarter" idx="14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000">
                <a:solidFill>
                  <a:schemeClr val="tx2"/>
                </a:solidFill>
              </a:defRPr>
            </a:lvl1pPr>
          </a:lstStyle>
          <a:p>
            <a:r>
              <a:rPr lang="en-US"/>
              <a:t>Click icon to add SmartArt graphic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EB72D45-B478-45D6-BC5D-D958ACDFA9E3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9272C944-84CC-4AB8-82D5-9695E2FD536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050D1CE3-F30D-40A8-93F6-C618AFBE27C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23460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.1_Whit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3">
            <a:extLst>
              <a:ext uri="{FF2B5EF4-FFF2-40B4-BE49-F238E27FC236}">
                <a16:creationId xmlns:a16="http://schemas.microsoft.com/office/drawing/2014/main" id="{82395FE5-ACED-4CF9-93C7-742199141AC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tx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Footer Placeholder 10">
            <a:extLst>
              <a:ext uri="{FF2B5EF4-FFF2-40B4-BE49-F238E27FC236}">
                <a16:creationId xmlns:a16="http://schemas.microsoft.com/office/drawing/2014/main" id="{441332EC-6B80-4828-AE81-B63F414EEB65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A079B4-2296-4AF6-9A4A-00A11E579D4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200" y="36000"/>
            <a:ext cx="1599250" cy="673200"/>
          </a:xfrm>
          <a:prstGeom prst="rect">
            <a:avLst/>
          </a:prstGeom>
        </p:spPr>
      </p:pic>
      <p:sp>
        <p:nvSpPr>
          <p:cNvPr id="6" name="Title 4">
            <a:extLst>
              <a:ext uri="{FF2B5EF4-FFF2-40B4-BE49-F238E27FC236}">
                <a16:creationId xmlns:a16="http://schemas.microsoft.com/office/drawing/2014/main" id="{67C7B23A-628E-4222-8747-0355D7919A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tx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14868732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1_Blue Title Slid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7354AD9-06FB-4C15-A48D-5001BBC6FF5E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81DDC49-8DAE-42EA-847C-6ED7E3A1DD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988" y="34045"/>
            <a:ext cx="1589956" cy="669288"/>
          </a:xfrm>
          <a:prstGeom prst="rect">
            <a:avLst/>
          </a:prstGeom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AD74C045-B71C-49BC-BDF9-715E2529C92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34502" y="3060000"/>
            <a:ext cx="8291898" cy="15768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16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0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153800" indent="0">
              <a:spcBef>
                <a:spcPts val="0"/>
              </a:spcBef>
              <a:spcAft>
                <a:spcPts val="600"/>
              </a:spcAft>
              <a:buFont typeface="Nokia Pure Text" panose="020B0503020202020204" pitchFamily="34" charset="0"/>
              <a:buNone/>
              <a:defRPr sz="800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384200" indent="0">
              <a:spcBef>
                <a:spcPts val="0"/>
              </a:spcBef>
              <a:spcAft>
                <a:spcPts val="600"/>
              </a:spcAft>
              <a:buNone/>
              <a:defRPr sz="7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614600" indent="0">
              <a:spcBef>
                <a:spcPts val="0"/>
              </a:spcBef>
              <a:spcAft>
                <a:spcPts val="600"/>
              </a:spcAft>
              <a:buNone/>
              <a:defRPr sz="6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id="{81C46984-1EDE-42C1-9FE5-08AC8EEB09A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17600" y="899998"/>
            <a:ext cx="8308800" cy="1980001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5400" kern="1200" baseline="0" dirty="0" smtClean="0">
                <a:solidFill>
                  <a:schemeClr val="bg1"/>
                </a:solidFill>
                <a:latin typeface="Nokia Pure Headline Ultra Light" panose="020B0204020202020204" pitchFamily="34" charset="0"/>
                <a:ea typeface="+mn-ea"/>
                <a:cs typeface="+mn-cs"/>
              </a:defRPr>
            </a:lvl1pPr>
          </a:lstStyle>
          <a:p>
            <a:r>
              <a:rPr lang="en-GB" dirty="0"/>
              <a:t>What is the key message, idea or takeaway</a:t>
            </a:r>
          </a:p>
        </p:txBody>
      </p:sp>
    </p:spTree>
    <p:extLst>
      <p:ext uri="{BB962C8B-B14F-4D97-AF65-F5344CB8AC3E}">
        <p14:creationId xmlns:p14="http://schemas.microsoft.com/office/powerpoint/2010/main" val="5781867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.2_Blue Text Layout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A9673B1-D3FB-43B2-8D91-D053CDDCAFBD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GB" dirty="0"/>
              <a:t>Confidential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9504A1-6308-446D-B073-C43CF250BB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B5FDF055-DE09-4366-9B6D-3BADB610264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17600" y="395946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31941B08-4F13-4C7C-BBBF-CA0DF950BFAD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417600" y="764520"/>
            <a:ext cx="8308800" cy="340654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D8E83B7D-7658-4F7F-BC98-57355B45C45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17600" y="1260000"/>
            <a:ext cx="8308800" cy="3348000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4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230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2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4626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11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6930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None/>
              <a:defRPr sz="9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92340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sz="7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776905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10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87D0E1A0-C19A-4DB8-BA1F-3D71830D1A93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7920C8E0-2BA3-45B9-8A9F-1B9E5915743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14">
            <a:extLst>
              <a:ext uri="{FF2B5EF4-FFF2-40B4-BE49-F238E27FC236}">
                <a16:creationId xmlns:a16="http://schemas.microsoft.com/office/drawing/2014/main" id="{141D57DB-1EB7-4DFA-9100-436A54579F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Confidential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8C5FB64-385A-4093-B8B2-2F00FF978275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7226" y="4651000"/>
            <a:ext cx="1008112" cy="424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8916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726" r:id="rId2"/>
    <p:sldLayoutId id="2147483730" r:id="rId3"/>
    <p:sldLayoutId id="2147483727" r:id="rId4"/>
    <p:sldLayoutId id="2147483664" r:id="rId5"/>
    <p:sldLayoutId id="2147483665" r:id="rId6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4AC1947E-906A-46AD-9413-1921F00F19AB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BA0CA059-29E1-450A-A218-D27AB73F8070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0" name="Footer Placeholder 14">
            <a:extLst>
              <a:ext uri="{FF2B5EF4-FFF2-40B4-BE49-F238E27FC236}">
                <a16:creationId xmlns:a16="http://schemas.microsoft.com/office/drawing/2014/main" id="{80DAFA2C-A5B7-47BD-9867-3032BEE127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2"/>
                </a:solidFill>
              </a:defRPr>
            </a:lvl1pPr>
          </a:lstStyle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753873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hf sldNum="0"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5" name="Footer Placeholder 14">
            <a:extLst>
              <a:ext uri="{FF2B5EF4-FFF2-40B4-BE49-F238E27FC236}">
                <a16:creationId xmlns:a16="http://schemas.microsoft.com/office/drawing/2014/main" id="{9EA08E70-E40A-4C76-ADD7-CA63C95746C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1928352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C76398D-C6B9-4EAD-A887-41ECEA7F301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16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BC1C3A2-73EF-4E4E-97C2-1C446243E83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9180" y="2031750"/>
            <a:ext cx="2565641" cy="10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388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35D8FD1-98D9-47C9-885D-370F1B25E0D7}"/>
              </a:ext>
            </a:extLst>
          </p:cNvPr>
          <p:cNvSpPr txBox="1"/>
          <p:nvPr userDrawn="1"/>
        </p:nvSpPr>
        <p:spPr>
          <a:xfrm>
            <a:off x="755776" y="4816800"/>
            <a:ext cx="1800000" cy="122237"/>
          </a:xfrm>
          <a:prstGeom prst="rect">
            <a:avLst/>
          </a:prstGeom>
          <a:noFill/>
        </p:spPr>
        <p:txBody>
          <a:bodyPr wrap="square" lIns="0" tIns="0" rIns="0" bIns="0" anchor="b">
            <a:spAutoFit/>
          </a:bodyPr>
          <a:lstStyle/>
          <a:p>
            <a:r>
              <a:rPr lang="en-US" sz="800" noProof="0" dirty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2022 Nokia</a:t>
            </a:r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DD45D477-1173-4B46-833F-F999BFE93809}"/>
              </a:ext>
            </a:extLst>
          </p:cNvPr>
          <p:cNvSpPr txBox="1">
            <a:spLocks/>
          </p:cNvSpPr>
          <p:nvPr userDrawn="1"/>
        </p:nvSpPr>
        <p:spPr>
          <a:xfrm>
            <a:off x="419102" y="4816800"/>
            <a:ext cx="252000" cy="122400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3E74C75-1C44-4A6F-9F21-72B5E3ACCBC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304000" y="4816800"/>
            <a:ext cx="45360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r>
              <a:rPr lang="en-GB" dirty="0"/>
              <a:t>Confidential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538F1B2-3B70-46D3-B6FC-0199A17FB72D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5813" y="4648933"/>
            <a:ext cx="1009152" cy="42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2866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731" r:id="rId2"/>
    <p:sldLayoutId id="2147483729" r:id="rId3"/>
    <p:sldLayoutId id="2147483682" r:id="rId4"/>
    <p:sldLayoutId id="2147483684" r:id="rId5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0A07881-750F-445B-B040-39C7279240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7850" y="985780"/>
            <a:ext cx="8709498" cy="2613016"/>
          </a:xfrm>
        </p:spPr>
        <p:txBody>
          <a:bodyPr/>
          <a:lstStyle/>
          <a:p>
            <a:pPr algn="ctr"/>
            <a:r>
              <a:rPr lang="en-US" dirty="0"/>
              <a:t>JVET-AB0171</a:t>
            </a:r>
            <a:br>
              <a:rPr lang="en-US" dirty="0"/>
            </a:br>
            <a:r>
              <a:rPr lang="en-US" sz="3200" dirty="0"/>
              <a:t>AHG 7: Asymmetric Deblocking </a:t>
            </a:r>
            <a:br>
              <a:rPr lang="en-US" sz="3200" dirty="0"/>
            </a:br>
            <a:r>
              <a:rPr lang="en-US" sz="3200" dirty="0"/>
              <a:t>at Virtual Boundaries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88FC0D05-5197-4DB1-9120-4FCC10D8568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348757" y="3194073"/>
            <a:ext cx="4675364" cy="522332"/>
          </a:xfrm>
        </p:spPr>
        <p:txBody>
          <a:bodyPr/>
          <a:lstStyle/>
          <a:p>
            <a:r>
              <a:rPr lang="en-US" dirty="0"/>
              <a:t>Seungwook Hong, Limin Wang and Krit Panusopone</a:t>
            </a:r>
          </a:p>
        </p:txBody>
      </p:sp>
    </p:spTree>
    <p:extLst>
      <p:ext uri="{BB962C8B-B14F-4D97-AF65-F5344CB8AC3E}">
        <p14:creationId xmlns:p14="http://schemas.microsoft.com/office/powerpoint/2010/main" val="18402920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EAF7A39-4A00-E005-8906-D04B31C79319}"/>
              </a:ext>
            </a:extLst>
          </p:cNvPr>
          <p:cNvSpPr txBox="1"/>
          <p:nvPr/>
        </p:nvSpPr>
        <p:spPr>
          <a:xfrm>
            <a:off x="15093" y="11658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After </a:t>
            </a:r>
          </a:p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0C05DAE-1AAA-A37C-B882-9A84FBC553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23850"/>
            <a:ext cx="3657600" cy="45720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88BA901-07A5-0E9B-9B34-07BE268CE4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323850"/>
            <a:ext cx="36576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51913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EAF7A39-4A00-E005-8906-D04B31C79319}"/>
              </a:ext>
            </a:extLst>
          </p:cNvPr>
          <p:cNvSpPr txBox="1"/>
          <p:nvPr/>
        </p:nvSpPr>
        <p:spPr>
          <a:xfrm>
            <a:off x="15093" y="11658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After </a:t>
            </a:r>
          </a:p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707D35F-FBD1-B903-0E30-BD73DDB5C2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2286"/>
            <a:ext cx="4114800" cy="5029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CABE365B-1DEA-AF8D-BC50-3282027211D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0"/>
            <a:ext cx="41148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89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EAF7A39-4A00-E005-8906-D04B31C79319}"/>
              </a:ext>
            </a:extLst>
          </p:cNvPr>
          <p:cNvSpPr txBox="1"/>
          <p:nvPr/>
        </p:nvSpPr>
        <p:spPr>
          <a:xfrm>
            <a:off x="15093" y="11658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After </a:t>
            </a:r>
          </a:p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DB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4EBCDD5-B6C8-0DE0-7641-80CDF8529F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0"/>
            <a:ext cx="4343400" cy="5029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20564CA-B5D7-DFBC-319A-7B6FC24C380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0"/>
            <a:ext cx="434340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844243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EAF7A39-4A00-E005-8906-D04B31C79319}"/>
              </a:ext>
            </a:extLst>
          </p:cNvPr>
          <p:cNvSpPr txBox="1"/>
          <p:nvPr/>
        </p:nvSpPr>
        <p:spPr>
          <a:xfrm>
            <a:off x="15093" y="116586"/>
            <a:ext cx="489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After </a:t>
            </a:r>
          </a:p>
          <a:p>
            <a:r>
              <a:rPr lang="en-US" sz="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AC4895-7A3F-233A-5070-D6D287DC9B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0"/>
            <a:ext cx="4267200" cy="48006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4C98355-0C41-6DF0-34A8-FB8EB2CCFF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500" y="0"/>
            <a:ext cx="4267200" cy="480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161527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30574"/>
            <a:ext cx="3773400" cy="40901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Conclusions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816E4BCB-6BED-40AD-8F1C-67E3940F2054}"/>
              </a:ext>
            </a:extLst>
          </p:cNvPr>
          <p:cNvSpPr txBox="1"/>
          <p:nvPr/>
        </p:nvSpPr>
        <p:spPr>
          <a:xfrm>
            <a:off x="417599" y="1269455"/>
            <a:ext cx="8289372" cy="2015936"/>
          </a:xfrm>
          <a:prstGeom prst="rect">
            <a:avLst/>
          </a:prstGeom>
          <a:noFill/>
          <a:ln>
            <a:noFill/>
            <a:prstDash val="dash"/>
          </a:ln>
        </p:spPr>
        <p:txBody>
          <a:bodyPr wrap="square">
            <a:spAutoFit/>
          </a:bodyPr>
          <a:lstStyle/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b="1" dirty="0"/>
              <a:t>In the current design, blocking artifacts are visible along virtual boundaries since deblocking is disabled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b="1" dirty="0"/>
              <a:t>Asymmetric </a:t>
            </a:r>
            <a:r>
              <a:rPr lang="en-US" sz="2000" b="1"/>
              <a:t>deblocking reduces </a:t>
            </a:r>
            <a:r>
              <a:rPr lang="en-US" sz="2000" b="1" dirty="0"/>
              <a:t>blocking artifacts along virtual boundary</a:t>
            </a:r>
          </a:p>
          <a:p>
            <a:pPr marL="171450" indent="-171450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2000" b="1" dirty="0">
                <a:ea typeface="Times New Roman" panose="02020603050405020304" pitchFamily="18" charset="0"/>
              </a:rPr>
              <a:t>Propose to adopt asymmetric deblocking at virtual boundaries in ECM</a:t>
            </a:r>
            <a:endParaRPr lang="en-US" sz="2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938249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F062E0B-EF19-4741-9C0C-9EC98E37E33B}"/>
              </a:ext>
            </a:extLst>
          </p:cNvPr>
          <p:cNvSpPr txBox="1"/>
          <p:nvPr/>
        </p:nvSpPr>
        <p:spPr>
          <a:xfrm>
            <a:off x="3627577" y="3439120"/>
            <a:ext cx="2879313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Thank you </a:t>
            </a:r>
          </a:p>
          <a:p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Ericsson</a:t>
            </a:r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and </a:t>
            </a:r>
            <a:r>
              <a:rPr lang="en-US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InterDigital</a:t>
            </a:r>
            <a:r>
              <a:rPr lang="en-US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r>
              <a:rPr lang="en-US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for Crosschecking</a:t>
            </a:r>
          </a:p>
        </p:txBody>
      </p:sp>
    </p:spTree>
    <p:extLst>
      <p:ext uri="{BB962C8B-B14F-4D97-AF65-F5344CB8AC3E}">
        <p14:creationId xmlns:p14="http://schemas.microsoft.com/office/powerpoint/2010/main" val="7189994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0B5B887-7CE8-4316-A89C-540603FC84CF}"/>
              </a:ext>
            </a:extLst>
          </p:cNvPr>
          <p:cNvSpPr/>
          <p:nvPr/>
        </p:nvSpPr>
        <p:spPr>
          <a:xfrm>
            <a:off x="563156" y="1667694"/>
            <a:ext cx="964417" cy="2325838"/>
          </a:xfrm>
          <a:prstGeom prst="rect">
            <a:avLst/>
          </a:prstGeom>
          <a:solidFill>
            <a:srgbClr val="FF66CC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D2472E5-CEDB-4595-A590-5132B6B970E0}"/>
              </a:ext>
            </a:extLst>
          </p:cNvPr>
          <p:cNvSpPr/>
          <p:nvPr/>
        </p:nvSpPr>
        <p:spPr>
          <a:xfrm>
            <a:off x="1532845" y="1667694"/>
            <a:ext cx="644810" cy="2325838"/>
          </a:xfrm>
          <a:prstGeom prst="rect">
            <a:avLst/>
          </a:prstGeom>
          <a:solidFill>
            <a:srgbClr val="33CCFF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19919"/>
            <a:ext cx="4419600" cy="432118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Deblocking in VVC and ECM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9C2248-E5D3-0C1E-7E33-560550A1C1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4" t="36284" r="63425" b="6261"/>
          <a:stretch/>
        </p:blipFill>
        <p:spPr bwMode="auto">
          <a:xfrm>
            <a:off x="2446808" y="1667694"/>
            <a:ext cx="1614498" cy="2324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F98AB7F-EC86-43B9-B064-16A402ED6F2D}"/>
              </a:ext>
            </a:extLst>
          </p:cNvPr>
          <p:cNvCxnSpPr>
            <a:cxnSpLocks/>
          </p:cNvCxnSpPr>
          <p:nvPr/>
        </p:nvCxnSpPr>
        <p:spPr>
          <a:xfrm flipV="1">
            <a:off x="1527573" y="1515430"/>
            <a:ext cx="0" cy="24763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>
            <a:extLst>
              <a:ext uri="{FF2B5EF4-FFF2-40B4-BE49-F238E27FC236}">
                <a16:creationId xmlns:a16="http://schemas.microsoft.com/office/drawing/2014/main" id="{22EBC58E-D28F-43AE-9F73-6A35EFB91747}"/>
              </a:ext>
            </a:extLst>
          </p:cNvPr>
          <p:cNvSpPr/>
          <p:nvPr/>
        </p:nvSpPr>
        <p:spPr>
          <a:xfrm rot="7200000">
            <a:off x="1036437" y="3154915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847F2CC8-9074-4776-9128-13B92FB5C365}"/>
              </a:ext>
            </a:extLst>
          </p:cNvPr>
          <p:cNvSpPr/>
          <p:nvPr/>
        </p:nvSpPr>
        <p:spPr>
          <a:xfrm rot="18000000">
            <a:off x="1381720" y="2080483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FE8776D9-8D23-42B2-9D93-EE1FBB36EC45}"/>
              </a:ext>
            </a:extLst>
          </p:cNvPr>
          <p:cNvSpPr/>
          <p:nvPr/>
        </p:nvSpPr>
        <p:spPr>
          <a:xfrm rot="900000">
            <a:off x="1366800" y="2100186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794AC43A-13A5-40F8-AB6D-92EF754A9988}"/>
              </a:ext>
            </a:extLst>
          </p:cNvPr>
          <p:cNvSpPr/>
          <p:nvPr/>
        </p:nvSpPr>
        <p:spPr>
          <a:xfrm>
            <a:off x="1527573" y="3584175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FA452D8-954F-4182-8A45-44F2B901B8C0}"/>
              </a:ext>
            </a:extLst>
          </p:cNvPr>
          <p:cNvSpPr/>
          <p:nvPr/>
        </p:nvSpPr>
        <p:spPr>
          <a:xfrm>
            <a:off x="5106165" y="1667694"/>
            <a:ext cx="964417" cy="2324072"/>
          </a:xfrm>
          <a:prstGeom prst="rect">
            <a:avLst/>
          </a:prstGeom>
          <a:solidFill>
            <a:srgbClr val="FF66CC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239EEE-A73F-4DA3-986E-7B3DBFE28F61}"/>
              </a:ext>
            </a:extLst>
          </p:cNvPr>
          <p:cNvSpPr/>
          <p:nvPr/>
        </p:nvSpPr>
        <p:spPr>
          <a:xfrm>
            <a:off x="6075854" y="1667694"/>
            <a:ext cx="644810" cy="2324072"/>
          </a:xfrm>
          <a:prstGeom prst="rect">
            <a:avLst/>
          </a:prstGeom>
          <a:solidFill>
            <a:srgbClr val="33CCFF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19DEEDA1-97B1-4AAD-BB56-9E5A0560DB80}"/>
              </a:ext>
            </a:extLst>
          </p:cNvPr>
          <p:cNvSpPr/>
          <p:nvPr/>
        </p:nvSpPr>
        <p:spPr>
          <a:xfrm rot="7200000">
            <a:off x="5579446" y="3191249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D74EBB81-9009-4A23-9E0B-E1DDF86A8935}"/>
              </a:ext>
            </a:extLst>
          </p:cNvPr>
          <p:cNvSpPr/>
          <p:nvPr/>
        </p:nvSpPr>
        <p:spPr>
          <a:xfrm rot="18000000">
            <a:off x="5924729" y="2017757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ultiplication Sign 29">
            <a:extLst>
              <a:ext uri="{FF2B5EF4-FFF2-40B4-BE49-F238E27FC236}">
                <a16:creationId xmlns:a16="http://schemas.microsoft.com/office/drawing/2014/main" id="{727C5A15-9CB9-4E5F-AA75-339044FA3B25}"/>
              </a:ext>
            </a:extLst>
          </p:cNvPr>
          <p:cNvSpPr/>
          <p:nvPr/>
        </p:nvSpPr>
        <p:spPr>
          <a:xfrm>
            <a:off x="6070582" y="3620509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D9CF1C6-3697-4329-A505-24CF15E28E55}"/>
              </a:ext>
            </a:extLst>
          </p:cNvPr>
          <p:cNvSpPr/>
          <p:nvPr/>
        </p:nvSpPr>
        <p:spPr>
          <a:xfrm>
            <a:off x="5930677" y="2094550"/>
            <a:ext cx="108359" cy="10835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EE4ECE-61EF-4513-B644-5EC2F32BDB6F}"/>
              </a:ext>
            </a:extLst>
          </p:cNvPr>
          <p:cNvSpPr txBox="1"/>
          <p:nvPr/>
        </p:nvSpPr>
        <p:spPr>
          <a:xfrm>
            <a:off x="2536628" y="3952154"/>
            <a:ext cx="1465425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Boundary is visible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183B9CFA-7B3D-400A-9ECE-7CDDBE2CB11F}"/>
              </a:ext>
            </a:extLst>
          </p:cNvPr>
          <p:cNvSpPr txBox="1"/>
          <p:nvPr/>
        </p:nvSpPr>
        <p:spPr>
          <a:xfrm>
            <a:off x="7222297" y="1859590"/>
            <a:ext cx="1196982" cy="1931753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F74B31-0BD4-4F1C-BA96-DBBEDF2018C1}"/>
              </a:ext>
            </a:extLst>
          </p:cNvPr>
          <p:cNvSpPr txBox="1"/>
          <p:nvPr/>
        </p:nvSpPr>
        <p:spPr>
          <a:xfrm>
            <a:off x="500159" y="3958814"/>
            <a:ext cx="1677496" cy="47698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Both side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use each other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703BFF-4409-4D4E-B032-1CFCAB352A49}"/>
              </a:ext>
            </a:extLst>
          </p:cNvPr>
          <p:cNvSpPr txBox="1"/>
          <p:nvPr/>
        </p:nvSpPr>
        <p:spPr>
          <a:xfrm>
            <a:off x="4965059" y="3950988"/>
            <a:ext cx="1677496" cy="47698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 side  use other side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87449A5-8090-42B5-8BEC-194CF22D5EF7}"/>
              </a:ext>
            </a:extLst>
          </p:cNvPr>
          <p:cNvCxnSpPr>
            <a:cxnSpLocks/>
          </p:cNvCxnSpPr>
          <p:nvPr/>
        </p:nvCxnSpPr>
        <p:spPr>
          <a:xfrm flipV="1">
            <a:off x="6074155" y="1515430"/>
            <a:ext cx="0" cy="24763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F8D7A1F6-17F1-4F74-8535-D4C5EEC9A273}"/>
              </a:ext>
            </a:extLst>
          </p:cNvPr>
          <p:cNvSpPr txBox="1"/>
          <p:nvPr/>
        </p:nvSpPr>
        <p:spPr>
          <a:xfrm>
            <a:off x="1384440" y="1225426"/>
            <a:ext cx="364336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55C811-D2E2-47F4-8FE7-C8849B306B8E}"/>
              </a:ext>
            </a:extLst>
          </p:cNvPr>
          <p:cNvSpPr txBox="1"/>
          <p:nvPr/>
        </p:nvSpPr>
        <p:spPr>
          <a:xfrm>
            <a:off x="5907048" y="1243940"/>
            <a:ext cx="364336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</a:p>
        </p:txBody>
      </p:sp>
    </p:spTree>
    <p:extLst>
      <p:ext uri="{BB962C8B-B14F-4D97-AF65-F5344CB8AC3E}">
        <p14:creationId xmlns:p14="http://schemas.microsoft.com/office/powerpoint/2010/main" val="28997258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Before Deblocking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6704D3-96C9-4DB9-9937-463AF4691509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12" name="Chart 11">
              <a:extLst>
                <a:ext uri="{FF2B5EF4-FFF2-40B4-BE49-F238E27FC236}">
                  <a16:creationId xmlns:a16="http://schemas.microsoft.com/office/drawing/2014/main" id="{6C55D9FC-B10D-4050-BBAE-8E38D3CD29E5}"/>
                </a:ext>
              </a:extLst>
            </p:cNvPr>
            <p:cNvGraphicFramePr>
              <a:graphicFrameLocks/>
            </p:cNvGraphicFramePr>
            <p:nvPr>
              <p:extLst>
                <p:ext uri="{D42A27DB-BD31-4B8C-83A1-F6EECF244321}">
                  <p14:modId xmlns:p14="http://schemas.microsoft.com/office/powerpoint/2010/main" val="2824434289"/>
                </p:ext>
              </p:extLst>
            </p:nvPr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1D364D55-6D44-4B8A-BE4A-5A2BA00E2358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B2B967B-C3DF-48E7-844B-7A52C74BF49C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74E169-406E-450A-A00C-4ADFE292A61F}"/>
              </a:ext>
            </a:extLst>
          </p:cNvPr>
          <p:cNvCxnSpPr>
            <a:cxnSpLocks/>
          </p:cNvCxnSpPr>
          <p:nvPr/>
        </p:nvCxnSpPr>
        <p:spPr>
          <a:xfrm>
            <a:off x="4572000" y="2400300"/>
            <a:ext cx="0" cy="154686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9747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After Deblocking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BE0D38A2-68A0-A4BB-D67D-58432C173AD8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6" name="Chart 5">
              <a:extLst>
                <a:ext uri="{FF2B5EF4-FFF2-40B4-BE49-F238E27FC236}">
                  <a16:creationId xmlns:a16="http://schemas.microsoft.com/office/drawing/2014/main" id="{AD724C63-ABC3-75BE-8240-6FFCDFB8D786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74016C-ACBB-DFE8-CB8C-30A36D9B7E4B}"/>
                </a:ext>
              </a:extLst>
            </p:cNvPr>
            <p:cNvSpPr txBox="1"/>
            <p:nvPr/>
          </p:nvSpPr>
          <p:spPr>
            <a:xfrm>
              <a:off x="4354259" y="2881136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24C805C-96E6-466E-998B-D54256706629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51FE3FCE-52BB-C11F-45B6-3B75052953FD}"/>
                </a:ext>
              </a:extLst>
            </p:cNvPr>
            <p:cNvSpPr txBox="1"/>
            <p:nvPr/>
          </p:nvSpPr>
          <p:spPr>
            <a:xfrm rot="19800000">
              <a:off x="5618398" y="2513951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8D7EEC8B-F9C9-566C-6C22-701770A6F281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</p:grp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D16CCF0-3B71-3E03-F757-26CEB42706A2}"/>
              </a:ext>
            </a:extLst>
          </p:cNvPr>
          <p:cNvCxnSpPr>
            <a:cxnSpLocks/>
          </p:cNvCxnSpPr>
          <p:nvPr/>
        </p:nvCxnSpPr>
        <p:spPr>
          <a:xfrm>
            <a:off x="4572000" y="2837876"/>
            <a:ext cx="0" cy="246221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17511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One side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6ABE4D6-04C8-8ECD-31E9-7EFBAF068C17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15" name="Chart 14">
              <a:extLst>
                <a:ext uri="{FF2B5EF4-FFF2-40B4-BE49-F238E27FC236}">
                  <a16:creationId xmlns:a16="http://schemas.microsoft.com/office/drawing/2014/main" id="{806FE76A-C246-35F2-D54A-B0B4DF860932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7B01F3D5-BECE-0F3C-9CD9-DDA77CD52C50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208B08A-6026-DEAF-7349-E07A34A45CD2}"/>
                </a:ext>
              </a:extLst>
            </p:cNvPr>
            <p:cNvSpPr txBox="1"/>
            <p:nvPr/>
          </p:nvSpPr>
          <p:spPr>
            <a:xfrm rot="19800000">
              <a:off x="5618398" y="2513951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06994B1A-464E-21DC-17A8-C9A2D3E449D8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</p:grp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CBF4D19B-1FED-6AE6-BC05-42D91A31D2BE}"/>
              </a:ext>
            </a:extLst>
          </p:cNvPr>
          <p:cNvCxnSpPr>
            <a:cxnSpLocks/>
          </p:cNvCxnSpPr>
          <p:nvPr/>
        </p:nvCxnSpPr>
        <p:spPr>
          <a:xfrm>
            <a:off x="4572000" y="2837876"/>
            <a:ext cx="0" cy="1116904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185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One side + Compensation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21B36B10-924F-FA99-B47B-424EE9BA17B6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5" name="Chart 4">
              <a:extLst>
                <a:ext uri="{FF2B5EF4-FFF2-40B4-BE49-F238E27FC236}">
                  <a16:creationId xmlns:a16="http://schemas.microsoft.com/office/drawing/2014/main" id="{E8E51441-AEBB-5C31-CB7A-343757F3DC2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D3CBE47-3C78-3985-4167-B6EC19757E9B}"/>
                </a:ext>
              </a:extLst>
            </p:cNvPr>
            <p:cNvSpPr txBox="1"/>
            <p:nvPr/>
          </p:nvSpPr>
          <p:spPr>
            <a:xfrm>
              <a:off x="4354259" y="2881136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50D2061-F7FB-34B1-6323-5FA034072F19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333BAC91-73D9-9433-EF69-DC47403C23AA}"/>
                </a:ext>
              </a:extLst>
            </p:cNvPr>
            <p:cNvSpPr txBox="1"/>
            <p:nvPr/>
          </p:nvSpPr>
          <p:spPr>
            <a:xfrm rot="19800000">
              <a:off x="5618398" y="2513951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DAFBB3A-8B54-FEAB-F6C6-1292D10FCF43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</p:grp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16A9236-1AA5-2DA7-24CA-C34E7402F983}"/>
              </a:ext>
            </a:extLst>
          </p:cNvPr>
          <p:cNvCxnSpPr>
            <a:cxnSpLocks/>
          </p:cNvCxnSpPr>
          <p:nvPr/>
        </p:nvCxnSpPr>
        <p:spPr>
          <a:xfrm>
            <a:off x="4191000" y="3127905"/>
            <a:ext cx="0" cy="798377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505952F6-C944-813C-BB9E-766404C6B12A}"/>
              </a:ext>
            </a:extLst>
          </p:cNvPr>
          <p:cNvCxnSpPr>
            <a:cxnSpLocks/>
          </p:cNvCxnSpPr>
          <p:nvPr/>
        </p:nvCxnSpPr>
        <p:spPr>
          <a:xfrm>
            <a:off x="3444240" y="3127905"/>
            <a:ext cx="0" cy="25908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CC29033-436A-734B-DD62-E0B64455238B}"/>
                  </a:ext>
                </a:extLst>
              </p:cNvPr>
              <p:cNvSpPr txBox="1"/>
              <p:nvPr/>
            </p:nvSpPr>
            <p:spPr>
              <a:xfrm>
                <a:off x="3420574" y="1082745"/>
                <a:ext cx="2247900" cy="369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bSup>
                      <m:r>
                        <a:rPr lang="en-US" b="0" i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b="0" i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0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3CC29033-436A-734B-DD62-E0B6445523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0574" y="1082745"/>
                <a:ext cx="2247900" cy="369588"/>
              </a:xfrm>
              <a:prstGeom prst="rect">
                <a:avLst/>
              </a:prstGeom>
              <a:blipFill>
                <a:blip r:embed="rId3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3861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3.82716E-6 L 0.08438 -0.0663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219" y="-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-3.33333E-6 L 0.24826 -0.1429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13" y="-71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7651"/>
            <a:ext cx="8308800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Example – One side + Compensation (Final)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9412B1C-6570-D533-3D58-97FDE4207351}"/>
              </a:ext>
            </a:extLst>
          </p:cNvPr>
          <p:cNvGrpSpPr/>
          <p:nvPr/>
        </p:nvGrpSpPr>
        <p:grpSpPr>
          <a:xfrm>
            <a:off x="776803" y="1267380"/>
            <a:ext cx="6645514" cy="3387214"/>
            <a:chOff x="1858940" y="1310640"/>
            <a:chExt cx="6645514" cy="3387214"/>
          </a:xfrm>
        </p:grpSpPr>
        <p:graphicFrame>
          <p:nvGraphicFramePr>
            <p:cNvPr id="15" name="Chart 14">
              <a:extLst>
                <a:ext uri="{FF2B5EF4-FFF2-40B4-BE49-F238E27FC236}">
                  <a16:creationId xmlns:a16="http://schemas.microsoft.com/office/drawing/2014/main" id="{43030AFE-4766-5662-C952-79D25672E210}"/>
                </a:ext>
              </a:extLst>
            </p:cNvPr>
            <p:cNvGraphicFramePr>
              <a:graphicFrameLocks/>
            </p:cNvGraphicFramePr>
            <p:nvPr/>
          </p:nvGraphicFramePr>
          <p:xfrm>
            <a:off x="1858940" y="1310640"/>
            <a:ext cx="6645514" cy="338721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3464CC6-C39B-B11D-5A19-52C6431A86C7}"/>
                </a:ext>
              </a:extLst>
            </p:cNvPr>
            <p:cNvSpPr txBox="1"/>
            <p:nvPr/>
          </p:nvSpPr>
          <p:spPr>
            <a:xfrm rot="2264657">
              <a:off x="4264543" y="3749496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6A8D488-2EB0-279E-FBBB-367E9C88E3AD}"/>
                </a:ext>
              </a:extLst>
            </p:cNvPr>
            <p:cNvSpPr txBox="1"/>
            <p:nvPr/>
          </p:nvSpPr>
          <p:spPr>
            <a:xfrm rot="19800000">
              <a:off x="5618398" y="2513951"/>
              <a:ext cx="104227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deblocking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9EC39BC-8D4D-80BC-D86F-2D15D99588F6}"/>
                </a:ext>
              </a:extLst>
            </p:cNvPr>
            <p:cNvSpPr txBox="1"/>
            <p:nvPr/>
          </p:nvSpPr>
          <p:spPr>
            <a:xfrm rot="20700000">
              <a:off x="5447291" y="2122514"/>
              <a:ext cx="112723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Before deblocking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0D242EE5-CB53-39F5-42B6-B8824CDA4F4E}"/>
                </a:ext>
              </a:extLst>
            </p:cNvPr>
            <p:cNvSpPr txBox="1"/>
            <p:nvPr/>
          </p:nvSpPr>
          <p:spPr>
            <a:xfrm rot="18505580">
              <a:off x="5616906" y="3069473"/>
              <a:ext cx="123303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914400"/>
              <a:r>
                <a:rPr lang="en-US" sz="1000" dirty="0">
                  <a:solidFill>
                    <a:prstClr val="black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After Compensation</a:t>
              </a:r>
            </a:p>
          </p:txBody>
        </p:sp>
      </p:grp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5825731D-6AC1-F811-E28B-3A46777F4C4F}"/>
              </a:ext>
            </a:extLst>
          </p:cNvPr>
          <p:cNvCxnSpPr>
            <a:cxnSpLocks/>
          </p:cNvCxnSpPr>
          <p:nvPr/>
        </p:nvCxnSpPr>
        <p:spPr>
          <a:xfrm>
            <a:off x="4572000" y="3634740"/>
            <a:ext cx="0" cy="320040"/>
          </a:xfrm>
          <a:prstGeom prst="line">
            <a:avLst/>
          </a:prstGeom>
          <a:ln w="12700">
            <a:solidFill>
              <a:schemeClr val="tx1">
                <a:lumMod val="60000"/>
                <a:lumOff val="40000"/>
              </a:schemeClr>
            </a:solidFill>
            <a:prstDash val="dash"/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8B65E4C-0A24-CD56-8A92-06861F3FA7C7}"/>
                  </a:ext>
                </a:extLst>
              </p:cNvPr>
              <p:cNvSpPr txBox="1"/>
              <p:nvPr/>
            </p:nvSpPr>
            <p:spPr>
              <a:xfrm>
                <a:off x="3420574" y="1082745"/>
                <a:ext cx="2247900" cy="36958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i="1" smtClean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′′</m:t>
                          </m:r>
                        </m:sup>
                      </m:sSubSup>
                      <m:r>
                        <a:rPr lang="en-US" b="0" i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𝑞</m:t>
                          </m:r>
                        </m:e>
                        <m:sub>
                          <m:r>
                            <a:rPr lang="en-US" b="0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bSup>
                      <m:r>
                        <a:rPr lang="en-US" b="0" i="0">
                          <a:solidFill>
                            <a:schemeClr val="tx2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Cambria Math" panose="02040503050406030204" pitchFamily="18" charset="0"/>
                        </a:rPr>
                        <m:t>−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Sup>
                            <m:sSubSup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0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′</m:t>
                              </m:r>
                            </m:sup>
                          </m:sSubSup>
                          <m:r>
                            <a:rPr lang="en-US" b="0" i="0">
                              <a:solidFill>
                                <a:schemeClr val="tx2"/>
                              </a:solidFill>
                              <a:effectLst>
                                <a:outerShdw blurRad="38100" dist="38100" dir="2700000" algn="tl">
                                  <a:srgbClr val="000000">
                                    <a:alpha val="43137"/>
                                  </a:srgbClr>
                                </a:outerShdw>
                              </a:effectLst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𝑝</m:t>
                              </m:r>
                            </m:e>
                            <m:sub>
                              <m:r>
                                <a:rPr lang="en-US" b="0" i="1">
                                  <a:solidFill>
                                    <a:schemeClr val="tx2"/>
                                  </a:solidFill>
                                  <a:effectLst>
                                    <a:outerShdw blurRad="38100" dist="38100" dir="2700000" algn="tl">
                                      <a:srgbClr val="000000">
                                        <a:alpha val="43137"/>
                                      </a:srgbClr>
                                    </a:outerShdw>
                                  </a:effectLst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dirty="0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A8B65E4C-0A24-CD56-8A92-06861F3FA7C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0574" y="1082745"/>
                <a:ext cx="2247900" cy="369588"/>
              </a:xfrm>
              <a:prstGeom prst="rect">
                <a:avLst/>
              </a:prstGeom>
              <a:blipFill>
                <a:blip r:embed="rId3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004756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F0B5B887-7CE8-4316-A89C-540603FC84CF}"/>
              </a:ext>
            </a:extLst>
          </p:cNvPr>
          <p:cNvSpPr/>
          <p:nvPr/>
        </p:nvSpPr>
        <p:spPr>
          <a:xfrm>
            <a:off x="563156" y="1667694"/>
            <a:ext cx="964417" cy="2325838"/>
          </a:xfrm>
          <a:prstGeom prst="rect">
            <a:avLst/>
          </a:prstGeom>
          <a:solidFill>
            <a:srgbClr val="FF66CC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D2472E5-CEDB-4595-A590-5132B6B970E0}"/>
              </a:ext>
            </a:extLst>
          </p:cNvPr>
          <p:cNvSpPr/>
          <p:nvPr/>
        </p:nvSpPr>
        <p:spPr>
          <a:xfrm>
            <a:off x="1532845" y="1667694"/>
            <a:ext cx="644810" cy="2325838"/>
          </a:xfrm>
          <a:prstGeom prst="rect">
            <a:avLst/>
          </a:prstGeom>
          <a:solidFill>
            <a:srgbClr val="33CCFF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36430"/>
            <a:ext cx="4419600" cy="444961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Deblocking in VVC and ECM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B9C2248-E5D3-0C1E-7E33-560550A1C10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4" t="36284" r="63425" b="6261"/>
          <a:stretch/>
        </p:blipFill>
        <p:spPr bwMode="auto">
          <a:xfrm>
            <a:off x="2446808" y="1667694"/>
            <a:ext cx="1614498" cy="232407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DF98AB7F-EC86-43B9-B064-16A402ED6F2D}"/>
              </a:ext>
            </a:extLst>
          </p:cNvPr>
          <p:cNvCxnSpPr>
            <a:cxnSpLocks/>
          </p:cNvCxnSpPr>
          <p:nvPr/>
        </p:nvCxnSpPr>
        <p:spPr>
          <a:xfrm flipV="1">
            <a:off x="1527573" y="1515430"/>
            <a:ext cx="0" cy="24763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Arc 15">
            <a:extLst>
              <a:ext uri="{FF2B5EF4-FFF2-40B4-BE49-F238E27FC236}">
                <a16:creationId xmlns:a16="http://schemas.microsoft.com/office/drawing/2014/main" id="{22EBC58E-D28F-43AE-9F73-6A35EFB91747}"/>
              </a:ext>
            </a:extLst>
          </p:cNvPr>
          <p:cNvSpPr/>
          <p:nvPr/>
        </p:nvSpPr>
        <p:spPr>
          <a:xfrm rot="7200000">
            <a:off x="1036437" y="3154915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c 16">
            <a:extLst>
              <a:ext uri="{FF2B5EF4-FFF2-40B4-BE49-F238E27FC236}">
                <a16:creationId xmlns:a16="http://schemas.microsoft.com/office/drawing/2014/main" id="{847F2CC8-9074-4776-9128-13B92FB5C365}"/>
              </a:ext>
            </a:extLst>
          </p:cNvPr>
          <p:cNvSpPr/>
          <p:nvPr/>
        </p:nvSpPr>
        <p:spPr>
          <a:xfrm rot="18000000">
            <a:off x="1381720" y="2080483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FE8776D9-8D23-42B2-9D93-EE1FBB36EC45}"/>
              </a:ext>
            </a:extLst>
          </p:cNvPr>
          <p:cNvSpPr/>
          <p:nvPr/>
        </p:nvSpPr>
        <p:spPr>
          <a:xfrm rot="900000">
            <a:off x="1366800" y="2100186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2" name="Multiplication Sign 21">
            <a:extLst>
              <a:ext uri="{FF2B5EF4-FFF2-40B4-BE49-F238E27FC236}">
                <a16:creationId xmlns:a16="http://schemas.microsoft.com/office/drawing/2014/main" id="{794AC43A-13A5-40F8-AB6D-92EF754A9988}"/>
              </a:ext>
            </a:extLst>
          </p:cNvPr>
          <p:cNvSpPr/>
          <p:nvPr/>
        </p:nvSpPr>
        <p:spPr>
          <a:xfrm>
            <a:off x="1527573" y="3584175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FA452D8-954F-4182-8A45-44F2B901B8C0}"/>
              </a:ext>
            </a:extLst>
          </p:cNvPr>
          <p:cNvSpPr/>
          <p:nvPr/>
        </p:nvSpPr>
        <p:spPr>
          <a:xfrm>
            <a:off x="5099179" y="1667694"/>
            <a:ext cx="964417" cy="2324072"/>
          </a:xfrm>
          <a:prstGeom prst="rect">
            <a:avLst/>
          </a:prstGeom>
          <a:solidFill>
            <a:srgbClr val="FF66CC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09239EEE-A73F-4DA3-986E-7B3DBFE28F61}"/>
              </a:ext>
            </a:extLst>
          </p:cNvPr>
          <p:cNvSpPr/>
          <p:nvPr/>
        </p:nvSpPr>
        <p:spPr>
          <a:xfrm>
            <a:off x="6068868" y="1667694"/>
            <a:ext cx="644810" cy="2324072"/>
          </a:xfrm>
          <a:prstGeom prst="rect">
            <a:avLst/>
          </a:prstGeom>
          <a:solidFill>
            <a:srgbClr val="33CCFF"/>
          </a:solidFill>
          <a:ln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19DEEDA1-97B1-4AAD-BB56-9E5A0560DB80}"/>
              </a:ext>
            </a:extLst>
          </p:cNvPr>
          <p:cNvSpPr/>
          <p:nvPr/>
        </p:nvSpPr>
        <p:spPr>
          <a:xfrm rot="7200000">
            <a:off x="5572460" y="3191249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D74EBB81-9009-4A23-9E0B-E1DDF86A8935}"/>
              </a:ext>
            </a:extLst>
          </p:cNvPr>
          <p:cNvSpPr/>
          <p:nvPr/>
        </p:nvSpPr>
        <p:spPr>
          <a:xfrm rot="18000000">
            <a:off x="5917743" y="2017757"/>
            <a:ext cx="660726" cy="660726"/>
          </a:xfrm>
          <a:prstGeom prst="arc">
            <a:avLst>
              <a:gd name="adj1" fmla="val 14629473"/>
              <a:gd name="adj2" fmla="val 0"/>
            </a:avLst>
          </a:prstGeom>
          <a:ln w="3175">
            <a:solidFill>
              <a:schemeClr val="tx2"/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Multiplication Sign 29">
            <a:extLst>
              <a:ext uri="{FF2B5EF4-FFF2-40B4-BE49-F238E27FC236}">
                <a16:creationId xmlns:a16="http://schemas.microsoft.com/office/drawing/2014/main" id="{727C5A15-9CB9-4E5F-AA75-339044FA3B25}"/>
              </a:ext>
            </a:extLst>
          </p:cNvPr>
          <p:cNvSpPr/>
          <p:nvPr/>
        </p:nvSpPr>
        <p:spPr>
          <a:xfrm>
            <a:off x="6063596" y="3620509"/>
            <a:ext cx="207168" cy="207168"/>
          </a:xfrm>
          <a:prstGeom prst="mathMultiply">
            <a:avLst>
              <a:gd name="adj1" fmla="val 18922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1D9CF1C6-3697-4329-A505-24CF15E28E55}"/>
              </a:ext>
            </a:extLst>
          </p:cNvPr>
          <p:cNvSpPr/>
          <p:nvPr/>
        </p:nvSpPr>
        <p:spPr>
          <a:xfrm>
            <a:off x="5923691" y="2094550"/>
            <a:ext cx="108359" cy="108359"/>
          </a:xfrm>
          <a:prstGeom prst="ellipse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EE4ECE-61EF-4513-B644-5EC2F32BDB6F}"/>
              </a:ext>
            </a:extLst>
          </p:cNvPr>
          <p:cNvSpPr txBox="1"/>
          <p:nvPr/>
        </p:nvSpPr>
        <p:spPr>
          <a:xfrm>
            <a:off x="2536628" y="3952154"/>
            <a:ext cx="1465425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Boundary is visible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A8F74B31-0BD4-4F1C-BA96-DBBEDF2018C1}"/>
              </a:ext>
            </a:extLst>
          </p:cNvPr>
          <p:cNvSpPr txBox="1"/>
          <p:nvPr/>
        </p:nvSpPr>
        <p:spPr>
          <a:xfrm>
            <a:off x="500159" y="3958814"/>
            <a:ext cx="1677496" cy="47698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Both side 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don’t use each other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6C703BFF-4409-4D4E-B032-1CFCAB352A49}"/>
              </a:ext>
            </a:extLst>
          </p:cNvPr>
          <p:cNvSpPr txBox="1"/>
          <p:nvPr/>
        </p:nvSpPr>
        <p:spPr>
          <a:xfrm>
            <a:off x="4958073" y="3950988"/>
            <a:ext cx="1677496" cy="47698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Only side  use other side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E87449A5-8090-42B5-8BEC-194CF22D5EF7}"/>
              </a:ext>
            </a:extLst>
          </p:cNvPr>
          <p:cNvCxnSpPr>
            <a:cxnSpLocks/>
          </p:cNvCxnSpPr>
          <p:nvPr/>
        </p:nvCxnSpPr>
        <p:spPr>
          <a:xfrm flipV="1">
            <a:off x="6067169" y="1515430"/>
            <a:ext cx="0" cy="2476336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F8D7A1F6-17F1-4F74-8535-D4C5EEC9A273}"/>
              </a:ext>
            </a:extLst>
          </p:cNvPr>
          <p:cNvSpPr txBox="1"/>
          <p:nvPr/>
        </p:nvSpPr>
        <p:spPr>
          <a:xfrm>
            <a:off x="1384440" y="1225426"/>
            <a:ext cx="364336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155C811-D2E2-47F4-8FE7-C8849B306B8E}"/>
              </a:ext>
            </a:extLst>
          </p:cNvPr>
          <p:cNvSpPr txBox="1"/>
          <p:nvPr/>
        </p:nvSpPr>
        <p:spPr>
          <a:xfrm>
            <a:off x="5900062" y="1243940"/>
            <a:ext cx="364336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VB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ADB92610-9D6B-A9E8-3171-8829296E828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344" t="36199" r="63375" b="6334"/>
          <a:stretch/>
        </p:blipFill>
        <p:spPr bwMode="auto">
          <a:xfrm>
            <a:off x="6982413" y="1669190"/>
            <a:ext cx="1618488" cy="232257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513DB86-104E-42A0-B4B6-3BCD7BC31EB9}"/>
              </a:ext>
            </a:extLst>
          </p:cNvPr>
          <p:cNvSpPr txBox="1"/>
          <p:nvPr/>
        </p:nvSpPr>
        <p:spPr>
          <a:xfrm>
            <a:off x="6904304" y="3950988"/>
            <a:ext cx="1769774" cy="260746"/>
          </a:xfrm>
          <a:prstGeom prst="rect">
            <a:avLst/>
          </a:prstGeom>
          <a:noFill/>
        </p:spPr>
        <p:txBody>
          <a:bodyPr wrap="none" lIns="72000" tIns="72000" rIns="72000" bIns="72000" rtlCol="0"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Boundary is less visible</a:t>
            </a:r>
          </a:p>
        </p:txBody>
      </p:sp>
    </p:spTree>
    <p:extLst>
      <p:ext uri="{BB962C8B-B14F-4D97-AF65-F5344CB8AC3E}">
        <p14:creationId xmlns:p14="http://schemas.microsoft.com/office/powerpoint/2010/main" val="26879214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BCB65C26-DBA6-48DA-BAF7-B8B23E980C87}"/>
              </a:ext>
            </a:extLst>
          </p:cNvPr>
          <p:cNvCxnSpPr>
            <a:cxnSpLocks/>
            <a:stCxn id="5" idx="3"/>
          </p:cNvCxnSpPr>
          <p:nvPr/>
        </p:nvCxnSpPr>
        <p:spPr>
          <a:xfrm>
            <a:off x="5607970" y="895090"/>
            <a:ext cx="3180041" cy="0"/>
          </a:xfrm>
          <a:prstGeom prst="straightConnector1">
            <a:avLst/>
          </a:prstGeom>
          <a:ln w="31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9AC6472-6334-4DAD-8E9C-1C887A3DE68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42900" y="323850"/>
            <a:ext cx="1769432" cy="340654"/>
          </a:xfrm>
        </p:spPr>
        <p:txBody>
          <a:bodyPr/>
          <a:lstStyle/>
          <a:p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Simulations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5320D8-1DAC-4962-B987-031D5A52F050}"/>
              </a:ext>
            </a:extLst>
          </p:cNvPr>
          <p:cNvSpPr/>
          <p:nvPr/>
        </p:nvSpPr>
        <p:spPr>
          <a:xfrm>
            <a:off x="4995065" y="680454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LMCS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AA2B901-A49E-4E2B-8DA2-8E70EB6FF130}"/>
              </a:ext>
            </a:extLst>
          </p:cNvPr>
          <p:cNvSpPr/>
          <p:nvPr/>
        </p:nvSpPr>
        <p:spPr>
          <a:xfrm>
            <a:off x="5821448" y="680454"/>
            <a:ext cx="612905" cy="429271"/>
          </a:xfrm>
          <a:prstGeom prst="rect">
            <a:avLst/>
          </a:prstGeom>
          <a:solidFill>
            <a:schemeClr val="accent1"/>
          </a:solidFill>
          <a:ln w="19050"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6E396BA-C21D-46BB-8A22-E9225B79DB03}"/>
              </a:ext>
            </a:extLst>
          </p:cNvPr>
          <p:cNvSpPr/>
          <p:nvPr/>
        </p:nvSpPr>
        <p:spPr>
          <a:xfrm>
            <a:off x="6908144" y="691982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SAO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BIF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C6A9C8D-832B-4876-8D44-8FBC2DBC9C9F}"/>
              </a:ext>
            </a:extLst>
          </p:cNvPr>
          <p:cNvSpPr/>
          <p:nvPr/>
        </p:nvSpPr>
        <p:spPr>
          <a:xfrm>
            <a:off x="7836751" y="691982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18A064C-B100-47A7-A94F-49BF0CAA024C}"/>
              </a:ext>
            </a:extLst>
          </p:cNvPr>
          <p:cNvSpPr/>
          <p:nvPr/>
        </p:nvSpPr>
        <p:spPr>
          <a:xfrm>
            <a:off x="6639277" y="836182"/>
            <a:ext cx="110778" cy="11077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509862CE-6E2E-42B6-87E5-01727AB1AB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4" t="36284" r="63425" b="6261"/>
          <a:stretch/>
        </p:blipFill>
        <p:spPr bwMode="auto">
          <a:xfrm>
            <a:off x="6956968" y="213383"/>
            <a:ext cx="289412" cy="4166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78AB8701-5EF7-437E-9CA5-DA1AC87658B9}"/>
              </a:ext>
            </a:extLst>
          </p:cNvPr>
          <p:cNvCxnSpPr>
            <a:stCxn id="9" idx="0"/>
            <a:endCxn id="46" idx="1"/>
          </p:cNvCxnSpPr>
          <p:nvPr/>
        </p:nvCxnSpPr>
        <p:spPr>
          <a:xfrm rot="5400000" flipH="1" flipV="1">
            <a:off x="6618570" y="497784"/>
            <a:ext cx="414494" cy="262302"/>
          </a:xfrm>
          <a:prstGeom prst="bentConnector2">
            <a:avLst/>
          </a:prstGeom>
          <a:ln w="31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364A0A63-AEE6-467E-B320-26B2EA42A5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217899"/>
              </p:ext>
            </p:extLst>
          </p:nvPr>
        </p:nvGraphicFramePr>
        <p:xfrm>
          <a:off x="4343933" y="2672918"/>
          <a:ext cx="4406900" cy="1781175"/>
        </p:xfrm>
        <a:graphic>
          <a:graphicData uri="http://schemas.openxmlformats.org/drawingml/2006/table">
            <a:tbl>
              <a:tblPr firstRow="1" firstCol="1" bandRow="1"/>
              <a:tblGrid>
                <a:gridCol w="1041400">
                  <a:extLst>
                    <a:ext uri="{9D8B030D-6E8A-4147-A177-3AD203B41FA5}">
                      <a16:colId xmlns:a16="http://schemas.microsoft.com/office/drawing/2014/main" val="1438575249"/>
                    </a:ext>
                  </a:extLst>
                </a:gridCol>
                <a:gridCol w="726440">
                  <a:extLst>
                    <a:ext uri="{9D8B030D-6E8A-4147-A177-3AD203B41FA5}">
                      <a16:colId xmlns:a16="http://schemas.microsoft.com/office/drawing/2014/main" val="1376873889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1961041602"/>
                    </a:ext>
                  </a:extLst>
                </a:gridCol>
                <a:gridCol w="725805">
                  <a:extLst>
                    <a:ext uri="{9D8B030D-6E8A-4147-A177-3AD203B41FA5}">
                      <a16:colId xmlns:a16="http://schemas.microsoft.com/office/drawing/2014/main" val="3410902963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090526351"/>
                    </a:ext>
                  </a:extLst>
                </a:gridCol>
                <a:gridCol w="593725">
                  <a:extLst>
                    <a:ext uri="{9D8B030D-6E8A-4147-A177-3AD203B41FA5}">
                      <a16:colId xmlns:a16="http://schemas.microsoft.com/office/drawing/2014/main" val="1342827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Low delay B Main10 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76330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 Anchor (ECM6.0 with fixes) on Linux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3007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Y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U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EncT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DecT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873596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A1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76199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A2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10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 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078808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B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039897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C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0.01%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0.08%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52343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E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0.04%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0.14%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-0.44%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101%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48229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b="1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Overall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146571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D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-0.04%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-0.25%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-0.33%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99%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3641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Class F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#VALUE!</a:t>
                      </a:r>
                      <a:endParaRPr lang="en-US" sz="110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900" dirty="0">
                          <a:solidFill>
                            <a:schemeClr val="tx2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#DIV/0!</a:t>
                      </a:r>
                      <a:endParaRPr lang="en-US" sz="1100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81762472"/>
                  </a:ext>
                </a:extLst>
              </a:tr>
            </a:tbl>
          </a:graphicData>
        </a:graphic>
      </p:graphicFrame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0BDC5556-B322-4C45-9C87-4893BA27CDC5}"/>
              </a:ext>
            </a:extLst>
          </p:cNvPr>
          <p:cNvCxnSpPr>
            <a:cxnSpLocks/>
            <a:stCxn id="67" idx="3"/>
          </p:cNvCxnSpPr>
          <p:nvPr/>
        </p:nvCxnSpPr>
        <p:spPr>
          <a:xfrm>
            <a:off x="5606623" y="1922563"/>
            <a:ext cx="3180041" cy="0"/>
          </a:xfrm>
          <a:prstGeom prst="straightConnector1">
            <a:avLst/>
          </a:prstGeom>
          <a:ln w="31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66">
            <a:extLst>
              <a:ext uri="{FF2B5EF4-FFF2-40B4-BE49-F238E27FC236}">
                <a16:creationId xmlns:a16="http://schemas.microsoft.com/office/drawing/2014/main" id="{15756CAB-C7BD-4B06-8C5B-A81FDB277B9F}"/>
              </a:ext>
            </a:extLst>
          </p:cNvPr>
          <p:cNvSpPr/>
          <p:nvPr/>
        </p:nvSpPr>
        <p:spPr>
          <a:xfrm>
            <a:off x="4993718" y="1707927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LMCS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AC0C5C67-0E0B-40DB-AD31-45DBD7B8AD54}"/>
              </a:ext>
            </a:extLst>
          </p:cNvPr>
          <p:cNvSpPr/>
          <p:nvPr/>
        </p:nvSpPr>
        <p:spPr>
          <a:xfrm>
            <a:off x="5820101" y="1707927"/>
            <a:ext cx="612905" cy="429271"/>
          </a:xfrm>
          <a:prstGeom prst="rect">
            <a:avLst/>
          </a:prstGeom>
          <a:solidFill>
            <a:srgbClr val="FFC000"/>
          </a:solidFill>
          <a:ln w="19050">
            <a:solidFill>
              <a:schemeClr val="tx2"/>
            </a:solidFill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Asymm</a:t>
            </a:r>
            <a:endParaRPr lang="en-US" sz="1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DB</a:t>
            </a: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D566FD0F-8581-402C-9546-990C8056924B}"/>
              </a:ext>
            </a:extLst>
          </p:cNvPr>
          <p:cNvSpPr/>
          <p:nvPr/>
        </p:nvSpPr>
        <p:spPr>
          <a:xfrm>
            <a:off x="6906797" y="1719455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SAO</a:t>
            </a:r>
          </a:p>
          <a:p>
            <a:pPr algn="l">
              <a:spcAft>
                <a:spcPts val="300"/>
              </a:spcAft>
              <a:buSzPct val="100000"/>
            </a:pPr>
            <a:r>
              <a:rPr lang="en-US" sz="1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BIF</a:t>
            </a:r>
          </a:p>
          <a:p>
            <a:pPr algn="l">
              <a:spcAft>
                <a:spcPts val="300"/>
              </a:spcAft>
              <a:buSzPct val="100000"/>
            </a:pPr>
            <a:endParaRPr lang="en-US" sz="10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534C678A-0282-49E0-9F03-849B710AF878}"/>
              </a:ext>
            </a:extLst>
          </p:cNvPr>
          <p:cNvSpPr/>
          <p:nvPr/>
        </p:nvSpPr>
        <p:spPr>
          <a:xfrm>
            <a:off x="7835404" y="1719455"/>
            <a:ext cx="612905" cy="42927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508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ALF</a:t>
            </a: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1966A27E-6671-493F-B6AA-8A005209C513}"/>
              </a:ext>
            </a:extLst>
          </p:cNvPr>
          <p:cNvSpPr/>
          <p:nvPr/>
        </p:nvSpPr>
        <p:spPr>
          <a:xfrm>
            <a:off x="6637930" y="1863655"/>
            <a:ext cx="110778" cy="110778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pic>
        <p:nvPicPr>
          <p:cNvPr id="72" name="Picture 71">
            <a:extLst>
              <a:ext uri="{FF2B5EF4-FFF2-40B4-BE49-F238E27FC236}">
                <a16:creationId xmlns:a16="http://schemas.microsoft.com/office/drawing/2014/main" id="{C18300E6-65AB-44EC-935E-399AB8B25A7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44" t="36284" r="63425" b="6261"/>
          <a:stretch/>
        </p:blipFill>
        <p:spPr bwMode="auto">
          <a:xfrm>
            <a:off x="6955621" y="1240856"/>
            <a:ext cx="289412" cy="41660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cxnSp>
        <p:nvCxnSpPr>
          <p:cNvPr id="73" name="Straight Arrow Connector 13">
            <a:extLst>
              <a:ext uri="{FF2B5EF4-FFF2-40B4-BE49-F238E27FC236}">
                <a16:creationId xmlns:a16="http://schemas.microsoft.com/office/drawing/2014/main" id="{E8580B9B-23CC-407D-8516-6D26FC8BD15F}"/>
              </a:ext>
            </a:extLst>
          </p:cNvPr>
          <p:cNvCxnSpPr>
            <a:stCxn id="71" idx="0"/>
            <a:endCxn id="72" idx="1"/>
          </p:cNvCxnSpPr>
          <p:nvPr/>
        </p:nvCxnSpPr>
        <p:spPr>
          <a:xfrm rot="5400000" flipH="1" flipV="1">
            <a:off x="6617223" y="1525257"/>
            <a:ext cx="414494" cy="262302"/>
          </a:xfrm>
          <a:prstGeom prst="bentConnector2">
            <a:avLst/>
          </a:prstGeom>
          <a:ln w="3175">
            <a:solidFill>
              <a:schemeClr val="tx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>
            <a:extLst>
              <a:ext uri="{FF2B5EF4-FFF2-40B4-BE49-F238E27FC236}">
                <a16:creationId xmlns:a16="http://schemas.microsoft.com/office/drawing/2014/main" id="{1243B7AA-DC9E-4E67-B3B6-E50D6C513E05}"/>
              </a:ext>
            </a:extLst>
          </p:cNvPr>
          <p:cNvSpPr txBox="1"/>
          <p:nvPr/>
        </p:nvSpPr>
        <p:spPr>
          <a:xfrm>
            <a:off x="4095307" y="742799"/>
            <a:ext cx="9812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Anchor</a:t>
            </a:r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E4D8A059-0B63-4DA2-9524-267CE7ECBFDA}"/>
              </a:ext>
            </a:extLst>
          </p:cNvPr>
          <p:cNvSpPr txBox="1"/>
          <p:nvPr/>
        </p:nvSpPr>
        <p:spPr>
          <a:xfrm>
            <a:off x="4303861" y="1764813"/>
            <a:ext cx="98129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6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Test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4AB0064C-B852-4D09-A9F6-D3ADD78FEA84}"/>
              </a:ext>
            </a:extLst>
          </p:cNvPr>
          <p:cNvSpPr txBox="1"/>
          <p:nvPr/>
        </p:nvSpPr>
        <p:spPr>
          <a:xfrm>
            <a:off x="468036" y="979002"/>
            <a:ext cx="2564276" cy="723275"/>
          </a:xfrm>
          <a:prstGeom prst="rect">
            <a:avLst/>
          </a:prstGeom>
          <a:noFill/>
          <a:ln>
            <a:solidFill>
              <a:schemeClr val="tx2"/>
            </a:solidFill>
            <a:prstDash val="dash"/>
          </a:ln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Anchor</a:t>
            </a:r>
          </a:p>
          <a:p>
            <a:pPr marL="111125" indent="-11112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GDR is enabled</a:t>
            </a:r>
          </a:p>
          <a:p>
            <a:pPr marL="111125" indent="-11112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Deblocking is </a:t>
            </a: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disabled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at VB</a:t>
            </a: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E210B07C-9FE0-4EE3-B261-E628882A0EBA}"/>
              </a:ext>
            </a:extLst>
          </p:cNvPr>
          <p:cNvSpPr txBox="1"/>
          <p:nvPr/>
        </p:nvSpPr>
        <p:spPr>
          <a:xfrm>
            <a:off x="463406" y="1875656"/>
            <a:ext cx="3357652" cy="723275"/>
          </a:xfrm>
          <a:prstGeom prst="rect">
            <a:avLst/>
          </a:prstGeom>
          <a:noFill/>
          <a:ln>
            <a:solidFill>
              <a:schemeClr val="tx2"/>
            </a:solidFill>
            <a:prstDash val="dash"/>
          </a:ln>
        </p:spPr>
        <p:txBody>
          <a:bodyPr wrap="square">
            <a:spAutoFit/>
          </a:bodyPr>
          <a:lstStyle/>
          <a:p>
            <a:pPr algn="l">
              <a:spcAft>
                <a:spcPts val="300"/>
              </a:spcAft>
              <a:buSzPct val="100000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Test</a:t>
            </a:r>
          </a:p>
          <a:p>
            <a:pPr marL="111125" indent="-11112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GDR is enabled</a:t>
            </a:r>
          </a:p>
          <a:p>
            <a:pPr marL="111125" indent="-111125" algn="l">
              <a:spcAft>
                <a:spcPts val="300"/>
              </a:spcAft>
              <a:buSzPct val="100000"/>
              <a:buFont typeface="Arial" panose="020B0604020202020204" pitchFamily="34" charset="0"/>
              <a:buChar char="•"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Asymmetric Deblocking is </a:t>
            </a:r>
            <a:r>
              <a:rPr lang="en-US" sz="1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enabled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</a:rPr>
              <a:t> at VB</a:t>
            </a: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7789FB27-5A77-43D2-B9C6-470076A03EDA}"/>
              </a:ext>
            </a:extLst>
          </p:cNvPr>
          <p:cNvSpPr/>
          <p:nvPr/>
        </p:nvSpPr>
        <p:spPr>
          <a:xfrm>
            <a:off x="8835322" y="836182"/>
            <a:ext cx="110778" cy="110778"/>
          </a:xfrm>
          <a:prstGeom prst="ellipse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4742D0A4-4764-4E29-980A-80A39E27DCAE}"/>
              </a:ext>
            </a:extLst>
          </p:cNvPr>
          <p:cNvSpPr/>
          <p:nvPr/>
        </p:nvSpPr>
        <p:spPr>
          <a:xfrm>
            <a:off x="8833975" y="1863655"/>
            <a:ext cx="110778" cy="110778"/>
          </a:xfrm>
          <a:prstGeom prst="ellipse">
            <a:avLst/>
          </a:prstGeom>
          <a:solidFill>
            <a:srgbClr val="33C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18501795"/>
      </p:ext>
    </p:extLst>
  </p:cSld>
  <p:clrMapOvr>
    <a:masterClrMapping/>
  </p:clrMapOvr>
</p:sld>
</file>

<file path=ppt/theme/theme1.xml><?xml version="1.0" encoding="utf-8"?>
<a:theme xmlns:a="http://schemas.openxmlformats.org/drawingml/2006/main" name="1 White Master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7092AD5A-4CE5-4773-BF93-6D6DB7408C19}"/>
    </a:ext>
  </a:extLst>
</a:theme>
</file>

<file path=ppt/theme/theme2.xml><?xml version="1.0" encoding="utf-8"?>
<a:theme xmlns:a="http://schemas.openxmlformats.org/drawingml/2006/main" name="1_c 2018 Nokia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 2018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698988B5-A313-4CCB-89DF-0DDD3D9198C3}"/>
    </a:ext>
  </a:extLst>
</a:theme>
</file>

<file path=ppt/theme/theme3.xml><?xml version="1.0" encoding="utf-8"?>
<a:theme xmlns:a="http://schemas.openxmlformats.org/drawingml/2006/main" name="3_Blu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28B96935-75A3-45C3-B952-270EAB031D70}"/>
    </a:ext>
  </a:extLst>
</a:theme>
</file>

<file path=ppt/theme/theme4.xml><?xml version="1.0" encoding="utf-8"?>
<a:theme xmlns:a="http://schemas.openxmlformats.org/drawingml/2006/main" name="4_Blu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DAF288A5-0DDE-473A-9EE7-EF501D2D4444}"/>
    </a:ext>
  </a:extLst>
</a:theme>
</file>

<file path=ppt/theme/theme5.xml><?xml version="1.0" encoding="utf-8"?>
<a:theme xmlns:a="http://schemas.openxmlformats.org/drawingml/2006/main" name="5_White End Slide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8CB0855B-22DF-415F-BBA5-182520E1EB51}"/>
    </a:ext>
  </a:extLst>
</a:theme>
</file>

<file path=ppt/theme/theme6.xml><?xml version="1.0" encoding="utf-8"?>
<a:theme xmlns:a="http://schemas.openxmlformats.org/drawingml/2006/main" name="6_Gray">
  <a:themeElements>
    <a:clrScheme name="C 2018 Nokia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124191"/>
      </a:hlink>
      <a:folHlink>
        <a:srgbClr val="001135"/>
      </a:folHlink>
    </a:clrScheme>
    <a:fontScheme name="Nokia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srcID21015_Nokia - Pure PowerPoint template 2021 v1.1" id="{31BC2609-92FB-41CC-85C2-67A665DC0FD3}" vid="{CF203275-5EF3-4029-A1C6-B6279829500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 panose="020F0302020204030204"/>
      <a:ea typeface=""/>
      <a:cs typeface=""/>
      <a:font script="Jpan" typeface="游ゴシック Light"/>
      <a:font script="Hang" typeface="맑은 고딕"/>
      <a:font script="Hans" typeface="等线 Light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ajorFont>
    <a:minorFont>
      <a:latin typeface="Calibri" panose="020F0502020204030204"/>
      <a:ea typeface=""/>
      <a:cs typeface=""/>
      <a:font script="Jpan" typeface="游ゴシック"/>
      <a:font script="Hang" typeface="맑은 고딕"/>
      <a:font script="Hans" typeface="等线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  <a:font script="Armn" typeface="Arial"/>
      <a:font script="Bugi" typeface="Leelawadee UI"/>
      <a:font script="Bopo" typeface="Microsoft JhengHei"/>
      <a:font script="Java" typeface="Javanese Text"/>
      <a:font script="Lisu" typeface="Segoe UI"/>
      <a:font script="Mymr" typeface="Myanmar Text"/>
      <a:font script="Nkoo" typeface="Ebrima"/>
      <a:font script="Olck" typeface="Nirmala UI"/>
      <a:font script="Osma" typeface="Ebrima"/>
      <a:font script="Phag" typeface="Phagspa"/>
      <a:font script="Syrn" typeface="Estrangelo Edessa"/>
      <a:font script="Syrj" typeface="Estrangelo Edessa"/>
      <a:font script="Syre" typeface="Estrangelo Edessa"/>
      <a:font script="Sora" typeface="Nirmala UI"/>
      <a:font script="Tale" typeface="Microsoft Tai Le"/>
      <a:font script="Talu" typeface="Microsoft New Tai Lue"/>
      <a:font script="Tfng" typeface="Ebrima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/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  <_dlc_DocId xmlns="71c5aaf6-e6ce-465b-b873-5148d2a4c105">TPIUP4UINT44-414182663-112704</_dlc_DocId>
    <_dlc_DocIdUrl xmlns="71c5aaf6-e6ce-465b-b873-5148d2a4c105">
      <Url>https://nokia.sharepoint.com/sites/GDR/Content/_layouts/15/DocIdRedir.aspx?ID=TPIUP4UINT44-414182663-112704</Url>
      <Description>TPIUP4UINT44-414182663-112704</Description>
    </_dlc_DocIdUrl>
    <SharedWithUsers xmlns="fd8232fc-560c-4d1c-a116-02505f9f5a3f">
      <UserInfo>
        <DisplayName>Mion, Marcello (Nokia - IT/Vimercate)</DisplayName>
        <AccountId>30470</AccountId>
        <AccountType/>
      </UserInfo>
      <UserInfo>
        <DisplayName>Greijula, Sirkku (Nokia - FI/Tampere)</DisplayName>
        <AccountId>21237</AccountId>
        <AccountType/>
      </UserInfo>
      <UserInfo>
        <DisplayName>Gupta, Uvnik (Nokia - IN/Bangalore)</DisplayName>
        <AccountId>22035</AccountId>
        <AccountType/>
      </UserInfo>
      <UserInfo>
        <DisplayName>Che Haron, Firdaus (Nokia - MY/Kuala Lumpur)</DisplayName>
        <AccountId>12061</AccountId>
        <AccountType/>
      </UserInfo>
      <UserInfo>
        <DisplayName>Martins Joao Cruz, Catarina (Nokia - DE/Munich)</DisplayName>
        <AccountId>2894</AccountId>
        <AccountType/>
      </UserInfo>
      <UserInfo>
        <DisplayName>Gero</DisplayName>
        <AccountId>10416</AccountId>
        <AccountType/>
      </UserInfo>
    </SharedWithUsers>
    <TaxCatchAll xmlns="71c5aaf6-e6ce-465b-b873-5148d2a4c105" xsi:nil="true"/>
    <lcf76f155ced4ddcb4097134ff3c332f xmlns="ec856b95-3449-4df4-84ab-7c9335d43daf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5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9CC785F8F7E1D47AB226657B6D73C41" ma:contentTypeVersion="16" ma:contentTypeDescription="Create a new document." ma:contentTypeScope="" ma:versionID="cc78499cf2c5884eb9268c3ad0a0f6c2">
  <xsd:schema xmlns:xsd="http://www.w3.org/2001/XMLSchema" xmlns:xs="http://www.w3.org/2001/XMLSchema" xmlns:p="http://schemas.microsoft.com/office/2006/metadata/properties" xmlns:ns2="71c5aaf6-e6ce-465b-b873-5148d2a4c105" xmlns:ns3="fd8232fc-560c-4d1c-a116-02505f9f5a3f" xmlns:ns4="ec856b95-3449-4df4-84ab-7c9335d43daf" targetNamespace="http://schemas.microsoft.com/office/2006/metadata/properties" ma:root="true" ma:fieldsID="9e0f372f9e45603c0744a18e2f5d2005" ns2:_="" ns3:_="" ns4:_="">
    <xsd:import namespace="71c5aaf6-e6ce-465b-b873-5148d2a4c105"/>
    <xsd:import namespace="fd8232fc-560c-4d1c-a116-02505f9f5a3f"/>
    <xsd:import namespace="ec856b95-3449-4df4-84ab-7c9335d43daf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SharedWithUsers" minOccurs="0"/>
                <xsd:element ref="ns3:SharedWithDetails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  <xsd:element ref="ns4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1" ma:internalName="HideFromDelve">
      <xsd:simpleType>
        <xsd:restriction base="dms:Boolean"/>
      </xsd:simpleType>
    </xsd:element>
    <xsd:element name="TaxCatchAll" ma:index="27" nillable="true" ma:displayName="Taxonomy Catch All Column" ma:hidden="true" ma:list="{959fb2cd-2012-47b3-96d2-190372fe2b19}" ma:internalName="TaxCatchAll" ma:showField="CatchAllData" ma:web="8a728f3f-4973-4645-b7d4-10fa587b029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d8232fc-560c-4d1c-a116-02505f9f5a3f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856b95-3449-4df4-84ab-7c9335d43da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4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5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7" nillable="true" ma:displayName="Tags" ma:internalName="MediaServiceAutoTags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41BA650-A615-49E3-9AAB-377D55888963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F1A5087E-D875-4389-9B23-8434F51180AC}">
  <ds:schemaRefs>
    <ds:schemaRef ds:uri="71c5aaf6-e6ce-465b-b873-5148d2a4c105"/>
    <ds:schemaRef ds:uri="fd8232fc-560c-4d1c-a116-02505f9f5a3f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ec856b95-3449-4df4-84ab-7c9335d43daf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DED2D23-3C7F-41E8-ACA8-DA4828291003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5BDB0496-1A1D-4B21-BC76-DDA1AAE9922B}">
  <ds:schemaRefs>
    <ds:schemaRef ds:uri="http://schemas.microsoft.com/sharepoint/events"/>
  </ds:schemaRefs>
</ds:datastoreItem>
</file>

<file path=customXml/itemProps5.xml><?xml version="1.0" encoding="utf-8"?>
<ds:datastoreItem xmlns:ds="http://schemas.openxmlformats.org/officeDocument/2006/customXml" ds:itemID="{9643636C-181C-44AE-BBF1-45AA92980C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fd8232fc-560c-4d1c-a116-02505f9f5a3f"/>
    <ds:schemaRef ds:uri="ec856b95-3449-4df4-84ab-7c9335d43da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Nokia - Pure PowerPoint template 2021 v1.1</Template>
  <TotalTime>11525</TotalTime>
  <Words>353</Words>
  <Application>Microsoft Office PowerPoint</Application>
  <PresentationFormat>On-screen Show (16:9)</PresentationFormat>
  <Paragraphs>131</Paragraphs>
  <Slides>15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6</vt:i4>
      </vt:variant>
      <vt:variant>
        <vt:lpstr>Slide Titles</vt:lpstr>
      </vt:variant>
      <vt:variant>
        <vt:i4>15</vt:i4>
      </vt:variant>
    </vt:vector>
  </HeadingPairs>
  <TitlesOfParts>
    <vt:vector size="29" baseType="lpstr">
      <vt:lpstr>Arial</vt:lpstr>
      <vt:lpstr>Calibri</vt:lpstr>
      <vt:lpstr>Cambria Math</vt:lpstr>
      <vt:lpstr>Century Gothic</vt:lpstr>
      <vt:lpstr>Nokia Pure Headline Ultra Light</vt:lpstr>
      <vt:lpstr>Nokia Pure Text</vt:lpstr>
      <vt:lpstr>Nokia Pure Text Light</vt:lpstr>
      <vt:lpstr>Times New Roman</vt:lpstr>
      <vt:lpstr>1 White Master</vt:lpstr>
      <vt:lpstr>1_c 2018 Nokia</vt:lpstr>
      <vt:lpstr>3_Blue</vt:lpstr>
      <vt:lpstr>4_Blue End Slide</vt:lpstr>
      <vt:lpstr>5_White End Slide</vt:lpstr>
      <vt:lpstr>6_Gray</vt:lpstr>
      <vt:lpstr>JVET-AB0171 AHG 7: Asymmetric Deblocking  at Virtual Boundaries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is the key  message or takeaway?</dc:title>
  <dc:creator>Anthony</dc:creator>
  <cp:lastModifiedBy>Hong, Seungwook (Nokia - US/San Diego)</cp:lastModifiedBy>
  <cp:revision>132</cp:revision>
  <dcterms:created xsi:type="dcterms:W3CDTF">2021-01-15T16:16:05Z</dcterms:created>
  <dcterms:modified xsi:type="dcterms:W3CDTF">2022-10-26T16:17:01Z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0x01010059CC785F8F7E1D47AB226657B6D73C41</vt:lpwstr>
  </property>
  <property fmtid="{D5CDD505-2E9C-101B-9397-08002B2CF9AE}" pid="3" name="_dlc_DocIdItemGuid">
    <vt:lpwstr>43e6e36a-2772-43c1-bb2e-60e0797bd859</vt:lpwstr>
  </property>
  <property fmtid="{D5CDD505-2E9C-101B-9397-08002B2CF9AE}" pid="4" name="SharedWithUsers">
    <vt:lpwstr>30470;#Mion, Marcello (Nokia - IT/Vimercate);#21237;#Greijula, Sirkku (Nokia - FI/Tampere);#22035;#Gupta, Uvnik (Nokia - IN/Bangalore);#12061;#Che Haron, Firdaus (Nokia - MY/Kuala Lumpur);#2894;#Martins Joao Cruz, Catarina (Nokia - DE/Munich);#10416;#Gero</vt:lpwstr>
  </property>
</Properties>
</file>