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68" r:id="rId4"/>
    <p:sldId id="269" r:id="rId5"/>
    <p:sldId id="259" r:id="rId6"/>
    <p:sldId id="26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86576" autoAdjust="0"/>
  </p:normalViewPr>
  <p:slideViewPr>
    <p:cSldViewPr snapToGrid="0">
      <p:cViewPr varScale="1">
        <p:scale>
          <a:sx n="98" d="100"/>
          <a:sy n="98" d="100"/>
        </p:scale>
        <p:origin x="96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D1131A-2C90-4902-9BBD-7CC45B984C70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F58CCE-12E8-40E6-91E2-035A488598D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58CCE-12E8-40E6-91E2-035A488598D3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58CCE-12E8-40E6-91E2-035A488598D3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58CCE-12E8-40E6-91E2-035A488598D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2804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F58CCE-12E8-40E6-91E2-035A488598D3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C508-3968-4E97-A8F8-7935415DBBC9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9C508-3968-4E97-A8F8-7935415DBBC9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33DEA-EC9B-4849-A39F-B97ECC13671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JVET-AA0162</a:t>
            </a:r>
            <a:br>
              <a:rPr lang="en-US" dirty="0"/>
            </a:br>
            <a:r>
              <a:rPr lang="en-US" altLang="zh-CN" dirty="0"/>
              <a:t>EE2-ralated: On horizontal and vertical planar modes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196080"/>
            <a:ext cx="9144000" cy="1061720"/>
          </a:xfrm>
        </p:spPr>
        <p:txBody>
          <a:bodyPr/>
          <a:lstStyle/>
          <a:p>
            <a:r>
              <a:rPr lang="en-US" altLang="zh-CN" dirty="0"/>
              <a:t>Xinwei Li, </a:t>
            </a:r>
            <a:r>
              <a:rPr lang="en-US" dirty="0"/>
              <a:t>Ru-Ling Liao, </a:t>
            </a:r>
            <a:r>
              <a:rPr lang="en-US" dirty="0" err="1"/>
              <a:t>Jie</a:t>
            </a:r>
            <a:r>
              <a:rPr lang="en-US" dirty="0"/>
              <a:t> Chen</a:t>
            </a:r>
            <a:r>
              <a:rPr lang="en-US" altLang="zh-CN" dirty="0"/>
              <a:t>, Yan Ye</a:t>
            </a:r>
            <a:endParaRPr lang="en-US" dirty="0"/>
          </a:p>
          <a:p>
            <a:r>
              <a:rPr lang="en-US" dirty="0"/>
              <a:t>Alibaba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</a:t>
            </a:r>
            <a:endParaRPr 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838200" y="1805923"/>
            <a:ext cx="10515600" cy="4503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altLang="zh-CN" sz="2400" dirty="0"/>
              <a:t>Two additional planar modes are proposed in EE2-1.15</a:t>
            </a:r>
            <a:r>
              <a:rPr lang="en-CA" altLang="zh-CN" sz="2400" dirty="0"/>
              <a:t>:</a:t>
            </a:r>
          </a:p>
          <a:p>
            <a:pPr marL="800100" lvl="1" indent="-34290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CA" altLang="zh-CN" sz="2000" dirty="0"/>
              <a:t>Horizontal planar mode: only </a:t>
            </a:r>
            <a:r>
              <a:rPr lang="en-US" altLang="zh-CN" sz="2000" dirty="0"/>
              <a:t>horizontal linear interpolation is performed</a:t>
            </a:r>
            <a:endParaRPr lang="en-US" altLang="zh-CN" sz="2400" dirty="0"/>
          </a:p>
          <a:p>
            <a:pPr marL="342900" indent="-342900">
              <a:lnSpc>
                <a:spcPts val="3200"/>
              </a:lnSpc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 marL="800100" lvl="1" indent="-34290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Vertical planar mode: </a:t>
            </a:r>
            <a:r>
              <a:rPr lang="en-CA" altLang="zh-CN" sz="2000" dirty="0"/>
              <a:t>only </a:t>
            </a:r>
            <a:r>
              <a:rPr lang="en-US" altLang="zh-CN" sz="2000" dirty="0"/>
              <a:t>vertical linear interpolation is performed</a:t>
            </a:r>
            <a:endParaRPr lang="en-CA" altLang="zh-CN" sz="2000" dirty="0"/>
          </a:p>
          <a:p>
            <a:pPr>
              <a:lnSpc>
                <a:spcPts val="3200"/>
              </a:lnSpc>
            </a:pPr>
            <a:endParaRPr lang="en-US" altLang="zh-CN" dirty="0"/>
          </a:p>
          <a:p>
            <a:pPr>
              <a:lnSpc>
                <a:spcPts val="3200"/>
              </a:lnSpc>
            </a:pPr>
            <a:endParaRPr lang="en-CA" altLang="zh-CN" sz="2000" dirty="0"/>
          </a:p>
          <a:p>
            <a:pPr marL="285750" indent="-28575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altLang="zh-CN" sz="2400" dirty="0"/>
              <a:t>Two</a:t>
            </a:r>
            <a:r>
              <a:rPr lang="zh-CN" altLang="en-US" sz="2400" dirty="0"/>
              <a:t> </a:t>
            </a:r>
            <a:r>
              <a:rPr lang="en-US" altLang="zh-CN" sz="2400" dirty="0"/>
              <a:t>modifications</a:t>
            </a:r>
            <a:r>
              <a:rPr lang="zh-CN" altLang="en-US" sz="2400" dirty="0"/>
              <a:t> </a:t>
            </a:r>
            <a:r>
              <a:rPr lang="en-US" altLang="zh-CN" sz="2400" dirty="0"/>
              <a:t>are</a:t>
            </a:r>
            <a:r>
              <a:rPr lang="zh-CN" altLang="en-US" sz="2400" dirty="0"/>
              <a:t> </a:t>
            </a:r>
            <a:r>
              <a:rPr lang="en-US" altLang="zh-CN" sz="2400" dirty="0"/>
              <a:t>proposed</a:t>
            </a:r>
            <a:r>
              <a:rPr lang="zh-CN" altLang="en-US" sz="2400" dirty="0"/>
              <a:t> </a:t>
            </a:r>
            <a:r>
              <a:rPr lang="en-US" altLang="zh-CN" sz="2400" dirty="0"/>
              <a:t>in</a:t>
            </a:r>
            <a:r>
              <a:rPr lang="zh-CN" altLang="en-US" sz="2400" dirty="0"/>
              <a:t> </a:t>
            </a:r>
            <a:r>
              <a:rPr lang="en-US" altLang="zh-CN" sz="2400" dirty="0"/>
              <a:t>this</a:t>
            </a:r>
            <a:r>
              <a:rPr lang="zh-CN" altLang="en-US" sz="2400" dirty="0"/>
              <a:t> </a:t>
            </a:r>
            <a:r>
              <a:rPr lang="en-US" altLang="zh-CN" sz="2400" dirty="0"/>
              <a:t>contribution:</a:t>
            </a:r>
          </a:p>
          <a:p>
            <a:pPr marL="742950" lvl="1" indent="-28575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/>
              <a:t>Method1</a:t>
            </a:r>
            <a:r>
              <a:rPr lang="en-US" altLang="zh-CN" sz="2000" dirty="0"/>
              <a:t>: The intra modes used to derive transform core in MTS and LFNST for horizontal and vertical planar modes coded blocks are modified.</a:t>
            </a:r>
          </a:p>
          <a:p>
            <a:pPr marL="742950" lvl="1" indent="-285750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/>
              <a:t>Method2</a:t>
            </a:r>
            <a:r>
              <a:rPr lang="en-US" altLang="zh-CN" sz="2000" dirty="0"/>
              <a:t>: A gradient based derivation method is proposed.</a:t>
            </a:r>
            <a:endParaRPr lang="en-CA" altLang="zh-CN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i="1" dirty="0">
              <a:latin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199649" y="2700205"/>
                <a:ext cx="9349339" cy="3702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1600" i="1">
                          <a:latin typeface="Cambria Math" panose="02040503050406030204" pitchFamily="18" charset="0"/>
                        </a:rPr>
                        <m:t>𝑝𝑟𝑒𝑑</m:t>
                      </m:r>
                      <m:d>
                        <m:dPr>
                          <m:ctrlPr>
                            <a:rPr lang="zh-CN" alt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sz="16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zh-CN" altLang="en-US" sz="1600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zh-CN" altLang="en-US" sz="16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zh-CN" altLang="en-US" sz="1600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zh-CN" alt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ctrlPr>
                                <a:rPr lang="zh-CN" alt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zh-CN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sz="1600" i="1">
                                      <a:latin typeface="Cambria Math" panose="02040503050406030204" pitchFamily="18" charset="0"/>
                                    </a:rPr>
                                    <m:t>𝑊</m:t>
                                  </m:r>
                                  <m:r>
                                    <a:rPr lang="zh-CN" altLang="en-US" sz="1600" i="0">
                                      <a:latin typeface="Cambria Math" panose="02040503050406030204" pitchFamily="18" charset="0"/>
                                    </a:rPr>
                                    <m:t>−1−</m:t>
                                  </m:r>
                                  <m:r>
                                    <a:rPr lang="zh-CN" altLang="en-US" sz="16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  <m:r>
                                <a:rPr lang="zh-CN" altLang="en-US" sz="1600" i="0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zh-CN" altLang="en-US" sz="1600" i="1">
                                  <a:latin typeface="Cambria Math" panose="02040503050406030204" pitchFamily="18" charset="0"/>
                                </a:rPr>
                                <m:t>𝑟𝑒𝑐</m:t>
                              </m:r>
                              <m:d>
                                <m:dPr>
                                  <m:ctrlPr>
                                    <a:rPr lang="zh-CN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sz="1600" i="0">
                                      <a:latin typeface="Cambria Math" panose="02040503050406030204" pitchFamily="18" charset="0"/>
                                    </a:rPr>
                                    <m:t>−1,</m:t>
                                  </m:r>
                                  <m:r>
                                    <a:rPr lang="zh-CN" altLang="en-US" sz="16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d>
                              <m:r>
                                <a:rPr lang="zh-CN" altLang="en-US" sz="16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d>
                                <m:dPr>
                                  <m:ctrlPr>
                                    <a:rPr lang="zh-CN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sz="16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zh-CN" altLang="en-US" sz="1600" i="0"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e>
                              </m:d>
                              <m:r>
                                <a:rPr lang="zh-CN" altLang="en-US" sz="1600" i="0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zh-CN" altLang="en-US" sz="1600" i="1">
                                  <a:latin typeface="Cambria Math" panose="02040503050406030204" pitchFamily="18" charset="0"/>
                                </a:rPr>
                                <m:t>𝑟𝑒𝑐</m:t>
                              </m:r>
                              <m:d>
                                <m:dPr>
                                  <m:ctrlPr>
                                    <a:rPr lang="zh-CN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sz="1600" i="1">
                                      <a:latin typeface="Cambria Math" panose="02040503050406030204" pitchFamily="18" charset="0"/>
                                    </a:rPr>
                                    <m:t>𝑊</m:t>
                                  </m:r>
                                  <m:r>
                                    <a:rPr lang="zh-CN" altLang="en-US" sz="1600" i="0">
                                      <a:latin typeface="Cambria Math" panose="02040503050406030204" pitchFamily="18" charset="0"/>
                                    </a:rPr>
                                    <m:t>,−1</m:t>
                                  </m:r>
                                </m:e>
                              </m:d>
                              <m:r>
                                <a:rPr lang="zh-CN" altLang="en-US" sz="1600" i="0">
                                  <a:latin typeface="Cambria Math" panose="02040503050406030204" pitchFamily="18" charset="0"/>
                                </a:rPr>
                                <m:t>+(</m:t>
                              </m:r>
                              <m:r>
                                <a:rPr lang="zh-CN" altLang="en-US" sz="1600" i="1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  <m:r>
                                <a:rPr lang="zh-CN" altLang="en-US" sz="1600" i="0">
                                  <a:latin typeface="Cambria Math" panose="02040503050406030204" pitchFamily="18" charset="0"/>
                                </a:rPr>
                                <m:t>≫1</m:t>
                              </m:r>
                            </m:e>
                          </m:d>
                        </m:e>
                      </m:d>
                      <m:r>
                        <a:rPr lang="zh-CN" altLang="en-US" sz="1600" i="0">
                          <a:latin typeface="Cambria Math" panose="02040503050406030204" pitchFamily="18" charset="0"/>
                        </a:rPr>
                        <m:t>≫</m:t>
                      </m:r>
                      <m:sSub>
                        <m:sSubPr>
                          <m:ctrlPr>
                            <a:rPr lang="zh-CN" alt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1600" i="1">
                              <a:latin typeface="Cambria Math" panose="02040503050406030204" pitchFamily="18" charset="0"/>
                            </a:rPr>
                            <m:t>𝑙𝑜𝑔</m:t>
                          </m:r>
                        </m:e>
                        <m:sub>
                          <m:r>
                            <a:rPr lang="zh-CN" altLang="en-US" sz="1600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zh-CN" altLang="en-US" sz="1600" i="1">
                          <a:latin typeface="Cambria Math" panose="02040503050406030204" pitchFamily="18" charset="0"/>
                        </a:rPr>
                        <m:t>𝑊</m:t>
                      </m:r>
                    </m:oMath>
                  </m:oMathPara>
                </a14:m>
                <a:endParaRPr lang="zh-CN" altLang="en-US" sz="1600" dirty="0"/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9649" y="2700205"/>
                <a:ext cx="9349339" cy="370294"/>
              </a:xfrm>
              <a:prstGeom prst="rect">
                <a:avLst/>
              </a:prstGeom>
              <a:blipFill>
                <a:blip r:embed="rId3"/>
                <a:stretch>
                  <a:fillRect t="-93443" b="-152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1128765" y="3482149"/>
                <a:ext cx="9233835" cy="3702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1600" i="1">
                          <a:latin typeface="Cambria Math" panose="02040503050406030204" pitchFamily="18" charset="0"/>
                        </a:rPr>
                        <m:t>𝑝𝑟𝑒𝑑</m:t>
                      </m:r>
                      <m:d>
                        <m:dPr>
                          <m:ctrlPr>
                            <a:rPr lang="zh-CN" alt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sz="16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zh-CN" altLang="en-US" sz="1600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zh-CN" altLang="en-US" sz="16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zh-CN" altLang="en-US" sz="1600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zh-CN" alt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ctrlPr>
                                <a:rPr lang="zh-CN" alt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zh-CN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sz="1600" i="1">
                                      <a:latin typeface="Cambria Math" panose="02040503050406030204" pitchFamily="18" charset="0"/>
                                    </a:rPr>
                                    <m:t>𝐻</m:t>
                                  </m:r>
                                  <m:r>
                                    <a:rPr lang="zh-CN" altLang="en-US" sz="1600" i="0">
                                      <a:latin typeface="Cambria Math" panose="02040503050406030204" pitchFamily="18" charset="0"/>
                                    </a:rPr>
                                    <m:t>−1−</m:t>
                                  </m:r>
                                  <m:r>
                                    <a:rPr lang="zh-CN" altLang="en-US" sz="16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d>
                              <m:r>
                                <a:rPr lang="zh-CN" altLang="en-US" sz="1600" i="0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zh-CN" altLang="en-US" sz="1600" i="1">
                                  <a:latin typeface="Cambria Math" panose="02040503050406030204" pitchFamily="18" charset="0"/>
                                </a:rPr>
                                <m:t>𝑟𝑒𝑐</m:t>
                              </m:r>
                              <m:d>
                                <m:dPr>
                                  <m:ctrlPr>
                                    <a:rPr lang="zh-CN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sz="16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zh-CN" altLang="en-US" sz="1600" i="0">
                                      <a:latin typeface="Cambria Math" panose="02040503050406030204" pitchFamily="18" charset="0"/>
                                    </a:rPr>
                                    <m:t>,−1</m:t>
                                  </m:r>
                                </m:e>
                              </m:d>
                              <m:r>
                                <a:rPr lang="zh-CN" altLang="en-US" sz="16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d>
                                <m:dPr>
                                  <m:ctrlPr>
                                    <a:rPr lang="zh-CN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sz="16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  <m:r>
                                    <a:rPr lang="zh-CN" altLang="en-US" sz="1600" i="0"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e>
                              </m:d>
                              <m:r>
                                <a:rPr lang="zh-CN" altLang="en-US" sz="1600" i="0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zh-CN" altLang="en-US" sz="1600" i="1">
                                  <a:latin typeface="Cambria Math" panose="02040503050406030204" pitchFamily="18" charset="0"/>
                                </a:rPr>
                                <m:t>𝑟𝑒𝑐</m:t>
                              </m:r>
                              <m:d>
                                <m:dPr>
                                  <m:ctrlPr>
                                    <a:rPr lang="zh-CN" alt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sz="1600" i="0">
                                      <a:latin typeface="Cambria Math" panose="02040503050406030204" pitchFamily="18" charset="0"/>
                                    </a:rPr>
                                    <m:t>−1,</m:t>
                                  </m:r>
                                  <m:r>
                                    <a:rPr lang="zh-CN" altLang="en-US" sz="1600" i="1">
                                      <a:latin typeface="Cambria Math" panose="02040503050406030204" pitchFamily="18" charset="0"/>
                                    </a:rPr>
                                    <m:t>𝐻</m:t>
                                  </m:r>
                                </m:e>
                              </m:d>
                              <m:r>
                                <a:rPr lang="zh-CN" altLang="en-US" sz="1600" i="0">
                                  <a:latin typeface="Cambria Math" panose="02040503050406030204" pitchFamily="18" charset="0"/>
                                </a:rPr>
                                <m:t>+(</m:t>
                              </m:r>
                              <m:r>
                                <a:rPr lang="zh-CN" altLang="en-US" sz="1600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  <m:r>
                                <a:rPr lang="zh-CN" altLang="en-US" sz="1600" i="0">
                                  <a:latin typeface="Cambria Math" panose="02040503050406030204" pitchFamily="18" charset="0"/>
                                </a:rPr>
                                <m:t>≫1</m:t>
                              </m:r>
                            </m:e>
                          </m:d>
                        </m:e>
                      </m:d>
                      <m:r>
                        <a:rPr lang="zh-CN" altLang="en-US" sz="1600" i="0">
                          <a:latin typeface="Cambria Math" panose="02040503050406030204" pitchFamily="18" charset="0"/>
                        </a:rPr>
                        <m:t>≫</m:t>
                      </m:r>
                      <m:sSub>
                        <m:sSubPr>
                          <m:ctrlPr>
                            <a:rPr lang="zh-CN" alt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1600" i="1">
                              <a:latin typeface="Cambria Math" panose="02040503050406030204" pitchFamily="18" charset="0"/>
                            </a:rPr>
                            <m:t>𝑙𝑜𝑔</m:t>
                          </m:r>
                        </m:e>
                        <m:sub>
                          <m:r>
                            <a:rPr lang="zh-CN" altLang="en-US" sz="1600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zh-CN" altLang="en-US" sz="1600" i="1">
                          <a:latin typeface="Cambria Math" panose="02040503050406030204" pitchFamily="18" charset="0"/>
                        </a:rPr>
                        <m:t>𝐻</m:t>
                      </m:r>
                    </m:oMath>
                  </m:oMathPara>
                </a14:m>
                <a:endParaRPr lang="zh-CN" altLang="en-US" sz="1600" dirty="0"/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8765" y="3482149"/>
                <a:ext cx="9233835" cy="370294"/>
              </a:xfrm>
              <a:prstGeom prst="rect">
                <a:avLst/>
              </a:prstGeom>
              <a:blipFill>
                <a:blip r:embed="rId4"/>
                <a:stretch>
                  <a:fillRect t="-93443" b="-152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method1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843AB7D-A05F-49C4-8954-82B0AB63854D}"/>
              </a:ext>
            </a:extLst>
          </p:cNvPr>
          <p:cNvSpPr/>
          <p:nvPr/>
        </p:nvSpPr>
        <p:spPr>
          <a:xfrm>
            <a:off x="391628" y="2729022"/>
            <a:ext cx="2413592" cy="3898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planar horizontal mode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CA7B81E-3433-421B-8D5D-110710A18B58}"/>
              </a:ext>
            </a:extLst>
          </p:cNvPr>
          <p:cNvSpPr/>
          <p:nvPr/>
        </p:nvSpPr>
        <p:spPr>
          <a:xfrm>
            <a:off x="3255332" y="2729022"/>
            <a:ext cx="2413592" cy="3898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planar vertical mode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9F8CA02-892A-40BE-9AEF-A53D2070D80B}"/>
              </a:ext>
            </a:extLst>
          </p:cNvPr>
          <p:cNvSpPr/>
          <p:nvPr/>
        </p:nvSpPr>
        <p:spPr>
          <a:xfrm>
            <a:off x="6490260" y="2721940"/>
            <a:ext cx="2384377" cy="3898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planar horizontal mode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2BE0792-90C0-4365-9724-8E66244A23A5}"/>
              </a:ext>
            </a:extLst>
          </p:cNvPr>
          <p:cNvSpPr/>
          <p:nvPr/>
        </p:nvSpPr>
        <p:spPr>
          <a:xfrm>
            <a:off x="9410671" y="2721940"/>
            <a:ext cx="2384377" cy="3898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planar vertical mode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4D2A553-CCB5-4722-ABA8-A76542CB7C27}"/>
              </a:ext>
            </a:extLst>
          </p:cNvPr>
          <p:cNvSpPr/>
          <p:nvPr/>
        </p:nvSpPr>
        <p:spPr>
          <a:xfrm>
            <a:off x="1954614" y="3993410"/>
            <a:ext cx="2413592" cy="3898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</a:rPr>
              <a:t>planar mode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9A09CB8-751B-4431-888C-0B2F125439B3}"/>
              </a:ext>
            </a:extLst>
          </p:cNvPr>
          <p:cNvSpPr/>
          <p:nvPr/>
        </p:nvSpPr>
        <p:spPr>
          <a:xfrm>
            <a:off x="1954615" y="5257799"/>
            <a:ext cx="2413592" cy="3898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select transform set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箭头: 下 6">
            <a:extLst>
              <a:ext uri="{FF2B5EF4-FFF2-40B4-BE49-F238E27FC236}">
                <a16:creationId xmlns:a16="http://schemas.microsoft.com/office/drawing/2014/main" id="{07EAB28C-13F6-422D-9785-19B7071FE5D3}"/>
              </a:ext>
            </a:extLst>
          </p:cNvPr>
          <p:cNvSpPr/>
          <p:nvPr/>
        </p:nvSpPr>
        <p:spPr>
          <a:xfrm rot="19711372">
            <a:off x="1522048" y="3356272"/>
            <a:ext cx="243332" cy="389860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箭头: 下 17">
            <a:extLst>
              <a:ext uri="{FF2B5EF4-FFF2-40B4-BE49-F238E27FC236}">
                <a16:creationId xmlns:a16="http://schemas.microsoft.com/office/drawing/2014/main" id="{9FD805CD-C4C3-4DF5-969B-828B0648CC74}"/>
              </a:ext>
            </a:extLst>
          </p:cNvPr>
          <p:cNvSpPr/>
          <p:nvPr/>
        </p:nvSpPr>
        <p:spPr>
          <a:xfrm rot="2094553">
            <a:off x="4168598" y="3366455"/>
            <a:ext cx="243331" cy="389860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箭头: 下 18">
            <a:extLst>
              <a:ext uri="{FF2B5EF4-FFF2-40B4-BE49-F238E27FC236}">
                <a16:creationId xmlns:a16="http://schemas.microsoft.com/office/drawing/2014/main" id="{3E3E7FCF-8AE6-4C49-8428-22805324596F}"/>
              </a:ext>
            </a:extLst>
          </p:cNvPr>
          <p:cNvSpPr/>
          <p:nvPr/>
        </p:nvSpPr>
        <p:spPr>
          <a:xfrm>
            <a:off x="2980098" y="4667953"/>
            <a:ext cx="243332" cy="389860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AFD2038-FF03-4DD4-966C-8C069F8AB2EA}"/>
              </a:ext>
            </a:extLst>
          </p:cNvPr>
          <p:cNvSpPr/>
          <p:nvPr/>
        </p:nvSpPr>
        <p:spPr>
          <a:xfrm>
            <a:off x="6490260" y="3946814"/>
            <a:ext cx="2384377" cy="3898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</a:rPr>
              <a:t>vertical mode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A9D9244-709E-4E7D-AB40-C59B0FE71877}"/>
              </a:ext>
            </a:extLst>
          </p:cNvPr>
          <p:cNvSpPr/>
          <p:nvPr/>
        </p:nvSpPr>
        <p:spPr>
          <a:xfrm>
            <a:off x="9353964" y="3946814"/>
            <a:ext cx="2384377" cy="3898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</a:rPr>
              <a:t>horizontal mode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64F47996-DED8-432C-84E3-4A27F693294C}"/>
              </a:ext>
            </a:extLst>
          </p:cNvPr>
          <p:cNvSpPr/>
          <p:nvPr/>
        </p:nvSpPr>
        <p:spPr>
          <a:xfrm>
            <a:off x="7978819" y="5277437"/>
            <a:ext cx="2384377" cy="3898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select transform set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4" name="箭头: 下 23">
            <a:extLst>
              <a:ext uri="{FF2B5EF4-FFF2-40B4-BE49-F238E27FC236}">
                <a16:creationId xmlns:a16="http://schemas.microsoft.com/office/drawing/2014/main" id="{9D1D5C9F-F3BA-40BF-AE7B-EC779DDB7663}"/>
              </a:ext>
            </a:extLst>
          </p:cNvPr>
          <p:cNvSpPr/>
          <p:nvPr/>
        </p:nvSpPr>
        <p:spPr>
          <a:xfrm>
            <a:off x="7464667" y="3324758"/>
            <a:ext cx="240387" cy="389860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箭头: 下 24">
            <a:extLst>
              <a:ext uri="{FF2B5EF4-FFF2-40B4-BE49-F238E27FC236}">
                <a16:creationId xmlns:a16="http://schemas.microsoft.com/office/drawing/2014/main" id="{2E0886EC-B844-43C2-85EE-05E247091E12}"/>
              </a:ext>
            </a:extLst>
          </p:cNvPr>
          <p:cNvSpPr/>
          <p:nvPr/>
        </p:nvSpPr>
        <p:spPr>
          <a:xfrm>
            <a:off x="10459506" y="3324758"/>
            <a:ext cx="240387" cy="389860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箭头: 下 25">
            <a:extLst>
              <a:ext uri="{FF2B5EF4-FFF2-40B4-BE49-F238E27FC236}">
                <a16:creationId xmlns:a16="http://schemas.microsoft.com/office/drawing/2014/main" id="{C2AF144A-FDC8-4F9E-88F3-B2C1670D23E6}"/>
              </a:ext>
            </a:extLst>
          </p:cNvPr>
          <p:cNvSpPr/>
          <p:nvPr/>
        </p:nvSpPr>
        <p:spPr>
          <a:xfrm>
            <a:off x="8953227" y="4623644"/>
            <a:ext cx="240387" cy="389860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F1517C2-1F74-4410-A09B-C15E742E5A35}"/>
              </a:ext>
            </a:extLst>
          </p:cNvPr>
          <p:cNvSpPr/>
          <p:nvPr/>
        </p:nvSpPr>
        <p:spPr>
          <a:xfrm>
            <a:off x="233916" y="1690688"/>
            <a:ext cx="5628168" cy="444075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4DDAF93-07A2-4CC8-B095-4B56D3A72886}"/>
              </a:ext>
            </a:extLst>
          </p:cNvPr>
          <p:cNvSpPr txBox="1"/>
          <p:nvPr/>
        </p:nvSpPr>
        <p:spPr>
          <a:xfrm>
            <a:off x="391628" y="1956391"/>
            <a:ext cx="1805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In EE2-1.15:</a:t>
            </a:r>
            <a:endParaRPr lang="zh-CN" altLang="en-US" dirty="0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7438E481-C0C0-4AFD-A986-3F161999025A}"/>
              </a:ext>
            </a:extLst>
          </p:cNvPr>
          <p:cNvSpPr/>
          <p:nvPr/>
        </p:nvSpPr>
        <p:spPr>
          <a:xfrm>
            <a:off x="6358267" y="1690688"/>
            <a:ext cx="5628168" cy="444075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C0B3DC1-BE36-4F62-B7B2-A5CAB27DCDA7}"/>
              </a:ext>
            </a:extLst>
          </p:cNvPr>
          <p:cNvSpPr txBox="1"/>
          <p:nvPr/>
        </p:nvSpPr>
        <p:spPr>
          <a:xfrm>
            <a:off x="6490260" y="1959935"/>
            <a:ext cx="2384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In proposed method1: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method2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392B2F9-A603-427E-85B5-95A381D7BDBA}"/>
              </a:ext>
            </a:extLst>
          </p:cNvPr>
          <p:cNvSpPr/>
          <p:nvPr/>
        </p:nvSpPr>
        <p:spPr>
          <a:xfrm>
            <a:off x="44173" y="1690688"/>
            <a:ext cx="3953896" cy="444075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6CC2E54-DDC5-4547-B3AC-B1A3C71E78D0}"/>
              </a:ext>
            </a:extLst>
          </p:cNvPr>
          <p:cNvSpPr txBox="1"/>
          <p:nvPr/>
        </p:nvSpPr>
        <p:spPr>
          <a:xfrm>
            <a:off x="114335" y="1734974"/>
            <a:ext cx="1805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In EE2-1.15:</a:t>
            </a:r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55FF1E7-9666-4950-8F32-60BB6B171877}"/>
              </a:ext>
            </a:extLst>
          </p:cNvPr>
          <p:cNvSpPr txBox="1"/>
          <p:nvPr/>
        </p:nvSpPr>
        <p:spPr>
          <a:xfrm>
            <a:off x="1337496" y="2255248"/>
            <a:ext cx="729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flag 1</a:t>
            </a:r>
            <a:endParaRPr lang="zh-CN" altLang="en-US" dirty="0"/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54A21969-6462-4976-8AC8-48984BB59C4D}"/>
              </a:ext>
            </a:extLst>
          </p:cNvPr>
          <p:cNvCxnSpPr>
            <a:cxnSpLocks/>
            <a:stCxn id="22" idx="2"/>
          </p:cNvCxnSpPr>
          <p:nvPr/>
        </p:nvCxnSpPr>
        <p:spPr>
          <a:xfrm flipH="1">
            <a:off x="847926" y="2624580"/>
            <a:ext cx="854358" cy="5555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1653CC0C-9187-4365-8844-68B5DDEB21AA}"/>
              </a:ext>
            </a:extLst>
          </p:cNvPr>
          <p:cNvCxnSpPr>
            <a:cxnSpLocks/>
          </p:cNvCxnSpPr>
          <p:nvPr/>
        </p:nvCxnSpPr>
        <p:spPr>
          <a:xfrm>
            <a:off x="1702284" y="2624580"/>
            <a:ext cx="910546" cy="5533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2E47F2ED-8AD0-45A6-B378-FB0FE5DC08F9}"/>
              </a:ext>
            </a:extLst>
          </p:cNvPr>
          <p:cNvSpPr txBox="1"/>
          <p:nvPr/>
        </p:nvSpPr>
        <p:spPr>
          <a:xfrm>
            <a:off x="1040733" y="2556193"/>
            <a:ext cx="183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0</a:t>
            </a:r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4E69F98-ED1E-43C0-B354-8EB8251B10BC}"/>
              </a:ext>
            </a:extLst>
          </p:cNvPr>
          <p:cNvSpPr txBox="1"/>
          <p:nvPr/>
        </p:nvSpPr>
        <p:spPr>
          <a:xfrm>
            <a:off x="2093157" y="2645945"/>
            <a:ext cx="183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B57E811-03C1-42A0-8ED9-647161572180}"/>
              </a:ext>
            </a:extLst>
          </p:cNvPr>
          <p:cNvSpPr txBox="1"/>
          <p:nvPr/>
        </p:nvSpPr>
        <p:spPr>
          <a:xfrm>
            <a:off x="134323" y="3308508"/>
            <a:ext cx="1605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planar</a:t>
            </a:r>
            <a:r>
              <a:rPr lang="zh-CN" altLang="en-US" dirty="0"/>
              <a:t> </a:t>
            </a:r>
            <a:r>
              <a:rPr lang="en-US" altLang="zh-CN" dirty="0"/>
              <a:t>mode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9742A9A-78CC-43A3-B104-8D296E639210}"/>
              </a:ext>
            </a:extLst>
          </p:cNvPr>
          <p:cNvSpPr txBox="1"/>
          <p:nvPr/>
        </p:nvSpPr>
        <p:spPr>
          <a:xfrm>
            <a:off x="1223860" y="4362975"/>
            <a:ext cx="12058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planar</a:t>
            </a:r>
            <a:r>
              <a:rPr lang="zh-CN" altLang="en-US" dirty="0"/>
              <a:t> </a:t>
            </a:r>
            <a:r>
              <a:rPr lang="en-US" altLang="zh-CN" dirty="0"/>
              <a:t>horizontal mode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21F9890-5CFD-4A86-A66F-675D97DA4F62}"/>
              </a:ext>
            </a:extLst>
          </p:cNvPr>
          <p:cNvSpPr txBox="1"/>
          <p:nvPr/>
        </p:nvSpPr>
        <p:spPr>
          <a:xfrm>
            <a:off x="2981505" y="4362643"/>
            <a:ext cx="12579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planar</a:t>
            </a:r>
            <a:r>
              <a:rPr lang="zh-CN" altLang="en-US" dirty="0"/>
              <a:t> </a:t>
            </a:r>
            <a:r>
              <a:rPr lang="en-US" altLang="zh-CN" dirty="0"/>
              <a:t>vertical mode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090AA00A-57B3-446B-801F-6737E441A31E}"/>
              </a:ext>
            </a:extLst>
          </p:cNvPr>
          <p:cNvSpPr txBox="1"/>
          <p:nvPr/>
        </p:nvSpPr>
        <p:spPr>
          <a:xfrm>
            <a:off x="2276284" y="3284482"/>
            <a:ext cx="729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flag 1</a:t>
            </a:r>
            <a:endParaRPr lang="zh-CN" altLang="en-US" b="1" dirty="0"/>
          </a:p>
        </p:txBody>
      </p:sp>
      <p:cxnSp>
        <p:nvCxnSpPr>
          <p:cNvPr id="57" name="直接箭头连接符 56">
            <a:extLst>
              <a:ext uri="{FF2B5EF4-FFF2-40B4-BE49-F238E27FC236}">
                <a16:creationId xmlns:a16="http://schemas.microsoft.com/office/drawing/2014/main" id="{094FECB9-25ED-4C18-AF74-1BEAB8ED70BC}"/>
              </a:ext>
            </a:extLst>
          </p:cNvPr>
          <p:cNvCxnSpPr>
            <a:cxnSpLocks/>
            <a:endCxn id="37" idx="0"/>
          </p:cNvCxnSpPr>
          <p:nvPr/>
        </p:nvCxnSpPr>
        <p:spPr>
          <a:xfrm flipH="1">
            <a:off x="1826782" y="3739007"/>
            <a:ext cx="763850" cy="6239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直接箭头连接符 57">
            <a:extLst>
              <a:ext uri="{FF2B5EF4-FFF2-40B4-BE49-F238E27FC236}">
                <a16:creationId xmlns:a16="http://schemas.microsoft.com/office/drawing/2014/main" id="{8A2FEC9E-A4AA-4A8B-BC76-0684DD2C68B2}"/>
              </a:ext>
            </a:extLst>
          </p:cNvPr>
          <p:cNvCxnSpPr>
            <a:cxnSpLocks/>
          </p:cNvCxnSpPr>
          <p:nvPr/>
        </p:nvCxnSpPr>
        <p:spPr>
          <a:xfrm>
            <a:off x="2590632" y="3739007"/>
            <a:ext cx="750737" cy="6236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文本框 58">
            <a:extLst>
              <a:ext uri="{FF2B5EF4-FFF2-40B4-BE49-F238E27FC236}">
                <a16:creationId xmlns:a16="http://schemas.microsoft.com/office/drawing/2014/main" id="{8BC1AD20-4FBF-43E1-BD50-1AB74A528D20}"/>
              </a:ext>
            </a:extLst>
          </p:cNvPr>
          <p:cNvSpPr txBox="1"/>
          <p:nvPr/>
        </p:nvSpPr>
        <p:spPr>
          <a:xfrm>
            <a:off x="2010336" y="3719889"/>
            <a:ext cx="147221" cy="382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0</a:t>
            </a:r>
            <a:endParaRPr lang="zh-CN" altLang="en-US" dirty="0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3402CD8F-E34C-4AE4-92EA-30BC232D6B78}"/>
              </a:ext>
            </a:extLst>
          </p:cNvPr>
          <p:cNvSpPr txBox="1"/>
          <p:nvPr/>
        </p:nvSpPr>
        <p:spPr>
          <a:xfrm>
            <a:off x="2981505" y="3760372"/>
            <a:ext cx="183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24617E31-9126-4F97-BB3E-69D0FE6A55E8}"/>
              </a:ext>
            </a:extLst>
          </p:cNvPr>
          <p:cNvSpPr/>
          <p:nvPr/>
        </p:nvSpPr>
        <p:spPr>
          <a:xfrm>
            <a:off x="4158998" y="1690688"/>
            <a:ext cx="3953896" cy="444075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E2465C47-BDA3-49B1-8B3B-C28E1C059944}"/>
              </a:ext>
            </a:extLst>
          </p:cNvPr>
          <p:cNvSpPr txBox="1"/>
          <p:nvPr/>
        </p:nvSpPr>
        <p:spPr>
          <a:xfrm>
            <a:off x="4229160" y="1734974"/>
            <a:ext cx="2476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In proposed method2:</a:t>
            </a:r>
            <a:endParaRPr lang="zh-CN" altLang="en-US" dirty="0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4CB49C42-F255-49DF-BC45-F809C3C653CE}"/>
              </a:ext>
            </a:extLst>
          </p:cNvPr>
          <p:cNvSpPr txBox="1"/>
          <p:nvPr/>
        </p:nvSpPr>
        <p:spPr>
          <a:xfrm>
            <a:off x="5452321" y="2255248"/>
            <a:ext cx="729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flag 1</a:t>
            </a:r>
            <a:endParaRPr lang="zh-CN" altLang="en-US" dirty="0"/>
          </a:p>
        </p:txBody>
      </p:sp>
      <p:cxnSp>
        <p:nvCxnSpPr>
          <p:cNvPr id="68" name="直接箭头连接符 67">
            <a:extLst>
              <a:ext uri="{FF2B5EF4-FFF2-40B4-BE49-F238E27FC236}">
                <a16:creationId xmlns:a16="http://schemas.microsoft.com/office/drawing/2014/main" id="{AADD62DD-4A3E-4DD7-ADB1-036BA7D1A60A}"/>
              </a:ext>
            </a:extLst>
          </p:cNvPr>
          <p:cNvCxnSpPr>
            <a:cxnSpLocks/>
            <a:stCxn id="67" idx="2"/>
          </p:cNvCxnSpPr>
          <p:nvPr/>
        </p:nvCxnSpPr>
        <p:spPr>
          <a:xfrm flipH="1">
            <a:off x="4962751" y="2624580"/>
            <a:ext cx="854358" cy="5555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直接箭头连接符 68">
            <a:extLst>
              <a:ext uri="{FF2B5EF4-FFF2-40B4-BE49-F238E27FC236}">
                <a16:creationId xmlns:a16="http://schemas.microsoft.com/office/drawing/2014/main" id="{0B9812FE-F7C9-40CC-BBFF-D53658E741CF}"/>
              </a:ext>
            </a:extLst>
          </p:cNvPr>
          <p:cNvCxnSpPr>
            <a:cxnSpLocks/>
          </p:cNvCxnSpPr>
          <p:nvPr/>
        </p:nvCxnSpPr>
        <p:spPr>
          <a:xfrm>
            <a:off x="5817109" y="2624580"/>
            <a:ext cx="910546" cy="5533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0" name="文本框 69">
            <a:extLst>
              <a:ext uri="{FF2B5EF4-FFF2-40B4-BE49-F238E27FC236}">
                <a16:creationId xmlns:a16="http://schemas.microsoft.com/office/drawing/2014/main" id="{9EBCDF07-58C1-4597-B185-81FCB6F58188}"/>
              </a:ext>
            </a:extLst>
          </p:cNvPr>
          <p:cNvSpPr txBox="1"/>
          <p:nvPr/>
        </p:nvSpPr>
        <p:spPr>
          <a:xfrm>
            <a:off x="5155558" y="2556193"/>
            <a:ext cx="183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0</a:t>
            </a:r>
            <a:endParaRPr lang="zh-CN" altLang="en-US" dirty="0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81FBBF98-9F60-4947-B4B5-F1CAD2397412}"/>
              </a:ext>
            </a:extLst>
          </p:cNvPr>
          <p:cNvSpPr txBox="1"/>
          <p:nvPr/>
        </p:nvSpPr>
        <p:spPr>
          <a:xfrm>
            <a:off x="6207982" y="2645945"/>
            <a:ext cx="183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14D9A33C-CD4E-40AE-86B0-AAE1567C835D}"/>
              </a:ext>
            </a:extLst>
          </p:cNvPr>
          <p:cNvSpPr txBox="1"/>
          <p:nvPr/>
        </p:nvSpPr>
        <p:spPr>
          <a:xfrm>
            <a:off x="4249148" y="3308508"/>
            <a:ext cx="1605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planar</a:t>
            </a:r>
            <a:r>
              <a:rPr lang="zh-CN" altLang="en-US" dirty="0"/>
              <a:t> </a:t>
            </a:r>
            <a:r>
              <a:rPr lang="en-US" altLang="zh-CN" dirty="0"/>
              <a:t>mode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26980523-69ED-4ADA-AC3F-A2760CAB9878}"/>
              </a:ext>
            </a:extLst>
          </p:cNvPr>
          <p:cNvSpPr txBox="1"/>
          <p:nvPr/>
        </p:nvSpPr>
        <p:spPr>
          <a:xfrm>
            <a:off x="5338685" y="4362975"/>
            <a:ext cx="12058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planar</a:t>
            </a:r>
            <a:r>
              <a:rPr lang="zh-CN" altLang="en-US" dirty="0"/>
              <a:t> </a:t>
            </a:r>
            <a:r>
              <a:rPr lang="en-US" altLang="zh-CN" dirty="0"/>
              <a:t>horizontal mode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F9FEDA57-377E-48B2-BC34-ADDC23A294BB}"/>
              </a:ext>
            </a:extLst>
          </p:cNvPr>
          <p:cNvSpPr txBox="1"/>
          <p:nvPr/>
        </p:nvSpPr>
        <p:spPr>
          <a:xfrm>
            <a:off x="7096330" y="4362643"/>
            <a:ext cx="12579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planar</a:t>
            </a:r>
            <a:r>
              <a:rPr lang="zh-CN" altLang="en-US" dirty="0"/>
              <a:t> </a:t>
            </a:r>
            <a:r>
              <a:rPr lang="en-US" altLang="zh-CN" dirty="0"/>
              <a:t>vertical mode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BB418F9E-6B1D-45D7-836D-0C8B57B7E746}"/>
              </a:ext>
            </a:extLst>
          </p:cNvPr>
          <p:cNvSpPr txBox="1"/>
          <p:nvPr/>
        </p:nvSpPr>
        <p:spPr>
          <a:xfrm>
            <a:off x="5964232" y="3160037"/>
            <a:ext cx="239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gradient based derivation method</a:t>
            </a:r>
            <a:endParaRPr lang="zh-CN" altLang="en-US" b="1" dirty="0"/>
          </a:p>
        </p:txBody>
      </p:sp>
      <p:cxnSp>
        <p:nvCxnSpPr>
          <p:cNvPr id="76" name="直接箭头连接符 75">
            <a:extLst>
              <a:ext uri="{FF2B5EF4-FFF2-40B4-BE49-F238E27FC236}">
                <a16:creationId xmlns:a16="http://schemas.microsoft.com/office/drawing/2014/main" id="{CDFDF6FC-4BB0-4314-BED8-AC3E89DA5CFE}"/>
              </a:ext>
            </a:extLst>
          </p:cNvPr>
          <p:cNvCxnSpPr>
            <a:cxnSpLocks/>
            <a:endCxn id="73" idx="0"/>
          </p:cNvCxnSpPr>
          <p:nvPr/>
        </p:nvCxnSpPr>
        <p:spPr>
          <a:xfrm flipH="1">
            <a:off x="5941607" y="3739007"/>
            <a:ext cx="763850" cy="6239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直接箭头连接符 76">
            <a:extLst>
              <a:ext uri="{FF2B5EF4-FFF2-40B4-BE49-F238E27FC236}">
                <a16:creationId xmlns:a16="http://schemas.microsoft.com/office/drawing/2014/main" id="{E9781182-72C4-4027-B4AB-DAFC67D3CC0A}"/>
              </a:ext>
            </a:extLst>
          </p:cNvPr>
          <p:cNvCxnSpPr>
            <a:cxnSpLocks/>
          </p:cNvCxnSpPr>
          <p:nvPr/>
        </p:nvCxnSpPr>
        <p:spPr>
          <a:xfrm>
            <a:off x="6705457" y="3739007"/>
            <a:ext cx="750737" cy="6236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8" name="文本框 77">
            <a:extLst>
              <a:ext uri="{FF2B5EF4-FFF2-40B4-BE49-F238E27FC236}">
                <a16:creationId xmlns:a16="http://schemas.microsoft.com/office/drawing/2014/main" id="{7CAB0A55-3D3B-410C-AA0A-5935A02361B7}"/>
              </a:ext>
            </a:extLst>
          </p:cNvPr>
          <p:cNvSpPr txBox="1"/>
          <p:nvPr/>
        </p:nvSpPr>
        <p:spPr>
          <a:xfrm>
            <a:off x="5452321" y="3850147"/>
            <a:ext cx="1006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 &gt; s*V</a:t>
            </a:r>
            <a:endParaRPr lang="zh-CN" altLang="en-US" dirty="0"/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6D4E6FFF-FE00-41AD-A79B-ABABB7085C0D}"/>
              </a:ext>
            </a:extLst>
          </p:cNvPr>
          <p:cNvSpPr txBox="1"/>
          <p:nvPr/>
        </p:nvSpPr>
        <p:spPr>
          <a:xfrm>
            <a:off x="7131074" y="3850147"/>
            <a:ext cx="1088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 &lt;= s*V</a:t>
            </a:r>
            <a:endParaRPr lang="zh-CN" altLang="en-US" dirty="0"/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4064C674-8791-480E-BFB2-5EE6A7F33100}"/>
              </a:ext>
            </a:extLst>
          </p:cNvPr>
          <p:cNvSpPr txBox="1"/>
          <p:nvPr/>
        </p:nvSpPr>
        <p:spPr>
          <a:xfrm>
            <a:off x="8488066" y="4321512"/>
            <a:ext cx="379574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H:  the sum of the absolute values of the horizontal gradients for each sample in adjacent row</a:t>
            </a:r>
          </a:p>
          <a:p>
            <a:r>
              <a:rPr lang="en-US" altLang="zh-CN" dirty="0"/>
              <a:t>V:  the sum of the absolute values of the vertical gradients for each sample in adjacent column</a:t>
            </a:r>
          </a:p>
          <a:p>
            <a:r>
              <a:rPr lang="en-US" altLang="zh-CN" dirty="0"/>
              <a:t>s: equal to 2 in this test</a:t>
            </a:r>
            <a:endParaRPr lang="zh-CN" altLang="en-US" dirty="0"/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1A91E654-0FFB-4D2E-AF96-99B49B8CB011}"/>
              </a:ext>
            </a:extLst>
          </p:cNvPr>
          <p:cNvSpPr/>
          <p:nvPr/>
        </p:nvSpPr>
        <p:spPr>
          <a:xfrm>
            <a:off x="9252124" y="1960584"/>
            <a:ext cx="2276395" cy="22440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1263B8E5-5538-425C-A3A2-AACF1B4E16C5}"/>
              </a:ext>
            </a:extLst>
          </p:cNvPr>
          <p:cNvSpPr/>
          <p:nvPr/>
        </p:nvSpPr>
        <p:spPr>
          <a:xfrm>
            <a:off x="9252124" y="1676421"/>
            <a:ext cx="2276395" cy="2841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5C969056-8351-4084-A18F-92CFEAA1A1F9}"/>
              </a:ext>
            </a:extLst>
          </p:cNvPr>
          <p:cNvSpPr/>
          <p:nvPr/>
        </p:nvSpPr>
        <p:spPr>
          <a:xfrm>
            <a:off x="8972000" y="1960584"/>
            <a:ext cx="280124" cy="225430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C7579AB7-5431-4AD8-8606-9EA4E431E133}"/>
              </a:ext>
            </a:extLst>
          </p:cNvPr>
          <p:cNvSpPr/>
          <p:nvPr/>
        </p:nvSpPr>
        <p:spPr>
          <a:xfrm>
            <a:off x="9242016" y="1676421"/>
            <a:ext cx="280124" cy="2841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id="{378B970B-72FB-49F1-83FA-4AFB191B52B9}"/>
              </a:ext>
            </a:extLst>
          </p:cNvPr>
          <p:cNvSpPr/>
          <p:nvPr/>
        </p:nvSpPr>
        <p:spPr>
          <a:xfrm>
            <a:off x="9538960" y="1666166"/>
            <a:ext cx="280124" cy="2841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6B20E9EA-B842-4EEE-AAC7-3CD51CCF137B}"/>
              </a:ext>
            </a:extLst>
          </p:cNvPr>
          <p:cNvSpPr/>
          <p:nvPr/>
        </p:nvSpPr>
        <p:spPr>
          <a:xfrm>
            <a:off x="9819084" y="1676421"/>
            <a:ext cx="280124" cy="2841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id="{1E52C701-F9C9-49DB-8266-75C606EDD40C}"/>
              </a:ext>
            </a:extLst>
          </p:cNvPr>
          <p:cNvSpPr/>
          <p:nvPr/>
        </p:nvSpPr>
        <p:spPr>
          <a:xfrm>
            <a:off x="10099208" y="1676421"/>
            <a:ext cx="280124" cy="2841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id="{1846B450-0E18-40E3-861B-9DE8553AD839}"/>
              </a:ext>
            </a:extLst>
          </p:cNvPr>
          <p:cNvSpPr/>
          <p:nvPr/>
        </p:nvSpPr>
        <p:spPr>
          <a:xfrm>
            <a:off x="10388237" y="1686676"/>
            <a:ext cx="280124" cy="2841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8438BE09-0DC5-4DF6-A23E-293753959E08}"/>
              </a:ext>
            </a:extLst>
          </p:cNvPr>
          <p:cNvSpPr/>
          <p:nvPr/>
        </p:nvSpPr>
        <p:spPr>
          <a:xfrm>
            <a:off x="10671524" y="1686675"/>
            <a:ext cx="280124" cy="2841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id="{68193017-FA45-48D9-A0CC-F9A1132FE199}"/>
              </a:ext>
            </a:extLst>
          </p:cNvPr>
          <p:cNvSpPr/>
          <p:nvPr/>
        </p:nvSpPr>
        <p:spPr>
          <a:xfrm>
            <a:off x="10955838" y="1676421"/>
            <a:ext cx="280124" cy="2841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id="{6481B33F-2CA1-4E3C-8DBF-6EDCC7EEE2F3}"/>
              </a:ext>
            </a:extLst>
          </p:cNvPr>
          <p:cNvSpPr/>
          <p:nvPr/>
        </p:nvSpPr>
        <p:spPr>
          <a:xfrm>
            <a:off x="11253449" y="1676421"/>
            <a:ext cx="280124" cy="2841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>
            <a:extLst>
              <a:ext uri="{FF2B5EF4-FFF2-40B4-BE49-F238E27FC236}">
                <a16:creationId xmlns:a16="http://schemas.microsoft.com/office/drawing/2014/main" id="{F3B8BB9A-25A6-4E7D-9990-1C86C3F06C6D}"/>
              </a:ext>
            </a:extLst>
          </p:cNvPr>
          <p:cNvSpPr/>
          <p:nvPr/>
        </p:nvSpPr>
        <p:spPr>
          <a:xfrm>
            <a:off x="8973582" y="1970671"/>
            <a:ext cx="280124" cy="2841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>
            <a:extLst>
              <a:ext uri="{FF2B5EF4-FFF2-40B4-BE49-F238E27FC236}">
                <a16:creationId xmlns:a16="http://schemas.microsoft.com/office/drawing/2014/main" id="{03C9538E-59A6-48B7-A389-539A188594CC}"/>
              </a:ext>
            </a:extLst>
          </p:cNvPr>
          <p:cNvSpPr/>
          <p:nvPr/>
        </p:nvSpPr>
        <p:spPr>
          <a:xfrm>
            <a:off x="8973582" y="2254834"/>
            <a:ext cx="280124" cy="2841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id="{FC981941-B099-410C-BCE8-9E85683899DC}"/>
              </a:ext>
            </a:extLst>
          </p:cNvPr>
          <p:cNvSpPr/>
          <p:nvPr/>
        </p:nvSpPr>
        <p:spPr>
          <a:xfrm>
            <a:off x="8973582" y="2538997"/>
            <a:ext cx="280124" cy="2841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id="{8F8DA39F-CB63-43B4-80E5-405C3125AC26}"/>
              </a:ext>
            </a:extLst>
          </p:cNvPr>
          <p:cNvSpPr/>
          <p:nvPr/>
        </p:nvSpPr>
        <p:spPr>
          <a:xfrm>
            <a:off x="8982108" y="2818903"/>
            <a:ext cx="280124" cy="2841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id="{FAEB35D6-C8EC-423D-87B8-E90F272BFDBA}"/>
              </a:ext>
            </a:extLst>
          </p:cNvPr>
          <p:cNvSpPr/>
          <p:nvPr/>
        </p:nvSpPr>
        <p:spPr>
          <a:xfrm>
            <a:off x="8973582" y="3094339"/>
            <a:ext cx="280124" cy="2841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id="{5FC76077-E217-4893-8C0B-2A7956A91B67}"/>
              </a:ext>
            </a:extLst>
          </p:cNvPr>
          <p:cNvSpPr/>
          <p:nvPr/>
        </p:nvSpPr>
        <p:spPr>
          <a:xfrm>
            <a:off x="8973582" y="3382253"/>
            <a:ext cx="280124" cy="2841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>
            <a:extLst>
              <a:ext uri="{FF2B5EF4-FFF2-40B4-BE49-F238E27FC236}">
                <a16:creationId xmlns:a16="http://schemas.microsoft.com/office/drawing/2014/main" id="{FDA6A515-3F1C-4C30-975B-A3F1DD147345}"/>
              </a:ext>
            </a:extLst>
          </p:cNvPr>
          <p:cNvSpPr/>
          <p:nvPr/>
        </p:nvSpPr>
        <p:spPr>
          <a:xfrm>
            <a:off x="8982108" y="3666416"/>
            <a:ext cx="280124" cy="2841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>
            <a:extLst>
              <a:ext uri="{FF2B5EF4-FFF2-40B4-BE49-F238E27FC236}">
                <a16:creationId xmlns:a16="http://schemas.microsoft.com/office/drawing/2014/main" id="{2BF1BFD2-891B-4BF2-8991-FD7FF9E80C64}"/>
              </a:ext>
            </a:extLst>
          </p:cNvPr>
          <p:cNvSpPr/>
          <p:nvPr/>
        </p:nvSpPr>
        <p:spPr>
          <a:xfrm>
            <a:off x="8970418" y="3950579"/>
            <a:ext cx="280124" cy="2841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831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424981"/>
              </p:ext>
            </p:extLst>
          </p:nvPr>
        </p:nvGraphicFramePr>
        <p:xfrm>
          <a:off x="6158227" y="2671763"/>
          <a:ext cx="5365117" cy="3108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7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7979">
                <a:tc>
                  <a:txBody>
                    <a:bodyPr/>
                    <a:lstStyle/>
                    <a:p>
                      <a:endParaRPr lang="en-US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dirty="0">
                          <a:effectLst/>
                        </a:rPr>
                        <a:t>Random access Main10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 Over ECM-6.0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Y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U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A1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US" altLang="zh-CN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US" altLang="zh-CN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US" altLang="zh-CN" sz="16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US" altLang="zh-CN" sz="16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US" altLang="zh-CN" sz="16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A2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US" altLang="zh-CN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US" altLang="zh-CN" sz="16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US" altLang="zh-CN" sz="16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US" altLang="zh-CN" sz="16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US" altLang="zh-CN" sz="16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-0.28%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E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6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altLang="en-US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Overall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F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US" altLang="zh-CN" sz="16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US" altLang="zh-CN" sz="16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US" altLang="zh-CN" sz="16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US" altLang="zh-CN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US" altLang="zh-CN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224321"/>
              </p:ext>
            </p:extLst>
          </p:nvPr>
        </p:nvGraphicFramePr>
        <p:xfrm>
          <a:off x="558162" y="2671763"/>
          <a:ext cx="5365117" cy="3108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7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94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7979">
                <a:tc>
                  <a:txBody>
                    <a:bodyPr/>
                    <a:lstStyle/>
                    <a:p>
                      <a:endParaRPr lang="en-US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 All Intra Main10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endParaRPr lang="en-US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 Over ECM-6.0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U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A1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A2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E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effectLst/>
                        </a:rPr>
                        <a:t>Overall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797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>
                          <a:effectLst/>
                        </a:rPr>
                        <a:t>Class F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104%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2881" y="1690688"/>
            <a:ext cx="10606238" cy="4351338"/>
          </a:xfrm>
        </p:spPr>
        <p:txBody>
          <a:bodyPr>
            <a:normAutofit/>
          </a:bodyPr>
          <a:lstStyle/>
          <a:p>
            <a:pPr>
              <a:lnSpc>
                <a:spcPts val="3000"/>
              </a:lnSpc>
            </a:pPr>
            <a:r>
              <a:rPr lang="en-US" altLang="zh-CN" sz="2000" dirty="0"/>
              <a:t>Two methods are proposed to further improve horizontal and vertical planar modes</a:t>
            </a:r>
          </a:p>
          <a:p>
            <a:pPr lvl="1">
              <a:lnSpc>
                <a:spcPts val="3000"/>
              </a:lnSpc>
            </a:pPr>
            <a:r>
              <a:rPr lang="en-US" altLang="zh-CN" sz="2000" dirty="0"/>
              <a:t>The intra modes used to derive transform core in MTS and LFNST</a:t>
            </a:r>
          </a:p>
          <a:p>
            <a:pPr lvl="1">
              <a:lnSpc>
                <a:spcPts val="3000"/>
              </a:lnSpc>
            </a:pPr>
            <a:r>
              <a:rPr lang="en-US" sz="2000" dirty="0"/>
              <a:t>A gradient based decoder side derivation method is proposed</a:t>
            </a:r>
          </a:p>
          <a:p>
            <a:pPr lvl="1"/>
            <a:endParaRPr lang="en-US" sz="2000" dirty="0"/>
          </a:p>
          <a:p>
            <a:r>
              <a:rPr lang="en-US" sz="2000" dirty="0"/>
              <a:t>0.06</a:t>
            </a:r>
            <a:r>
              <a:rPr lang="en-US" altLang="zh-CN" sz="2000" dirty="0"/>
              <a:t>% coding</a:t>
            </a:r>
            <a:r>
              <a:rPr lang="zh-CN" altLang="en-US" sz="2000" dirty="0"/>
              <a:t> </a:t>
            </a:r>
            <a:r>
              <a:rPr lang="en-US" altLang="zh-CN" sz="2000" dirty="0"/>
              <a:t>gain</a:t>
            </a:r>
            <a:r>
              <a:rPr lang="zh-CN" altLang="en-US" sz="2000" dirty="0"/>
              <a:t> </a:t>
            </a:r>
            <a:r>
              <a:rPr lang="en-US" altLang="zh-CN" sz="2000" dirty="0"/>
              <a:t>for</a:t>
            </a:r>
            <a:r>
              <a:rPr lang="zh-CN" altLang="en-US" sz="2000" dirty="0"/>
              <a:t> </a:t>
            </a:r>
            <a:r>
              <a:rPr lang="en-US" altLang="zh-CN" sz="2000" dirty="0"/>
              <a:t>AI with 108% encoding time</a:t>
            </a:r>
            <a:endParaRPr lang="en-CA" altLang="zh-CN" sz="2000" dirty="0"/>
          </a:p>
          <a:p>
            <a:endParaRPr lang="en-US" sz="2000" dirty="0"/>
          </a:p>
          <a:p>
            <a:r>
              <a:rPr lang="en-CA" altLang="zh-CN" sz="2000" dirty="0"/>
              <a:t>It is suggested to further </a:t>
            </a:r>
            <a:r>
              <a:rPr lang="en-US" altLang="zh-CN" sz="2000" dirty="0"/>
              <a:t>investigate the horizontal and vertical planar modes with proposed modifications in the next round of EE2</a:t>
            </a:r>
            <a:endParaRPr lang="en-CA" altLang="zh-CN" sz="2000" dirty="0"/>
          </a:p>
          <a:p>
            <a:endParaRPr lang="en-CA" altLang="zh-CN" sz="2000" dirty="0">
              <a:cs typeface="Times New Roman" panose="02020603050405020304" pitchFamily="18" charset="0"/>
            </a:endParaRPr>
          </a:p>
          <a:p>
            <a:r>
              <a:rPr lang="en-CA" altLang="zh-CN" sz="2000" dirty="0"/>
              <a:t>Thanks Sharp for cross-checking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9405</TotalTime>
  <Words>481</Words>
  <Application>Microsoft Office PowerPoint</Application>
  <PresentationFormat>宽屏</PresentationFormat>
  <Paragraphs>145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Times New Roman</vt:lpstr>
      <vt:lpstr>Office 主题​​</vt:lpstr>
      <vt:lpstr>JVET-AA0162 EE2-ralated: On horizontal and vertical planar modes</vt:lpstr>
      <vt:lpstr>Introduction</vt:lpstr>
      <vt:lpstr>Proposed method1</vt:lpstr>
      <vt:lpstr>Proposed method2</vt:lpstr>
      <vt:lpstr>Simulation 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JVET-AA0104 Non-EE2: On planar horizontal mode and planar vertical mode</dc:title>
  <dc:creator>rl</dc:creator>
  <cp:lastModifiedBy>Xinwei Li</cp:lastModifiedBy>
  <cp:revision>10</cp:revision>
  <dcterms:created xsi:type="dcterms:W3CDTF">2022-07-15T12:58:14Z</dcterms:created>
  <dcterms:modified xsi:type="dcterms:W3CDTF">2022-10-21T06:48:45Z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2052-0.0.0.0</vt:lpwstr>
  </property>
</Properties>
</file>