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slideLayouts/slideLayout20.xml" ContentType="application/vnd.openxmlformats-officedocument.presentationml.slideLayout+xml"/>
  <Override PartName="/ppt/theme/theme5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7"/>
    <p:sldMasterId id="2147483712" r:id="rId8"/>
    <p:sldMasterId id="2147483673" r:id="rId9"/>
    <p:sldMasterId id="2147483676" r:id="rId10"/>
    <p:sldMasterId id="2147483678" r:id="rId11"/>
    <p:sldMasterId id="2147483680" r:id="rId12"/>
  </p:sldMasterIdLst>
  <p:notesMasterIdLst>
    <p:notesMasterId r:id="rId22"/>
  </p:notesMasterIdLst>
  <p:sldIdLst>
    <p:sldId id="270" r:id="rId13"/>
    <p:sldId id="268" r:id="rId14"/>
    <p:sldId id="279" r:id="rId15"/>
    <p:sldId id="277" r:id="rId16"/>
    <p:sldId id="282" r:id="rId17"/>
    <p:sldId id="278" r:id="rId18"/>
    <p:sldId id="283" r:id="rId19"/>
    <p:sldId id="284" r:id="rId20"/>
    <p:sldId id="274" r:id="rId2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0FF"/>
    <a:srgbClr val="DCEBFF"/>
    <a:srgbClr val="00FB92"/>
    <a:srgbClr val="797979"/>
    <a:srgbClr val="FFFB00"/>
    <a:srgbClr val="FF3154"/>
    <a:srgbClr val="4BDD33"/>
    <a:srgbClr val="FF8B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29" autoAdjust="0"/>
    <p:restoredTop sz="94660"/>
  </p:normalViewPr>
  <p:slideViewPr>
    <p:cSldViewPr snapToGrid="0">
      <p:cViewPr varScale="1">
        <p:scale>
          <a:sx n="169" d="100"/>
          <a:sy n="169" d="100"/>
        </p:scale>
        <p:origin x="27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432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2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9.xml"/><Relationship Id="rId7" Type="http://schemas.openxmlformats.org/officeDocument/2006/relationships/slideMaster" Target="slideMasters/slideMaster1.xml"/><Relationship Id="rId12" Type="http://schemas.openxmlformats.org/officeDocument/2006/relationships/slideMaster" Target="slideMasters/slideMaster6.xml"/><Relationship Id="rId17" Type="http://schemas.openxmlformats.org/officeDocument/2006/relationships/slide" Target="slides/slide5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Master" Target="slideMasters/slideMaster5.xml"/><Relationship Id="rId24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3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4.xml"/><Relationship Id="rId19" Type="http://schemas.openxmlformats.org/officeDocument/2006/relationships/slide" Target="slides/slide7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3.xml"/><Relationship Id="rId14" Type="http://schemas.openxmlformats.org/officeDocument/2006/relationships/slide" Target="slides/slide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CF03831C-DEBA-4A3A-8C36-FD8115E217DA}" type="datetimeFigureOut">
              <a:rPr lang="en-US" smtClean="0"/>
              <a:pPr/>
              <a:t>10/22/22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58D4EF5B-ECC8-43EE-A509-D601DDF42AD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Click icon to add SmartArt graphic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4763A660-30EC-4A32-97E1-B4941E753F5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9611FAE3-FCF0-4B2D-9157-C111D5E9B6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4121789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BC61455E-582C-4D62-9552-0A848AE7629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5221472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F9472413-770A-4336-8677-0426B07BF86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B4C2FAB4-82E0-47B1-B9B2-9F803ED31A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02803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_Two Column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C469832-DACB-40B0-988E-5D708FA93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9" name="Table Placeholder 4">
            <a:extLst>
              <a:ext uri="{FF2B5EF4-FFF2-40B4-BE49-F238E27FC236}">
                <a16:creationId xmlns:a16="http://schemas.microsoft.com/office/drawing/2014/main" id="{B3F0CABE-2F16-456A-A120-390FEDFE43A9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noProof="0"/>
              <a:t>Click icon to add table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8BA92-8F61-4F9A-B36F-9769D72C71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C6B2356B-CB82-4DD2-9412-D0DF30A02D9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3215357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_Two Column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C469832-DACB-40B0-988E-5D708FA93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9" name="Table Placeholder 4">
            <a:extLst>
              <a:ext uri="{FF2B5EF4-FFF2-40B4-BE49-F238E27FC236}">
                <a16:creationId xmlns:a16="http://schemas.microsoft.com/office/drawing/2014/main" id="{B3F0CABE-2F16-456A-A120-390FEDFE43A9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noProof="0"/>
              <a:t>Click icon to add table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8BA92-8F61-4F9A-B36F-9769D72C71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A259C4F8-703B-43A5-8733-D9705F9D3C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46F609DF-2C77-4620-81B3-55F49B9F788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9561191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41332EC-6B80-4828-AE81-B63F414EEB6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A079B4-2296-4AF6-9A4A-00A11E579D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  <p:sp>
        <p:nvSpPr>
          <p:cNvPr id="6" name="Title 4">
            <a:extLst>
              <a:ext uri="{FF2B5EF4-FFF2-40B4-BE49-F238E27FC236}">
                <a16:creationId xmlns:a16="http://schemas.microsoft.com/office/drawing/2014/main" id="{67C7B23A-628E-4222-8747-0355D7919A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899998"/>
            <a:ext cx="8308800" cy="198000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5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en-GB" dirty="0"/>
              <a:t>What is the key message, idea or takeaway</a:t>
            </a:r>
          </a:p>
        </p:txBody>
      </p:sp>
    </p:spTree>
    <p:extLst>
      <p:ext uri="{BB962C8B-B14F-4D97-AF65-F5344CB8AC3E}">
        <p14:creationId xmlns:p14="http://schemas.microsoft.com/office/powerpoint/2010/main" val="1486873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_Blue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54AD9-06FB-4C15-A48D-5001BBC6FF5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1DDC49-8DAE-42EA-847C-6ED7E3A1DD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7321D17B-2889-40CA-8FFC-95D7E7ED3F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899998"/>
            <a:ext cx="8308800" cy="198000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54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en-GB" dirty="0"/>
              <a:t>What is the key message, idea or takeaway</a:t>
            </a:r>
          </a:p>
        </p:txBody>
      </p:sp>
    </p:spTree>
    <p:extLst>
      <p:ext uri="{BB962C8B-B14F-4D97-AF65-F5344CB8AC3E}">
        <p14:creationId xmlns:p14="http://schemas.microsoft.com/office/powerpoint/2010/main" val="5781867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2_Blue Text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9673B1-D3FB-43B2-8D91-D053CDDCAF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9504A1-6308-446D-B073-C43CF250BB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8714A90C-EEC6-433D-AEB0-BA3ED3D4DD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41776905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.2_Blue Text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9673B1-D3FB-43B2-8D91-D053CDDCAF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9504A1-6308-446D-B073-C43CF250BB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9DE0E897-30BA-47BD-B9DF-25D2AC95852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B2D182D3-FA6B-4E97-BDC2-3F25237DD81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2732787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1_Blue End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1_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4863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49350A55-2F07-4BC8-A4E0-A43424FABF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495758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07B3C54C-FCB8-443F-AFD4-3AD3908C7C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1A1A1A39-598B-474E-B47C-667770B11BB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418991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_Gray Text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BEE297D4-D26E-405D-9F62-E2C8B8E4EA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541496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6.1_Gray Text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A0E674B1-BFE5-48AC-BA65-7BA5E924DA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E492B37-2F94-4661-A060-0C1580324FA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5556984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3_Gray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47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CCA9B40D-98B9-4DAE-9A9F-ADA96399310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D86294FB-2402-4D94-AED3-9DCD748257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14858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19D0773A-975D-450C-A26D-A135163002D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76400"/>
            <a:ext cx="4010400" cy="356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A3FBA9D5-FB04-41A4-9408-0A6F73588F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076400"/>
            <a:ext cx="4010400" cy="356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8869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69C06A-F4EC-44F3-983C-1AC393D2D3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76400"/>
            <a:ext cx="4010400" cy="356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1C5558F4-BB4F-4991-BB3E-261B55092A3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076400"/>
            <a:ext cx="4010400" cy="356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65DC3446-4364-4345-B4F7-1AA500AF5D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6EC3DB1-F202-41B5-9B56-8293C0E423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90513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  <a:endParaRPr lang="en-US" noProof="0" dirty="0"/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654F17BD-B483-4E63-B8EA-90ABCD639D7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58552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7EC9C7FF-AEA7-41F5-A06B-F6A5B74D7FE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26415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FC5763D0-767A-4644-B497-610DCC3FCF5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04CDE4F-E769-44B8-BF7C-3BAF879F2CA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273009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Click icon to add SmartArt graphic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3E7574F9-EC2C-4B85-BF5F-5178EB97C7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23460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3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2022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26" r:id="rId2"/>
    <p:sldLayoutId id="2147483730" r:id="rId3"/>
    <p:sldLayoutId id="2147483727" r:id="rId4"/>
    <p:sldLayoutId id="2147483731" r:id="rId5"/>
    <p:sldLayoutId id="2147483686" r:id="rId6"/>
    <p:sldLayoutId id="2147483664" r:id="rId7"/>
    <p:sldLayoutId id="2147483732" r:id="rId8"/>
    <p:sldLayoutId id="2147483665" r:id="rId9"/>
    <p:sldLayoutId id="2147483733" r:id="rId10"/>
    <p:sldLayoutId id="2147483666" r:id="rId11"/>
    <p:sldLayoutId id="2147483734" r:id="rId12"/>
    <p:sldLayoutId id="2147483667" r:id="rId13"/>
    <p:sldLayoutId id="2147483735" r:id="rId14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AC1947E-906A-46AD-9413-1921F00F19AB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2022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A0CA059-29E1-450A-A218-D27AB73F8070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10" name="Footer Placeholder 14">
            <a:extLst>
              <a:ext uri="{FF2B5EF4-FFF2-40B4-BE49-F238E27FC236}">
                <a16:creationId xmlns:a16="http://schemas.microsoft.com/office/drawing/2014/main" id="{80DAFA2C-A5B7-47BD-9867-3032BEE127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3873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2022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9EA08E70-E40A-4C76-ADD7-CA63C95746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352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736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76398D-C6B9-4EAD-A887-41ECEA7F30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16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C1C3A2-73EF-4E4E-97C2-1C446243E83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2022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E74C75-1C44-4A6F-9F21-72B5E3ACC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38F1B2-3B70-46D3-B6FC-0199A17FB72D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286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729" r:id="rId2"/>
    <p:sldLayoutId id="2147483737" r:id="rId3"/>
    <p:sldLayoutId id="2147483682" r:id="rId4"/>
    <p:sldLayoutId id="2147483738" r:id="rId5"/>
    <p:sldLayoutId id="2147483684" r:id="rId6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18B6531-E2E8-0346-A5D0-4CA22F70A8B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598127"/>
            <a:ext cx="8308800" cy="1038672"/>
          </a:xfrm>
        </p:spPr>
        <p:txBody>
          <a:bodyPr>
            <a:normAutofit/>
          </a:bodyPr>
          <a:lstStyle/>
          <a:p>
            <a:pPr algn="ctr"/>
            <a:r>
              <a:rPr lang="en-GB" sz="2400" dirty="0"/>
              <a:t>Ramin G. </a:t>
            </a:r>
            <a:r>
              <a:rPr lang="en-GB" sz="2400" dirty="0" err="1"/>
              <a:t>Youvalari</a:t>
            </a:r>
            <a:r>
              <a:rPr lang="en-GB" sz="2400" dirty="0"/>
              <a:t>, </a:t>
            </a:r>
            <a:r>
              <a:rPr lang="en-GB" sz="2400" dirty="0" err="1"/>
              <a:t>Pekka</a:t>
            </a:r>
            <a:r>
              <a:rPr lang="en-GB" sz="2400" dirty="0"/>
              <a:t> Astola, Jani </a:t>
            </a:r>
            <a:r>
              <a:rPr lang="en-GB" sz="2400" dirty="0" err="1"/>
              <a:t>Lainema</a:t>
            </a:r>
            <a:r>
              <a:rPr lang="en-GB" sz="2400" dirty="0"/>
              <a:t> </a:t>
            </a:r>
          </a:p>
          <a:p>
            <a:pPr algn="ctr"/>
            <a:endParaRPr lang="en-GB" sz="2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1935B59-69E5-DB41-AD43-F0EF68767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600" y="936704"/>
            <a:ext cx="8308800" cy="1861521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GB" sz="2800" dirty="0"/>
              <a:t>Non-EE2:</a:t>
            </a:r>
            <a:br>
              <a:rPr lang="en-GB" sz="2800" dirty="0"/>
            </a:br>
            <a:r>
              <a:rPr lang="en-GB" sz="2800" dirty="0"/>
              <a:t>Gradient and location based convolutional cross-component model (GL-CCCM) for intra prediction</a:t>
            </a:r>
            <a:br>
              <a:rPr lang="en-GB" sz="2800" dirty="0"/>
            </a:br>
            <a:br>
              <a:rPr lang="en-GB" sz="2800" dirty="0"/>
            </a:br>
            <a:r>
              <a:rPr lang="en-GB" sz="2800" dirty="0"/>
              <a:t>JVET-AB0119</a:t>
            </a:r>
            <a:endParaRPr lang="en-FI" sz="2800" dirty="0"/>
          </a:p>
        </p:txBody>
      </p:sp>
    </p:spTree>
    <p:extLst>
      <p:ext uri="{BB962C8B-B14F-4D97-AF65-F5344CB8AC3E}">
        <p14:creationId xmlns:p14="http://schemas.microsoft.com/office/powerpoint/2010/main" val="8563075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E7A888-85DE-CD47-BF3F-0CE4F690A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213444" cy="3560400"/>
          </a:xfrm>
        </p:spPr>
        <p:txBody>
          <a:bodyPr>
            <a:normAutofit/>
          </a:bodyPr>
          <a:lstStyle/>
          <a:p>
            <a:r>
              <a:rPr lang="en-US" sz="1800" dirty="0"/>
              <a:t>Chroma samples are predicted using (downsampled) luma samples in the spirit of CCLM modes:</a:t>
            </a:r>
            <a:br>
              <a:rPr lang="en-US" sz="1800" dirty="0"/>
            </a:br>
            <a:endParaRPr lang="en-US" sz="1800" dirty="0"/>
          </a:p>
          <a:p>
            <a:r>
              <a:rPr lang="en-CA" sz="1800" dirty="0"/>
              <a:t>	</a:t>
            </a:r>
            <a:r>
              <a:rPr lang="en-CA" sz="1800" dirty="0" err="1"/>
              <a:t>predChromaVal</a:t>
            </a:r>
            <a:r>
              <a:rPr lang="en-CA" sz="1800" dirty="0"/>
              <a:t> = c</a:t>
            </a:r>
            <a:r>
              <a:rPr lang="en-CA" sz="1800" baseline="-25000" dirty="0"/>
              <a:t>0</a:t>
            </a:r>
            <a:r>
              <a:rPr lang="en-CA" sz="1800" dirty="0"/>
              <a:t>C + c</a:t>
            </a:r>
            <a:r>
              <a:rPr lang="en-CA" sz="1800" baseline="-25000" dirty="0"/>
              <a:t>1</a:t>
            </a:r>
            <a:r>
              <a:rPr lang="en-CA" sz="1800" dirty="0"/>
              <a:t>N + c</a:t>
            </a:r>
            <a:r>
              <a:rPr lang="en-CA" sz="1800" baseline="-25000" dirty="0"/>
              <a:t>2</a:t>
            </a:r>
            <a:r>
              <a:rPr lang="en-CA" sz="1800" dirty="0"/>
              <a:t>S + c</a:t>
            </a:r>
            <a:r>
              <a:rPr lang="en-CA" sz="1800" baseline="-25000" dirty="0"/>
              <a:t>3</a:t>
            </a:r>
            <a:r>
              <a:rPr lang="en-CA" sz="1800" dirty="0"/>
              <a:t>E + c</a:t>
            </a:r>
            <a:r>
              <a:rPr lang="en-CA" sz="1800" baseline="-25000" dirty="0"/>
              <a:t>4</a:t>
            </a:r>
            <a:r>
              <a:rPr lang="en-CA" sz="1800" dirty="0"/>
              <a:t>W + c</a:t>
            </a:r>
            <a:r>
              <a:rPr lang="en-CA" sz="1800" baseline="-25000" dirty="0"/>
              <a:t>5</a:t>
            </a:r>
            <a:r>
              <a:rPr lang="en-CA" sz="1800" dirty="0"/>
              <a:t>P + c</a:t>
            </a:r>
            <a:r>
              <a:rPr lang="en-CA" sz="1800" baseline="-25000" dirty="0"/>
              <a:t>6</a:t>
            </a:r>
            <a:r>
              <a:rPr lang="en-CA" sz="1800" dirty="0"/>
              <a:t>B</a:t>
            </a:r>
            <a:endParaRPr lang="en-US" sz="1800" dirty="0"/>
          </a:p>
          <a:p>
            <a:br>
              <a:rPr lang="en-US" sz="1800" dirty="0"/>
            </a:br>
            <a:r>
              <a:rPr lang="en-US" sz="1800" dirty="0"/>
              <a:t>Input to the above convolution consists of the 7 filter coefficients </a:t>
            </a:r>
            <a:r>
              <a:rPr lang="en-CA" sz="1800" dirty="0"/>
              <a:t>c</a:t>
            </a:r>
            <a:r>
              <a:rPr lang="en-CA" sz="1800" baseline="-25000" dirty="0"/>
              <a:t>i </a:t>
            </a:r>
            <a:r>
              <a:rPr lang="en-US" sz="1800" dirty="0"/>
              <a:t>and: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Collocated luma sample C and its neighbors N, S, W, 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Nonlinear term P:</a:t>
            </a:r>
          </a:p>
          <a:p>
            <a:r>
              <a:rPr lang="en-US" sz="1800" dirty="0"/>
              <a:t>	</a:t>
            </a:r>
            <a:r>
              <a:rPr lang="en-CA" sz="1800" dirty="0"/>
              <a:t> P = ( C*C + </a:t>
            </a:r>
            <a:r>
              <a:rPr lang="en-CA" sz="1800" dirty="0" err="1"/>
              <a:t>midVal</a:t>
            </a:r>
            <a:r>
              <a:rPr lang="en-CA" sz="1800" dirty="0"/>
              <a:t> ) &gt;&gt; </a:t>
            </a:r>
            <a:r>
              <a:rPr lang="en-CA" sz="1800" dirty="0" err="1"/>
              <a:t>bitDepth</a:t>
            </a:r>
            <a:r>
              <a:rPr lang="en-FI" sz="180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Bias term B:</a:t>
            </a:r>
          </a:p>
          <a:p>
            <a:r>
              <a:rPr lang="en-US" sz="1800" dirty="0"/>
              <a:t>	</a:t>
            </a:r>
            <a:r>
              <a:rPr lang="en-CA" sz="1800" dirty="0"/>
              <a:t> B = </a:t>
            </a:r>
            <a:r>
              <a:rPr lang="en-CA" sz="1800" dirty="0" err="1"/>
              <a:t>midVal</a:t>
            </a:r>
            <a:endParaRPr lang="en-FI" sz="1800" dirty="0"/>
          </a:p>
          <a:p>
            <a:endParaRPr lang="en-US" sz="1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Convolutional cross-component model (CCCM)</a:t>
            </a:r>
          </a:p>
        </p:txBody>
      </p:sp>
      <p:pic>
        <p:nvPicPr>
          <p:cNvPr id="4" name="Picture 3" descr="A picture containing text, shoji, crossword puzzle&#10;&#10;Description automatically generated">
            <a:extLst>
              <a:ext uri="{FF2B5EF4-FFF2-40B4-BE49-F238E27FC236}">
                <a16:creationId xmlns:a16="http://schemas.microsoft.com/office/drawing/2014/main" id="{AC85558B-EDBD-2E1C-85AE-EA3B8AC820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2189" y="3308763"/>
            <a:ext cx="1258855" cy="116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536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E7A888-85DE-CD47-BF3F-0CE4F690A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213444" cy="3560400"/>
          </a:xfrm>
        </p:spPr>
        <p:txBody>
          <a:bodyPr>
            <a:normAutofit fontScale="62500" lnSpcReduction="20000"/>
          </a:bodyPr>
          <a:lstStyle/>
          <a:p>
            <a:endParaRPr lang="en-US" sz="1800" dirty="0"/>
          </a:p>
          <a:p>
            <a:r>
              <a:rPr lang="en-US" sz="1800" dirty="0"/>
              <a:t>Chroma samples are predicted using 7-tap filter:</a:t>
            </a:r>
            <a:br>
              <a:rPr lang="en-US" sz="1800" dirty="0"/>
            </a:br>
            <a:endParaRPr lang="en-US" sz="1800" dirty="0"/>
          </a:p>
          <a:p>
            <a:r>
              <a:rPr lang="en-CA" sz="1800" dirty="0"/>
              <a:t>	</a:t>
            </a:r>
            <a:r>
              <a:rPr lang="en-CA" sz="1800" dirty="0" err="1"/>
              <a:t>predChromaVal</a:t>
            </a:r>
            <a:r>
              <a:rPr lang="en-CA" sz="1800" dirty="0"/>
              <a:t> = c</a:t>
            </a:r>
            <a:r>
              <a:rPr lang="en-CA" sz="1800" baseline="-25000" dirty="0"/>
              <a:t>0</a:t>
            </a:r>
            <a:r>
              <a:rPr lang="en-CA" sz="1800" dirty="0"/>
              <a:t>C + </a:t>
            </a:r>
            <a:r>
              <a:rPr lang="en-CA" sz="1800" dirty="0">
                <a:highlight>
                  <a:srgbClr val="00FF00"/>
                </a:highlight>
              </a:rPr>
              <a:t>c</a:t>
            </a:r>
            <a:r>
              <a:rPr lang="en-CA" sz="1800" baseline="-25000" dirty="0">
                <a:highlight>
                  <a:srgbClr val="00FF00"/>
                </a:highlight>
              </a:rPr>
              <a:t>1</a:t>
            </a:r>
            <a:r>
              <a:rPr lang="en-CA" sz="1800" dirty="0">
                <a:highlight>
                  <a:srgbClr val="00FF00"/>
                </a:highlight>
              </a:rPr>
              <a:t>G</a:t>
            </a:r>
            <a:r>
              <a:rPr lang="en-CA" sz="1800" baseline="-25000" dirty="0">
                <a:highlight>
                  <a:srgbClr val="00FF00"/>
                </a:highlight>
              </a:rPr>
              <a:t>y</a:t>
            </a:r>
            <a:r>
              <a:rPr lang="en-CA" sz="1800" dirty="0">
                <a:highlight>
                  <a:srgbClr val="00FF00"/>
                </a:highlight>
              </a:rPr>
              <a:t> + c</a:t>
            </a:r>
            <a:r>
              <a:rPr lang="en-CA" sz="1800" baseline="-25000" dirty="0">
                <a:highlight>
                  <a:srgbClr val="00FF00"/>
                </a:highlight>
              </a:rPr>
              <a:t>2</a:t>
            </a:r>
            <a:r>
              <a:rPr lang="en-CA" sz="1800" dirty="0">
                <a:highlight>
                  <a:srgbClr val="00FF00"/>
                </a:highlight>
              </a:rPr>
              <a:t>G</a:t>
            </a:r>
            <a:r>
              <a:rPr lang="en-CA" sz="1800" baseline="-25000" dirty="0">
                <a:highlight>
                  <a:srgbClr val="00FF00"/>
                </a:highlight>
              </a:rPr>
              <a:t>x</a:t>
            </a:r>
            <a:r>
              <a:rPr lang="en-CA" sz="1800" dirty="0">
                <a:highlight>
                  <a:srgbClr val="00FF00"/>
                </a:highlight>
              </a:rPr>
              <a:t> + c</a:t>
            </a:r>
            <a:r>
              <a:rPr lang="en-CA" sz="1800" baseline="-25000" dirty="0">
                <a:highlight>
                  <a:srgbClr val="00FF00"/>
                </a:highlight>
              </a:rPr>
              <a:t>3</a:t>
            </a:r>
            <a:r>
              <a:rPr lang="en-CA" sz="1800" dirty="0">
                <a:highlight>
                  <a:srgbClr val="00FF00"/>
                </a:highlight>
              </a:rPr>
              <a:t>Y + c</a:t>
            </a:r>
            <a:r>
              <a:rPr lang="en-CA" sz="1800" baseline="-25000" dirty="0">
                <a:highlight>
                  <a:srgbClr val="00FF00"/>
                </a:highlight>
              </a:rPr>
              <a:t>4</a:t>
            </a:r>
            <a:r>
              <a:rPr lang="en-CA" sz="1800" dirty="0">
                <a:highlight>
                  <a:srgbClr val="00FF00"/>
                </a:highlight>
              </a:rPr>
              <a:t>X </a:t>
            </a:r>
            <a:r>
              <a:rPr lang="en-CA" sz="1800" dirty="0"/>
              <a:t>+ c</a:t>
            </a:r>
            <a:r>
              <a:rPr lang="en-CA" sz="1800" baseline="-25000" dirty="0"/>
              <a:t>5</a:t>
            </a:r>
            <a:r>
              <a:rPr lang="en-CA" sz="1800" dirty="0"/>
              <a:t>P + c</a:t>
            </a:r>
            <a:r>
              <a:rPr lang="en-CA" sz="1800" baseline="-25000" dirty="0"/>
              <a:t>6</a:t>
            </a:r>
            <a:r>
              <a:rPr lang="en-CA" sz="1800" dirty="0"/>
              <a:t>B</a:t>
            </a:r>
            <a:endParaRPr lang="en-US" sz="1800" dirty="0"/>
          </a:p>
          <a:p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 err="1"/>
              <a:t>G</a:t>
            </a:r>
            <a:r>
              <a:rPr lang="en-US" sz="1800" b="1" baseline="-25000" dirty="0" err="1"/>
              <a:t>y</a:t>
            </a:r>
            <a:r>
              <a:rPr lang="en-US" sz="1800" dirty="0"/>
              <a:t> and </a:t>
            </a:r>
            <a:r>
              <a:rPr lang="en-US" sz="1800" b="1" dirty="0"/>
              <a:t>G</a:t>
            </a:r>
            <a:r>
              <a:rPr lang="en-US" sz="1800" b="1" baseline="-25000" dirty="0"/>
              <a:t>x</a:t>
            </a:r>
            <a:r>
              <a:rPr lang="en-US" sz="1800" dirty="0"/>
              <a:t> are the vertical and horizontal gradients, respectively:</a:t>
            </a:r>
          </a:p>
          <a:p>
            <a:r>
              <a:rPr lang="en-US" sz="1800" dirty="0"/>
              <a:t>	</a:t>
            </a:r>
            <a:r>
              <a:rPr lang="en-US" sz="1800" dirty="0" err="1"/>
              <a:t>G</a:t>
            </a:r>
            <a:r>
              <a:rPr lang="en-US" sz="1800" baseline="-25000" dirty="0" err="1"/>
              <a:t>y</a:t>
            </a:r>
            <a:r>
              <a:rPr lang="en-US" sz="1800" dirty="0"/>
              <a:t> = (2N + NW + NE) – (2S + SW + SE)  </a:t>
            </a:r>
          </a:p>
          <a:p>
            <a:r>
              <a:rPr lang="en-US" sz="1800" dirty="0"/>
              <a:t>	G</a:t>
            </a:r>
            <a:r>
              <a:rPr lang="en-US" sz="1800" baseline="-25000" dirty="0"/>
              <a:t>x</a:t>
            </a:r>
            <a:r>
              <a:rPr lang="en-US" sz="1800" dirty="0"/>
              <a:t> = (2W + NW + SW) – (2E + NE + SE) </a:t>
            </a:r>
          </a:p>
          <a:p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/>
              <a:t>Y</a:t>
            </a:r>
            <a:r>
              <a:rPr lang="en-US" sz="1800" dirty="0"/>
              <a:t> and </a:t>
            </a:r>
            <a:r>
              <a:rPr lang="en-US" sz="1800" b="1" dirty="0"/>
              <a:t>X</a:t>
            </a:r>
            <a:r>
              <a:rPr lang="en-US" sz="1800" dirty="0"/>
              <a:t> are the vertical and horizontal coordinate/location of the center sample with respect to the top-left coordinates of the block.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Rest of the parameters are the same as CCCM tool: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Center spatial luma sample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Nonlinear term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Bias term</a:t>
            </a:r>
          </a:p>
          <a:p>
            <a:endParaRPr lang="en-US" sz="1800" dirty="0"/>
          </a:p>
          <a:p>
            <a:br>
              <a:rPr lang="en-US" sz="1800" dirty="0"/>
            </a:br>
            <a:endParaRPr lang="en-US" sz="1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Gradient and Location based convolutional cross-component model (GL-CCCM)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9C9E331-2D03-5BBA-B5A9-1C2FC7AF52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0355" y="3228480"/>
            <a:ext cx="2044971" cy="116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5491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E7A888-85DE-CD47-BF3F-0CE4F690A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213444" cy="3560400"/>
          </a:xfrm>
        </p:spPr>
        <p:txBody>
          <a:bodyPr>
            <a:normAutofit fontScale="85000" lnSpcReduction="20000"/>
          </a:bodyPr>
          <a:lstStyle/>
          <a:p>
            <a:r>
              <a:rPr lang="en-US" sz="1800" dirty="0"/>
              <a:t>GL-CCCM uses the same solver as CCCM for coefficients calculation</a:t>
            </a:r>
          </a:p>
          <a:p>
            <a:endParaRPr lang="en-US" sz="1800" dirty="0"/>
          </a:p>
          <a:p>
            <a:r>
              <a:rPr lang="en-US" sz="1800" dirty="0"/>
              <a:t>GL-CCCM uses the same reference area as CCCM for model derivation</a:t>
            </a:r>
          </a:p>
          <a:p>
            <a:endParaRPr lang="en-US" sz="1800" dirty="0"/>
          </a:p>
          <a:p>
            <a:r>
              <a:rPr lang="en-US" sz="1800" dirty="0"/>
              <a:t>GL-CCCM is used as a sub-mode of CCCM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Supports both single-model and multi-model case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r>
              <a:rPr lang="en-US" sz="1800" dirty="0"/>
              <a:t>Signaling using a single flag which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Enables/disables single model GL-CCCM if CCCM is enabled and intra mode is LM_CHROMA_IDX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Enables/disables dual model GL-CCCM if if CCCM is enabled and intra mode is MMLM_CHROMA_IDX </a:t>
            </a:r>
          </a:p>
          <a:p>
            <a:endParaRPr lang="en-US" sz="1800" dirty="0"/>
          </a:p>
          <a:p>
            <a:r>
              <a:rPr lang="en-US" sz="1800" dirty="0"/>
              <a:t>Encoder search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RDO check for both single model and dual model GL-CCCM mode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Further details</a:t>
            </a:r>
          </a:p>
        </p:txBody>
      </p:sp>
    </p:spTree>
    <p:extLst>
      <p:ext uri="{BB962C8B-B14F-4D97-AF65-F5344CB8AC3E}">
        <p14:creationId xmlns:p14="http://schemas.microsoft.com/office/powerpoint/2010/main" val="7227777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5345C8-D484-67C6-FE1A-F8B6E0DA3E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3454" y="2856727"/>
            <a:ext cx="4937092" cy="19087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4BB0A6E-E0AE-F103-33EB-AF651A424B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3454" y="816590"/>
            <a:ext cx="4937093" cy="1908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834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Integration with EE2-1.13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725E4D-92BC-E983-4412-16D23886EA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500" dirty="0"/>
              <a:t>EE2-1.13 proposes two extensions for CCCM:</a:t>
            </a:r>
            <a:endParaRPr lang="en-FI" sz="1500" dirty="0"/>
          </a:p>
          <a:p>
            <a:pPr marL="742950" indent="-285750" algn="just" hangingPunct="0">
              <a:spcBef>
                <a:spcPts val="680"/>
              </a:spcBef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500" b="1" dirty="0"/>
              <a:t>EE2-1.13.A:</a:t>
            </a:r>
            <a:r>
              <a:rPr lang="en-CA" sz="1500" dirty="0"/>
              <a:t> Extend the CCLM template selection to CCCM to use left, top or top and left templates for model derivation. </a:t>
            </a:r>
            <a:endParaRPr lang="en-FI" sz="1500" dirty="0"/>
          </a:p>
          <a:p>
            <a:pPr marL="742950" indent="-285750" algn="just" hangingPunct="0"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500" b="1" dirty="0"/>
              <a:t>EE2-1.13.B:</a:t>
            </a:r>
            <a:r>
              <a:rPr lang="en-CA" sz="1500" dirty="0"/>
              <a:t> MMLM fusion is replaced with multi-model CCCM fusion. More specifically, the predictors of a non-CCLM chroma mode can be fused with the predictors of multi-model CCCM mode. The derivation of fusion weights is kept unchanged. </a:t>
            </a:r>
            <a:endParaRPr lang="en-FI" sz="1500" dirty="0"/>
          </a:p>
          <a:p>
            <a:pPr marL="457200"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FI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500" dirty="0"/>
              <a:t>Similar extensions as in EE2-1.13.A</a:t>
            </a: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500" dirty="0"/>
              <a:t> 6 modes are defined for GL-CCCM method in which the tool can use top or left or top and left templates in both single-model and multi-model cases. </a:t>
            </a: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500" dirty="0"/>
              <a:t>Same SATD check as in EE is considered for the new modes. It doesn’t increase maximum number of full-RDOs compared to EE tests.  </a:t>
            </a:r>
            <a:endParaRPr lang="en-FI" sz="1500" dirty="0"/>
          </a:p>
          <a:p>
            <a:endParaRPr lang="en-FI" dirty="0"/>
          </a:p>
        </p:txBody>
      </p:sp>
    </p:spTree>
    <p:extLst>
      <p:ext uri="{BB962C8B-B14F-4D97-AF65-F5344CB8AC3E}">
        <p14:creationId xmlns:p14="http://schemas.microsoft.com/office/powerpoint/2010/main" val="22547919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8308800" cy="648000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Experimental results on top of EE2-1.13.A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2094AB-2A44-FE33-0CCE-11E3B5CC26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5092" y="719947"/>
            <a:ext cx="5295275" cy="212480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320D083-81ED-F7A3-02A6-A502F8C68C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8342" y="2844749"/>
            <a:ext cx="5391986" cy="2231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4487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8308800" cy="648000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Experimental results on top of EE2-1.13.B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1D82DB4-BE0F-07C7-0C0B-7870B275F9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343" y="704214"/>
            <a:ext cx="5077191" cy="217122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88F5475-DDC0-DB98-3391-2BB822D6B3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8342" y="2875435"/>
            <a:ext cx="5077191" cy="2147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8871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E7A888-85DE-CD47-BF3F-0CE4F690A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213444" cy="3560400"/>
          </a:xfrm>
        </p:spPr>
        <p:txBody>
          <a:bodyPr>
            <a:normAutofit/>
          </a:bodyPr>
          <a:lstStyle/>
          <a:p>
            <a:r>
              <a:rPr lang="en-US" sz="1800" dirty="0"/>
              <a:t>Proposing gradient and location based CCCM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Provides further coding efficiency improvements in ECM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The coding gains are additive to the CCCM extensions in EE2-1.13</a:t>
            </a:r>
            <a:endParaRPr lang="en-US" sz="1800" b="1" dirty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Has minimal impact on encoder/decoder runtimes</a:t>
            </a:r>
          </a:p>
          <a:p>
            <a:endParaRPr lang="en-US" sz="1800" dirty="0"/>
          </a:p>
          <a:p>
            <a:r>
              <a:rPr lang="en-US" sz="1800" dirty="0"/>
              <a:t>It is suggested to include the technique in the next round of EEs.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2066855118"/>
      </p:ext>
    </p:extLst>
  </p:cSld>
  <p:clrMapOvr>
    <a:masterClrMapping/>
  </p:clrMapOvr>
</p:sld>
</file>

<file path=ppt/theme/theme1.xml><?xml version="1.0" encoding="utf-8"?>
<a:theme xmlns:a="http://schemas.openxmlformats.org/drawingml/2006/main" name="1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8CD044BD-FE3C-47CB-AD01-5D780B8202E8}"/>
    </a:ext>
  </a:extLst>
</a:theme>
</file>

<file path=ppt/theme/theme2.xml><?xml version="1.0" encoding="utf-8"?>
<a:theme xmlns:a="http://schemas.openxmlformats.org/drawingml/2006/main" name="1_c 2018 Nokia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FEF1EC73-35B9-49E7-BDEE-EAD67DF3CCBD}"/>
    </a:ext>
  </a:extLst>
</a:theme>
</file>

<file path=ppt/theme/theme3.xml><?xml version="1.0" encoding="utf-8"?>
<a:theme xmlns:a="http://schemas.openxmlformats.org/drawingml/2006/main" name="3_Blu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326A6C7E-B0C6-4E54-97AE-6679E6100980}"/>
    </a:ext>
  </a:extLst>
</a:theme>
</file>

<file path=ppt/theme/theme4.xml><?xml version="1.0" encoding="utf-8"?>
<a:theme xmlns:a="http://schemas.openxmlformats.org/drawingml/2006/main" name="4_Blu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8D64A274-91D6-459A-96F6-4CA7B321C08E}"/>
    </a:ext>
  </a:extLst>
</a:theme>
</file>

<file path=ppt/theme/theme5.xml><?xml version="1.0" encoding="utf-8"?>
<a:theme xmlns:a="http://schemas.openxmlformats.org/drawingml/2006/main" name="5_Whit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4D955BF2-1FE5-4B0E-8F39-A727BC3592DA}"/>
    </a:ext>
  </a:extLst>
</a:theme>
</file>

<file path=ppt/theme/theme6.xml><?xml version="1.0" encoding="utf-8"?>
<a:theme xmlns:a="http://schemas.openxmlformats.org/drawingml/2006/main" name="6_Gray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1EA62F78-D046-4B42-B0B4-6AD66B81A712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Nokia Document" ma:contentTypeID="0x010100CE50E52E7543470BBDD3827FE50C59CB00F28B616FD8C77D40956A924538277F24" ma:contentTypeVersion="26" ma:contentTypeDescription="Create Nokia Word Document" ma:contentTypeScope="" ma:versionID="e748e768b5f12442eb78c8be45fb97e9">
  <xsd:schema xmlns:xsd="http://www.w3.org/2001/XMLSchema" xmlns:xs="http://www.w3.org/2001/XMLSchema" xmlns:p="http://schemas.microsoft.com/office/2006/metadata/properties" xmlns:ns2="71c5aaf6-e6ce-465b-b873-5148d2a4c105" targetNamespace="http://schemas.microsoft.com/office/2006/metadata/properties" ma:root="true" ma:fieldsID="d227a082cf3b963ed6b37ce080f4d67b" ns2:_="">
    <xsd:import namespace="71c5aaf6-e6ce-465b-b873-5148d2a4c105"/>
    <xsd:element name="properties">
      <xsd:complexType>
        <xsd:sequence>
          <xsd:element name="documentManagement">
            <xsd:complexType>
              <xsd:all>
                <xsd:element ref="ns2:DocumentType" minOccurs="0"/>
                <xsd:element ref="ns2:NokiaConfidentiality" minOccurs="0"/>
                <xsd:element ref="ns2:Owner" minOccurs="0"/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DocumentType" ma:index="8" nillable="true" ma:displayName="Document Type" ma:default="Description" ma:description="Document type specifies the content of the document" ma:format="Dropdown" ma:internalName="DocumentType" ma:readOnly="false">
      <xsd:simpleType>
        <xsd:restriction base="dms:Choice">
          <xsd:enumeration value="Policy"/>
          <xsd:enumeration value="Strategy"/>
          <xsd:enumeration value="Objectives / Targets"/>
          <xsd:enumeration value="Plan / Schedule"/>
          <xsd:enumeration value="Governance"/>
          <xsd:enumeration value="Organization"/>
          <xsd:enumeration value="Review Material"/>
          <xsd:enumeration value="Communication"/>
          <xsd:enumeration value="Minutes"/>
          <xsd:enumeration value="Training"/>
          <xsd:enumeration value="Standard Operating Procedure"/>
          <xsd:enumeration value="Process / Procedure / Standard"/>
          <xsd:enumeration value="Guideline / Manual / Instruction"/>
          <xsd:enumeration value="Description"/>
          <xsd:enumeration value="Form / Template"/>
          <xsd:enumeration value="Checklist"/>
          <xsd:enumeration value="Bid / Offer"/>
          <xsd:enumeration value="Contract / Order"/>
          <xsd:enumeration value="List"/>
          <xsd:enumeration value="Roadmap"/>
          <xsd:enumeration value="Requirement / Specification"/>
          <xsd:enumeration value="Design"/>
          <xsd:enumeration value="Concept / Proposal"/>
          <xsd:enumeration value="Measurement / KPI"/>
          <xsd:enumeration value="Report"/>
          <xsd:enumeration value="Best Practice / Lessons Learnt"/>
          <xsd:enumeration value="Analysis / Assessment"/>
          <xsd:enumeration value="Survey"/>
        </xsd:restriction>
      </xsd:simpleType>
    </xsd:element>
    <xsd:element name="NokiaConfidentiality" ma:index="9" nillable="true" ma:displayName="Nokia Confidentiality" ma:default="Nokia Internal Use" ma:format="Dropdown" ma:internalName="NokiaConfidentiality" ma:readOnly="false">
      <xsd:simpleType>
        <xsd:restriction base="dms:Choice">
          <xsd:enumeration value="Nokia Internal Use"/>
          <xsd:enumeration value="Confidential"/>
          <xsd:enumeration value="Secret"/>
          <xsd:enumeration value="Public"/>
        </xsd:restriction>
      </xsd:simpleType>
    </xsd:element>
    <xsd:element name="Owner" ma:index="10" nillable="true" ma:displayName="Owner" ma:description="Owner identifies the person or group who owns the document (default value is the same as the Creator of the document)" ma:internalName="Owner">
      <xsd:simpleType>
        <xsd:restriction base="dms:Text"/>
      </xsd:simpleType>
    </xsd:element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4" nillable="true" ma:displayName="HideFromDelve" ma:default="0" ma:internalName="HideFromDelv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wner xmlns="71c5aaf6-e6ce-465b-b873-5148d2a4c105">Spen Spencer</Owner>
    <DocumentType xmlns="71c5aaf6-e6ce-465b-b873-5148d2a4c105">Description</DocumentType>
    <NokiaConfidentiality xmlns="71c5aaf6-e6ce-465b-b873-5148d2a4c105">Nokia Internal Use</NokiaConfidentiality>
    <HideFromDelve xmlns="71c5aaf6-e6ce-465b-b873-5148d2a4c105">false</HideFromDelve>
    <_dlc_DocId xmlns="71c5aaf6-e6ce-465b-b873-5148d2a4c105">QBI5PMBIL2NS-1242730160-2505</_dlc_DocId>
    <_dlc_DocIdUrl xmlns="71c5aaf6-e6ce-465b-b873-5148d2a4c105">
      <Url>https://nokia.sharepoint.com/sites/brandstore/_layouts/15/DocIdRedir.aspx?ID=QBI5PMBIL2NS-1242730160-2505</Url>
      <Description>QBI5PMBIL2NS-1242730160-2505</Description>
    </_dlc_DocIdUrl>
  </documentManagement>
</p:properties>
</file>

<file path=customXml/item6.xml><?xml version="1.0" encoding="utf-8"?>
<?mso-contentType ?>
<SharedContentType xmlns="Microsoft.SharePoint.Taxonomy.ContentTypeSync" SourceId="34c87397-5fc1-491e-85e7-d6110dbe9cbd" ContentTypeId="0x010100CE50E52E7543470BBDD3827FE50C59CB" PreviousValue="false"/>
</file>

<file path=customXml/itemProps1.xml><?xml version="1.0" encoding="utf-8"?>
<ds:datastoreItem xmlns:ds="http://schemas.openxmlformats.org/officeDocument/2006/customXml" ds:itemID="{5BDB0496-1A1D-4B21-BC76-DDA1AAE9922B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22DD24AF-F947-4A1E-AE57-D42B59C8C6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DED2D23-3C7F-41E8-ACA8-DA4828291003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B13512BF-786C-44BC-9179-48F650BCBA3C}">
  <ds:schemaRefs>
    <ds:schemaRef ds:uri="http://schemas.microsoft.com/office/2006/metadata/customXsn"/>
  </ds:schemaRefs>
</ds:datastoreItem>
</file>

<file path=customXml/itemProps5.xml><?xml version="1.0" encoding="utf-8"?>
<ds:datastoreItem xmlns:ds="http://schemas.openxmlformats.org/officeDocument/2006/customXml" ds:itemID="{F1A5087E-D875-4389-9B23-8434F51180AC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6.xml><?xml version="1.0" encoding="utf-8"?>
<ds:datastoreItem xmlns:ds="http://schemas.openxmlformats.org/officeDocument/2006/customXml" ds:itemID="{B69FDC28-DDA5-440E-9BA4-E68BD29F4D24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 White Master</Template>
  <TotalTime>12843</TotalTime>
  <Words>552</Words>
  <Application>Microsoft Macintosh PowerPoint</Application>
  <PresentationFormat>On-screen Show (16:9)</PresentationFormat>
  <Paragraphs>61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Arial</vt:lpstr>
      <vt:lpstr>Courier New</vt:lpstr>
      <vt:lpstr>Nokia Pure Text</vt:lpstr>
      <vt:lpstr>Nokia Pure Text Light</vt:lpstr>
      <vt:lpstr>Times New Roman</vt:lpstr>
      <vt:lpstr>1 White Master</vt:lpstr>
      <vt:lpstr>1_c 2018 Nokia</vt:lpstr>
      <vt:lpstr>3_Blue</vt:lpstr>
      <vt:lpstr>4_Blue End Slide</vt:lpstr>
      <vt:lpstr>5_White End Slide</vt:lpstr>
      <vt:lpstr>6_Gray</vt:lpstr>
      <vt:lpstr>Non-EE2: Gradient and location based convolutional cross-component model (GL-CCCM) for intra prediction  JVET-AB0119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the key  message or takeaway?</dc:title>
  <dc:creator>Lainema, Jani (Nokia - FI/Tampere)</dc:creator>
  <cp:lastModifiedBy>Ghaznavi Youvalari, Ramin (Nokia - FI/Tampere)</cp:lastModifiedBy>
  <cp:revision>101</cp:revision>
  <dcterms:created xsi:type="dcterms:W3CDTF">2021-02-11T14:34:49Z</dcterms:created>
  <dcterms:modified xsi:type="dcterms:W3CDTF">2022-10-22T12:11:23Z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0x010100CE50E52E7543470BBDD3827FE50C59CB00F28B616FD8C77D40956A924538277F24</vt:lpwstr>
  </property>
  <property fmtid="{D5CDD505-2E9C-101B-9397-08002B2CF9AE}" pid="3" name="_dlc_DocIdItemGuid">
    <vt:lpwstr>50ae9648-8384-4b11-aad9-49259e465c9e</vt:lpwstr>
  </property>
  <property fmtid="{D5CDD505-2E9C-101B-9397-08002B2CF9AE}" pid="4" name="SharedWithUsers">
    <vt:lpwstr>30470;#Mion, Marcello (Nokia - IT/Vimercate);#21237;#Greijula, Sirkku (Nokia - FI/Tampere);#22035;#Gupta, Uvnik (Nokia - IN/Bangalore);#12061;#Che Haron, Firdaus (Nokia - MY/Kuala Lumpur);#2894;#Martins Joao Cruz, Catarina (Nokia - DE/Munich);#10416;#Gero</vt:lpwstr>
  </property>
</Properties>
</file>