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7"/>
    <p:sldMasterId id="2147483712" r:id="rId8"/>
    <p:sldMasterId id="2147483673" r:id="rId9"/>
    <p:sldMasterId id="2147483676" r:id="rId10"/>
    <p:sldMasterId id="2147483678" r:id="rId11"/>
    <p:sldMasterId id="2147483680" r:id="rId12"/>
  </p:sldMasterIdLst>
  <p:notesMasterIdLst>
    <p:notesMasterId r:id="rId20"/>
  </p:notesMasterIdLst>
  <p:sldIdLst>
    <p:sldId id="270" r:id="rId13"/>
    <p:sldId id="275" r:id="rId14"/>
    <p:sldId id="282" r:id="rId15"/>
    <p:sldId id="273" r:id="rId16"/>
    <p:sldId id="283" r:id="rId17"/>
    <p:sldId id="284" r:id="rId18"/>
    <p:sldId id="274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0FF"/>
    <a:srgbClr val="DCEBFF"/>
    <a:srgbClr val="00FB92"/>
    <a:srgbClr val="797979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47" autoAdjust="0"/>
    <p:restoredTop sz="94660"/>
  </p:normalViewPr>
  <p:slideViewPr>
    <p:cSldViewPr snapToGrid="0">
      <p:cViewPr varScale="1">
        <p:scale>
          <a:sx n="83" d="100"/>
          <a:sy n="83" d="100"/>
        </p:scale>
        <p:origin x="74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5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7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" Target="slides/slide2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asi, Saverio (Nokia - GB/London)" userId="b4fff23a-35fc-4024-841e-f916f23d38ff" providerId="ADAL" clId="{BC2B7C86-96BE-40A8-B7AF-EF77F86BDAC5}"/>
    <pc:docChg chg="undo custSel modSld">
      <pc:chgData name="Blasi, Saverio (Nokia - GB/London)" userId="b4fff23a-35fc-4024-841e-f916f23d38ff" providerId="ADAL" clId="{BC2B7C86-96BE-40A8-B7AF-EF77F86BDAC5}" dt="2022-10-22T12:03:49.211" v="120" actId="20577"/>
      <pc:docMkLst>
        <pc:docMk/>
      </pc:docMkLst>
      <pc:sldChg chg="addSp delSp modSp mod">
        <pc:chgData name="Blasi, Saverio (Nokia - GB/London)" userId="b4fff23a-35fc-4024-841e-f916f23d38ff" providerId="ADAL" clId="{BC2B7C86-96BE-40A8-B7AF-EF77F86BDAC5}" dt="2022-10-21T16:50:01.624" v="16" actId="22"/>
        <pc:sldMkLst>
          <pc:docMk/>
          <pc:sldMk cId="3101343245" sldId="282"/>
        </pc:sldMkLst>
        <pc:spChg chg="mod">
          <ac:chgData name="Blasi, Saverio (Nokia - GB/London)" userId="b4fff23a-35fc-4024-841e-f916f23d38ff" providerId="ADAL" clId="{BC2B7C86-96BE-40A8-B7AF-EF77F86BDAC5}" dt="2022-10-21T16:49:56.953" v="14"/>
          <ac:spMkLst>
            <pc:docMk/>
            <pc:sldMk cId="3101343245" sldId="282"/>
            <ac:spMk id="2" creationId="{34E7A888-85DE-CD47-BF3F-0CE4F690AB63}"/>
          </ac:spMkLst>
        </pc:spChg>
        <pc:spChg chg="add del">
          <ac:chgData name="Blasi, Saverio (Nokia - GB/London)" userId="b4fff23a-35fc-4024-841e-f916f23d38ff" providerId="ADAL" clId="{BC2B7C86-96BE-40A8-B7AF-EF77F86BDAC5}" dt="2022-10-21T16:50:01.624" v="16" actId="22"/>
          <ac:spMkLst>
            <pc:docMk/>
            <pc:sldMk cId="3101343245" sldId="282"/>
            <ac:spMk id="5" creationId="{0173B617-EE63-4B6C-848F-5B7AFE6024FB}"/>
          </ac:spMkLst>
        </pc:spChg>
      </pc:sldChg>
      <pc:sldChg chg="addSp modSp mod">
        <pc:chgData name="Blasi, Saverio (Nokia - GB/London)" userId="b4fff23a-35fc-4024-841e-f916f23d38ff" providerId="ADAL" clId="{BC2B7C86-96BE-40A8-B7AF-EF77F86BDAC5}" dt="2022-10-22T12:03:49.211" v="120" actId="20577"/>
        <pc:sldMkLst>
          <pc:docMk/>
          <pc:sldMk cId="2760166122" sldId="283"/>
        </pc:sldMkLst>
        <pc:spChg chg="add mod">
          <ac:chgData name="Blasi, Saverio (Nokia - GB/London)" userId="b4fff23a-35fc-4024-841e-f916f23d38ff" providerId="ADAL" clId="{BC2B7C86-96BE-40A8-B7AF-EF77F86BDAC5}" dt="2022-10-22T12:03:28.022" v="119" actId="20577"/>
          <ac:spMkLst>
            <pc:docMk/>
            <pc:sldMk cId="2760166122" sldId="283"/>
            <ac:spMk id="4" creationId="{C22EF257-D27F-42F6-960C-AA2C6E22BC0D}"/>
          </ac:spMkLst>
        </pc:spChg>
        <pc:graphicFrameChg chg="mod modGraphic">
          <ac:chgData name="Blasi, Saverio (Nokia - GB/London)" userId="b4fff23a-35fc-4024-841e-f916f23d38ff" providerId="ADAL" clId="{BC2B7C86-96BE-40A8-B7AF-EF77F86BDAC5}" dt="2022-10-22T12:03:49.211" v="120" actId="20577"/>
          <ac:graphicFrameMkLst>
            <pc:docMk/>
            <pc:sldMk cId="2760166122" sldId="283"/>
            <ac:graphicFrameMk id="2" creationId="{A971005D-4EFA-B9D5-A4A7-D5F4738DE237}"/>
          </ac:graphicFrameMkLst>
        </pc:graphicFrameChg>
      </pc:sldChg>
      <pc:sldChg chg="addSp delSp modSp mod">
        <pc:chgData name="Blasi, Saverio (Nokia - GB/London)" userId="b4fff23a-35fc-4024-841e-f916f23d38ff" providerId="ADAL" clId="{BC2B7C86-96BE-40A8-B7AF-EF77F86BDAC5}" dt="2022-10-21T16:51:23.085" v="99" actId="404"/>
        <pc:sldMkLst>
          <pc:docMk/>
          <pc:sldMk cId="341508813" sldId="284"/>
        </pc:sldMkLst>
        <pc:spChg chg="mod">
          <ac:chgData name="Blasi, Saverio (Nokia - GB/London)" userId="b4fff23a-35fc-4024-841e-f916f23d38ff" providerId="ADAL" clId="{BC2B7C86-96BE-40A8-B7AF-EF77F86BDAC5}" dt="2022-10-21T16:45:31.838" v="6" actId="14100"/>
          <ac:spMkLst>
            <pc:docMk/>
            <pc:sldMk cId="341508813" sldId="284"/>
            <ac:spMk id="3" creationId="{66EC456E-BCD7-0A46-AD88-55C7C5923178}"/>
          </ac:spMkLst>
        </pc:spChg>
        <pc:spChg chg="add del">
          <ac:chgData name="Blasi, Saverio (Nokia - GB/London)" userId="b4fff23a-35fc-4024-841e-f916f23d38ff" providerId="ADAL" clId="{BC2B7C86-96BE-40A8-B7AF-EF77F86BDAC5}" dt="2022-10-21T16:49:34.009" v="11" actId="22"/>
          <ac:spMkLst>
            <pc:docMk/>
            <pc:sldMk cId="341508813" sldId="284"/>
            <ac:spMk id="5" creationId="{40B9EEF2-115A-4429-B22E-FC44E530778B}"/>
          </ac:spMkLst>
        </pc:spChg>
        <pc:spChg chg="add del mod">
          <ac:chgData name="Blasi, Saverio (Nokia - GB/London)" userId="b4fff23a-35fc-4024-841e-f916f23d38ff" providerId="ADAL" clId="{BC2B7C86-96BE-40A8-B7AF-EF77F86BDAC5}" dt="2022-10-21T16:50:24.149" v="17" actId="478"/>
          <ac:spMkLst>
            <pc:docMk/>
            <pc:sldMk cId="341508813" sldId="284"/>
            <ac:spMk id="7" creationId="{7C5D508F-BF37-4F04-A7F5-BC851B1AE8BA}"/>
          </ac:spMkLst>
        </pc:spChg>
        <pc:spChg chg="add mod">
          <ac:chgData name="Blasi, Saverio (Nokia - GB/London)" userId="b4fff23a-35fc-4024-841e-f916f23d38ff" providerId="ADAL" clId="{BC2B7C86-96BE-40A8-B7AF-EF77F86BDAC5}" dt="2022-10-21T16:51:23.085" v="99" actId="404"/>
          <ac:spMkLst>
            <pc:docMk/>
            <pc:sldMk cId="341508813" sldId="284"/>
            <ac:spMk id="8" creationId="{E4A6FA3B-5111-4904-A6E4-2650ABC0AA11}"/>
          </ac:spMkLst>
        </pc:spChg>
        <pc:graphicFrameChg chg="mod modGraphic">
          <ac:chgData name="Blasi, Saverio (Nokia - GB/London)" userId="b4fff23a-35fc-4024-841e-f916f23d38ff" providerId="ADAL" clId="{BC2B7C86-96BE-40A8-B7AF-EF77F86BDAC5}" dt="2022-10-21T16:49:16.862" v="9" actId="20577"/>
          <ac:graphicFrameMkLst>
            <pc:docMk/>
            <pc:sldMk cId="341508813" sldId="284"/>
            <ac:graphicFrameMk id="2" creationId="{A971005D-4EFA-B9D5-A4A7-D5F4738DE23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F03831C-DEBA-4A3A-8C36-FD8115E217DA}" type="datetimeFigureOut">
              <a:rPr lang="en-US" smtClean="0"/>
              <a:pPr/>
              <a:t>10/22/2022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58D4EF5B-ECC8-43EE-A509-D601DDF42AD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4763A660-30EC-4A32-97E1-B4941E753F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9611FAE3-FCF0-4B2D-9157-C111D5E9B6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21789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BC61455E-582C-4D62-9552-0A848AE762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221472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_Two Column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48EFACD-CEB2-4692-815C-86D19FBB4A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CBCB907-9E7B-4CB2-B9DE-4FC3076D2A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4DFDF-6038-42CF-9F88-F60BDA6A7F2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F9472413-770A-4336-8677-0426B07BF86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B4C2FAB4-82E0-47B1-B9B2-9F803ED31A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028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C6B2356B-CB82-4DD2-9412-D0DF30A02D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321535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_Two Column Mi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C469832-DACB-40B0-988E-5D708FA93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9" name="Table Placeholder 4">
            <a:extLst>
              <a:ext uri="{FF2B5EF4-FFF2-40B4-BE49-F238E27FC236}">
                <a16:creationId xmlns:a16="http://schemas.microsoft.com/office/drawing/2014/main" id="{B3F0CABE-2F16-456A-A120-390FEDFE43A9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noProof="0"/>
              <a:t>Click icon to add table</a:t>
            </a:r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8BA92-8F61-4F9A-B36F-9769D72C71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A259C4F8-703B-43A5-8733-D9705F9D3C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46F609DF-2C77-4620-81B3-55F49B9F78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956119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7321D17B-2889-40CA-8FFC-95D7E7ED3F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8714A90C-EEC6-433D-AEB0-BA3ED3D4D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9DE0E897-30BA-47BD-B9DF-25D2AC95852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B2D182D3-FA6B-4E97-BDC2-3F25237DD8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2732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49350A55-2F07-4BC8-A4E0-A43424FABF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07B3C54C-FCB8-443F-AFD4-3AD3908C7C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1A1A1A39-598B-474E-B47C-667770B11B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18991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EE297D4-D26E-405D-9F62-E2C8B8E4EA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252EEB5-B067-4FF5-9D6E-45AD772491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A0E674B1-BFE5-48AC-BA65-7BA5E924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E492B37-2F94-4661-A060-0C1580324F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5698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CCA9B40D-98B9-4DAE-9A9F-ADA9639931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86294FB-2402-4D94-AED3-9DCD7482579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1485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9D0773A-975D-450C-A26D-A135163002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3FBA9D5-FB04-41A4-9408-0A6F73588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69C06A-F4EC-44F3-983C-1AC393D2D3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C5558F4-BB4F-4991-BB3E-261B55092A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076400"/>
            <a:ext cx="4010400" cy="3564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 dirty="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65DC3446-4364-4345-B4F7-1AA500AF5D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6EC3DB1-F202-41B5-9B56-8293C0E423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9051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  <a:endParaRPr lang="en-US" noProof="0" dirty="0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54F17BD-B483-4E63-B8EA-90ABCD639D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8552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7EC9C7FF-AEA7-41F5-A06B-F6A5B74D7F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FC5763D0-767A-4644-B497-610DCC3FCF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04CDE4F-E769-44B8-BF7C-3BAF879F2C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273009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076400"/>
            <a:ext cx="8308800" cy="3564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3E7574F9-EC2C-4B85-BF5F-5178EB97C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6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731" r:id="rId5"/>
    <p:sldLayoutId id="2147483686" r:id="rId6"/>
    <p:sldLayoutId id="2147483664" r:id="rId7"/>
    <p:sldLayoutId id="2147483732" r:id="rId8"/>
    <p:sldLayoutId id="2147483665" r:id="rId9"/>
    <p:sldLayoutId id="2147483733" r:id="rId10"/>
    <p:sldLayoutId id="2147483666" r:id="rId11"/>
    <p:sldLayoutId id="2147483734" r:id="rId12"/>
    <p:sldLayoutId id="2147483667" r:id="rId13"/>
    <p:sldLayoutId id="2147483735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736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Arial" panose="020B0604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737" r:id="rId3"/>
    <p:sldLayoutId id="2147483682" r:id="rId4"/>
    <p:sldLayoutId id="2147483738" r:id="rId5"/>
    <p:sldLayoutId id="2147483684" r:id="rId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8B6531-E2E8-0346-A5D0-4CA22F70A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598127"/>
            <a:ext cx="8308800" cy="1038672"/>
          </a:xfrm>
        </p:spPr>
        <p:txBody>
          <a:bodyPr>
            <a:normAutofit/>
          </a:bodyPr>
          <a:lstStyle/>
          <a:p>
            <a:pPr algn="ctr"/>
            <a:r>
              <a:rPr lang="en-GB" sz="2400" dirty="0"/>
              <a:t>Saverio Blasi, Jani Lainema, </a:t>
            </a:r>
          </a:p>
          <a:p>
            <a:pPr algn="ctr"/>
            <a:r>
              <a:rPr lang="en-GB" sz="2400" dirty="0"/>
              <a:t>Ivan Zupancic, Done Bugdayci Sansli</a:t>
            </a:r>
            <a:endParaRPr lang="en-GB" sz="2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1935B59-69E5-DB41-AD43-F0EF68767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600" y="936704"/>
            <a:ext cx="8308800" cy="1861521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fr-FR" sz="2800" dirty="0"/>
              <a:t>AHG12</a:t>
            </a:r>
            <a:br>
              <a:rPr lang="fr-FR" sz="2800" dirty="0"/>
            </a:br>
            <a:br>
              <a:rPr lang="fr-FR" sz="2800" dirty="0"/>
            </a:br>
            <a:r>
              <a:rPr lang="en-US" sz="2800" dirty="0"/>
              <a:t>Template-based Intra Mode Derivation with directional blending</a:t>
            </a:r>
            <a:br>
              <a:rPr lang="en-GB" sz="2800" dirty="0"/>
            </a:br>
            <a:br>
              <a:rPr lang="en-GB" sz="2800" dirty="0"/>
            </a:br>
            <a:r>
              <a:rPr lang="en-GB" sz="2400" dirty="0"/>
              <a:t>JVET-AB0117</a:t>
            </a:r>
            <a:endParaRPr lang="en-FI" sz="2800" dirty="0"/>
          </a:p>
        </p:txBody>
      </p:sp>
    </p:spTree>
    <p:extLst>
      <p:ext uri="{BB962C8B-B14F-4D97-AF65-F5344CB8AC3E}">
        <p14:creationId xmlns:p14="http://schemas.microsoft.com/office/powerpoint/2010/main" val="85630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It is proposed to use directional blending of two </a:t>
            </a:r>
          </a:p>
          <a:p>
            <a:r>
              <a:rPr lang="en-US" sz="1800" dirty="0"/>
              <a:t>TIMD-derived predictors: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one derived from template ABOVE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one derived from template LEFT</a:t>
            </a:r>
          </a:p>
          <a:p>
            <a:pPr marL="342900" indent="-342900">
              <a:buFont typeface="+mj-lt"/>
              <a:buAutoNum type="arabicPeriod"/>
            </a:pPr>
            <a:endParaRPr lang="en-US" sz="1800" dirty="0"/>
          </a:p>
          <a:p>
            <a:pPr marL="342900" indent="-342900">
              <a:buFont typeface="+mj-lt"/>
              <a:buAutoNum type="arabicPeriod"/>
            </a:pPr>
            <a:endParaRPr lang="en-US" sz="1800" dirty="0"/>
          </a:p>
          <a:p>
            <a:r>
              <a:rPr lang="en-US" sz="1800" dirty="0"/>
              <a:t>When proposed mode is active, two TIMD searches performed on each template: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MPM candidates used for search as in TIMD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Refinement around best direction found in the other template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Search only considers “normal” VVC directions, no extended angular modes.</a:t>
            </a:r>
          </a:p>
          <a:p>
            <a:pPr marL="342900" indent="-342900">
              <a:buAutoNum type="arabicPeriod"/>
            </a:pPr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approach</a:t>
            </a:r>
          </a:p>
        </p:txBody>
      </p:sp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31D10DE-7F53-44E7-BB1B-8AE2F9FA18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428" y="1043946"/>
            <a:ext cx="1552575" cy="152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98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The two directional TIMD predictors are spatially blended: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Higher weights on top part of block for mode derived from template ABOVE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Higher weights on left part of block for mode derived from template LEFT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Weights depend on the SATDs</a:t>
            </a:r>
          </a:p>
          <a:p>
            <a:pPr marL="342900" indent="-342900">
              <a:buAutoNum type="arabicPeriod"/>
            </a:pPr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Method is </a:t>
            </a:r>
            <a:r>
              <a:rPr lang="en-US" sz="1800" dirty="0" err="1"/>
              <a:t>signalled</a:t>
            </a:r>
            <a:r>
              <a:rPr lang="en-US" sz="1800" dirty="0"/>
              <a:t> as sub-mode of TIMD.</a:t>
            </a:r>
          </a:p>
          <a:p>
            <a:r>
              <a:rPr lang="en-US" sz="1800" dirty="0"/>
              <a:t>One more RD check in luma intra loop.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approach (2)</a:t>
            </a:r>
          </a:p>
        </p:txBody>
      </p:sp>
    </p:spTree>
    <p:extLst>
      <p:ext uri="{BB962C8B-B14F-4D97-AF65-F5344CB8AC3E}">
        <p14:creationId xmlns:p14="http://schemas.microsoft.com/office/powerpoint/2010/main" val="3101343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71005D-4EFA-B9D5-A4A7-D5F4738D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101083"/>
              </p:ext>
            </p:extLst>
          </p:nvPr>
        </p:nvGraphicFramePr>
        <p:xfrm>
          <a:off x="2558107" y="1043946"/>
          <a:ext cx="3597366" cy="3346020"/>
        </p:xfrm>
        <a:graphic>
          <a:graphicData uri="http://schemas.openxmlformats.org/drawingml/2006/table">
            <a:tbl>
              <a:tblPr/>
              <a:tblGrid>
                <a:gridCol w="599561">
                  <a:extLst>
                    <a:ext uri="{9D8B030D-6E8A-4147-A177-3AD203B41FA5}">
                      <a16:colId xmlns:a16="http://schemas.microsoft.com/office/drawing/2014/main" val="3284254640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5848330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2565147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63293572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67430707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2956510699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31092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48423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38829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1691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6719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6314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35228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73609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66164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29072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4541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83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15546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6643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48688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5501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7516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1789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84700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85525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96536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3710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3719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765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Additional information: combination with JVET-AB0116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71005D-4EFA-B9D5-A4A7-D5F4738D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695663"/>
              </p:ext>
            </p:extLst>
          </p:nvPr>
        </p:nvGraphicFramePr>
        <p:xfrm>
          <a:off x="2558107" y="1043946"/>
          <a:ext cx="3597366" cy="3346020"/>
        </p:xfrm>
        <a:graphic>
          <a:graphicData uri="http://schemas.openxmlformats.org/drawingml/2006/table">
            <a:tbl>
              <a:tblPr/>
              <a:tblGrid>
                <a:gridCol w="599561">
                  <a:extLst>
                    <a:ext uri="{9D8B030D-6E8A-4147-A177-3AD203B41FA5}">
                      <a16:colId xmlns:a16="http://schemas.microsoft.com/office/drawing/2014/main" val="3284254640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5848330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2565147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63293572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67430707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2956510699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31092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48423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38829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1691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6719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6314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35228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73609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66164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29072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4541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483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15546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6643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48688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55501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A2*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57516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17891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9847006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855252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965365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837104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7371916"/>
                  </a:ext>
                </a:extLst>
              </a:tr>
            </a:tbl>
          </a:graphicData>
        </a:graphic>
      </p:graphicFrame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C22EF257-D27F-42F6-960C-AA2C6E22BC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1060" y="4485385"/>
            <a:ext cx="8213444" cy="763702"/>
          </a:xfrm>
        </p:spPr>
        <p:txBody>
          <a:bodyPr>
            <a:normAutofit/>
          </a:bodyPr>
          <a:lstStyle/>
          <a:p>
            <a:r>
              <a:rPr lang="en-US" sz="1400" dirty="0"/>
              <a:t>*For RA tests, 3 test points in Class A2 still running, copied from the anchor.</a:t>
            </a:r>
          </a:p>
        </p:txBody>
      </p:sp>
    </p:spTree>
    <p:extLst>
      <p:ext uri="{BB962C8B-B14F-4D97-AF65-F5344CB8AC3E}">
        <p14:creationId xmlns:p14="http://schemas.microsoft.com/office/powerpoint/2010/main" val="2760166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5"/>
            <a:ext cx="8308800" cy="946625"/>
          </a:xfrm>
        </p:spPr>
        <p:txBody>
          <a:bodyPr/>
          <a:lstStyle/>
          <a:p>
            <a:r>
              <a:rPr lang="en-US" dirty="0"/>
              <a:t>Additional information: </a:t>
            </a:r>
          </a:p>
          <a:p>
            <a:r>
              <a:rPr lang="en-US" dirty="0"/>
              <a:t>encoder optimization of combination with JVET-AB0116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971005D-4EFA-B9D5-A4A7-D5F4738DE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86903"/>
              </p:ext>
            </p:extLst>
          </p:nvPr>
        </p:nvGraphicFramePr>
        <p:xfrm>
          <a:off x="2773317" y="1767756"/>
          <a:ext cx="3597366" cy="1593196"/>
        </p:xfrm>
        <a:graphic>
          <a:graphicData uri="http://schemas.openxmlformats.org/drawingml/2006/table">
            <a:tbl>
              <a:tblPr/>
              <a:tblGrid>
                <a:gridCol w="599561">
                  <a:extLst>
                    <a:ext uri="{9D8B030D-6E8A-4147-A177-3AD203B41FA5}">
                      <a16:colId xmlns:a16="http://schemas.microsoft.com/office/drawing/2014/main" val="3284254640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5848330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25651471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563293572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1567430707"/>
                    </a:ext>
                  </a:extLst>
                </a:gridCol>
                <a:gridCol w="599561">
                  <a:extLst>
                    <a:ext uri="{9D8B030D-6E8A-4147-A177-3AD203B41FA5}">
                      <a16:colId xmlns:a16="http://schemas.microsoft.com/office/drawing/2014/main" val="2956510699"/>
                    </a:ext>
                  </a:extLst>
                </a:gridCol>
              </a:tblGrid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310920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ECM-6.0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48423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endParaRPr lang="en-FI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76" marR="7676" marT="76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76" marR="7676" marT="76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388297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016911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A2*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671999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63140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35228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736093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5661648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290721"/>
                  </a:ext>
                </a:extLst>
              </a:tr>
              <a:tr h="1304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76" marR="7676" marT="76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45415"/>
                  </a:ext>
                </a:extLst>
              </a:tr>
            </a:tbl>
          </a:graphicData>
        </a:graphic>
      </p:graphicFrame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E4A6FA3B-5111-4904-A6E4-2650ABC0AA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5278" y="3786138"/>
            <a:ext cx="8213444" cy="763702"/>
          </a:xfrm>
        </p:spPr>
        <p:txBody>
          <a:bodyPr>
            <a:normAutofit/>
          </a:bodyPr>
          <a:lstStyle/>
          <a:p>
            <a:r>
              <a:rPr lang="en-US" sz="1400" dirty="0"/>
              <a:t>*1 test point in Class A2 still running, copied from the anchor.</a:t>
            </a:r>
          </a:p>
        </p:txBody>
      </p:sp>
    </p:spTree>
    <p:extLst>
      <p:ext uri="{BB962C8B-B14F-4D97-AF65-F5344CB8AC3E}">
        <p14:creationId xmlns:p14="http://schemas.microsoft.com/office/powerpoint/2010/main" val="341508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E7A888-85DE-CD47-BF3F-0CE4F690AB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213444" cy="3560400"/>
          </a:xfrm>
        </p:spPr>
        <p:txBody>
          <a:bodyPr>
            <a:normAutofit/>
          </a:bodyPr>
          <a:lstStyle/>
          <a:p>
            <a:r>
              <a:rPr lang="en-US" sz="1800" dirty="0"/>
              <a:t>We propose to allow directional blending for TIMD predictors</a:t>
            </a:r>
          </a:p>
          <a:p>
            <a:r>
              <a:rPr lang="en-US" sz="1800" dirty="0"/>
              <a:t>Two predictors computed from left and above templates.</a:t>
            </a:r>
          </a:p>
          <a:p>
            <a:endParaRPr lang="en-US" sz="1800" dirty="0"/>
          </a:p>
          <a:p>
            <a:r>
              <a:rPr lang="en-US" sz="1800" dirty="0"/>
              <a:t>Approach provides -0.19% luma gains for AI with  108% encoder complexity, and -0.10% luma gains for RA for no additional encoder complexity.</a:t>
            </a:r>
          </a:p>
          <a:p>
            <a:endParaRPr lang="en-US" sz="1800" dirty="0"/>
          </a:p>
          <a:p>
            <a:r>
              <a:rPr lang="en-US" sz="1800" dirty="0"/>
              <a:t>Combination with JVET-AB0116 shows gains are mostly additive.</a:t>
            </a:r>
          </a:p>
          <a:p>
            <a:endParaRPr lang="en-US" sz="1800" dirty="0"/>
          </a:p>
          <a:p>
            <a:r>
              <a:rPr lang="en-US" sz="1800" dirty="0"/>
              <a:t>We propose to study this in the next round of the EE.</a:t>
            </a:r>
          </a:p>
          <a:p>
            <a:endParaRPr lang="en-US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456E-BCD7-0A46-AD88-55C7C59231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2066855118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CD044BD-FE3C-47CB-AD01-5D780B8202E8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FEF1EC73-35B9-49E7-BDEE-EAD67DF3CCBD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326A6C7E-B0C6-4E54-97AE-6679E610098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8D64A274-91D6-459A-96F6-4CA7B321C08E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4D955BF2-1FE5-4B0E-8F39-A727BC3592DA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kia - Arial PowerPoint template 2021" id="{0CFD8FE9-A8A5-4D90-AF0B-41DFD2897ABF}" vid="{1EA62F78-D046-4B42-B0B4-6AD66B81A712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>Spen Spencer</Owner>
    <DocumentType xmlns="71c5aaf6-e6ce-465b-b873-5148d2a4c105">Description</DocumentType>
    <NokiaConfidentiality xmlns="71c5aaf6-e6ce-465b-b873-5148d2a4c105">Nokia Internal Use</NokiaConfidentiality>
    <HideFromDelve xmlns="71c5aaf6-e6ce-465b-b873-5148d2a4c105">false</HideFromDelve>
    <_dlc_DocId xmlns="71c5aaf6-e6ce-465b-b873-5148d2a4c105">QBI5PMBIL2NS-1242730160-2505</_dlc_DocId>
    <_dlc_DocIdUrl xmlns="71c5aaf6-e6ce-465b-b873-5148d2a4c105">
      <Url>https://nokia.sharepoint.com/sites/brandstore/_layouts/15/DocIdRedir.aspx?ID=QBI5PMBIL2NS-1242730160-2505</Url>
      <Description>QBI5PMBIL2NS-1242730160-2505</Description>
    </_dlc_DocIdUrl>
  </documentManagement>
</p:properties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F28B616FD8C77D40956A924538277F24" ma:contentTypeVersion="26" ma:contentTypeDescription="Create Nokia Word Document" ma:contentTypeScope="" ma:versionID="e748e768b5f12442eb78c8be45fb97e9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d227a082cf3b963ed6b37ce080f4d67b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 minOccurs="0"/>
                <xsd:element ref="ns2:NokiaConfidentiality" minOccurs="0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nillable="true" ma:displayName="Document Type" ma:default="Description" ma:description="Document type specifies the content of the document" ma:format="Dropdown" ma:internalName="DocumentType" ma:readOnly="false">
      <xsd:simpleType>
        <xsd:restriction base="dms:Choice">
          <xsd:enumeration value="Policy"/>
          <xsd:enumeration value="Strategy"/>
          <xsd:enumeration value="Objectives / Targets"/>
          <xsd:enumeration value="Plan / Schedule"/>
          <xsd:enumeration value="Governance"/>
          <xsd:enumeration value="Organization"/>
          <xsd:enumeration value="Review Material"/>
          <xsd:enumeration value="Communication"/>
          <xsd:enumeration value="Minutes"/>
          <xsd:enumeration value="Training"/>
          <xsd:enumeration value="Standard Operating Procedure"/>
          <xsd:enumeration value="Process / Procedure / Standard"/>
          <xsd:enumeration value="Guideline / Manual / Instruction"/>
          <xsd:enumeration value="Description"/>
          <xsd:enumeration value="Form / Template"/>
          <xsd:enumeration value="Checklist"/>
          <xsd:enumeration value="Bid / Offer"/>
          <xsd:enumeration value="Contract / Order"/>
          <xsd:enumeration value="List"/>
          <xsd:enumeration value="Roadmap"/>
          <xsd:enumeration value="Requirement / Specification"/>
          <xsd:enumeration value="Design"/>
          <xsd:enumeration value="Concept / Proposal"/>
          <xsd:enumeration value="Measurement / KPI"/>
          <xsd:enumeration value="Report"/>
          <xsd:enumeration value="Best Practice / Lessons Learnt"/>
          <xsd:enumeration value="Analysis / Assessment"/>
          <xsd:enumeration value="Survey"/>
        </xsd:restriction>
      </xsd:simpleType>
    </xsd:element>
    <xsd:element name="NokiaConfidentiality" ma:index="9" nillable="true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4" nillable="true" ma:displayName="HideFromDelve" ma:default="0" ma:internalName="HideFromDelv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69FDC28-DDA5-440E-9BA4-E68BD29F4D24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F1A5087E-D875-4389-9B23-8434F51180AC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B13512BF-786C-44BC-9179-48F650BCBA3C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22DD24AF-F947-4A1E-AE57-D42B59C8C6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 White Master</Template>
  <TotalTime>8845</TotalTime>
  <Words>910</Words>
  <Application>Microsoft Office PowerPoint</Application>
  <PresentationFormat>On-screen Show (16:9)</PresentationFormat>
  <Paragraphs>311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Nokia Pure Text</vt:lpstr>
      <vt:lpstr>Nokia Pure Text Light</vt:lpstr>
      <vt:lpstr>1 White Master</vt:lpstr>
      <vt:lpstr>1_c 2018 Nokia</vt:lpstr>
      <vt:lpstr>3_Blue</vt:lpstr>
      <vt:lpstr>4_Blue End Slide</vt:lpstr>
      <vt:lpstr>5_White End Slide</vt:lpstr>
      <vt:lpstr>6_Gray</vt:lpstr>
      <vt:lpstr>AHG12  Template-based Intra Mode Derivation with directional blending  JVET-AB0117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Lainema, Jani (Nokia - FI/Tampere)</dc:creator>
  <cp:lastModifiedBy>Blasi, Saverio (Nokia - GB/London)</cp:lastModifiedBy>
  <cp:revision>51</cp:revision>
  <dcterms:created xsi:type="dcterms:W3CDTF">2021-02-11T14:34:49Z</dcterms:created>
  <dcterms:modified xsi:type="dcterms:W3CDTF">2022-10-22T12:03:50Z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0x010100CE50E52E7543470BBDD3827FE50C59CB00F28B616FD8C77D40956A924538277F24</vt:lpwstr>
  </property>
  <property fmtid="{D5CDD505-2E9C-101B-9397-08002B2CF9AE}" pid="3" name="_dlc_DocIdItemGuid">
    <vt:lpwstr>50ae9648-8384-4b11-aad9-49259e465c9e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