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19"/>
  </p:notesMasterIdLst>
  <p:sldIdLst>
    <p:sldId id="270" r:id="rId13"/>
    <p:sldId id="268" r:id="rId14"/>
    <p:sldId id="275" r:id="rId15"/>
    <p:sldId id="281" r:id="rId16"/>
    <p:sldId id="273" r:id="rId17"/>
    <p:sldId id="274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0FF"/>
    <a:srgbClr val="DCEBFF"/>
    <a:srgbClr val="00FB92"/>
    <a:srgbClr val="797979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47" autoAdjust="0"/>
    <p:restoredTop sz="94660"/>
  </p:normalViewPr>
  <p:slideViewPr>
    <p:cSldViewPr snapToGrid="0">
      <p:cViewPr varScale="1">
        <p:scale>
          <a:sx n="83" d="100"/>
          <a:sy n="83" d="100"/>
        </p:scale>
        <p:origin x="7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asi, Saverio (Nokia - GB/London)" userId="b4fff23a-35fc-4024-841e-f916f23d38ff" providerId="ADAL" clId="{569E9FE7-06B1-4B71-8192-DE196608AA23}"/>
    <pc:docChg chg="undo custSel delSld modSld">
      <pc:chgData name="Blasi, Saverio (Nokia - GB/London)" userId="b4fff23a-35fc-4024-841e-f916f23d38ff" providerId="ADAL" clId="{569E9FE7-06B1-4B71-8192-DE196608AA23}" dt="2022-10-21T14:52:56.601" v="583" actId="20577"/>
      <pc:docMkLst>
        <pc:docMk/>
      </pc:docMkLst>
      <pc:sldChg chg="addSp delSp modSp mod">
        <pc:chgData name="Blasi, Saverio (Nokia - GB/London)" userId="b4fff23a-35fc-4024-841e-f916f23d38ff" providerId="ADAL" clId="{569E9FE7-06B1-4B71-8192-DE196608AA23}" dt="2022-10-21T14:52:56.601" v="583" actId="20577"/>
        <pc:sldMkLst>
          <pc:docMk/>
          <pc:sldMk cId="753536629" sldId="268"/>
        </pc:sldMkLst>
        <pc:spChg chg="mod">
          <ac:chgData name="Blasi, Saverio (Nokia - GB/London)" userId="b4fff23a-35fc-4024-841e-f916f23d38ff" providerId="ADAL" clId="{569E9FE7-06B1-4B71-8192-DE196608AA23}" dt="2022-10-21T14:52:56.601" v="583" actId="20577"/>
          <ac:spMkLst>
            <pc:docMk/>
            <pc:sldMk cId="753536629" sldId="268"/>
            <ac:spMk id="2" creationId="{34E7A888-85DE-CD47-BF3F-0CE4F690AB63}"/>
          </ac:spMkLst>
        </pc:spChg>
        <pc:spChg chg="mod">
          <ac:chgData name="Blasi, Saverio (Nokia - GB/London)" userId="b4fff23a-35fc-4024-841e-f916f23d38ff" providerId="ADAL" clId="{569E9FE7-06B1-4B71-8192-DE196608AA23}" dt="2022-10-21T09:54:38.998" v="16" actId="20577"/>
          <ac:spMkLst>
            <pc:docMk/>
            <pc:sldMk cId="753536629" sldId="268"/>
            <ac:spMk id="3" creationId="{66EC456E-BCD7-0A46-AD88-55C7C5923178}"/>
          </ac:spMkLst>
        </pc:spChg>
        <pc:picChg chg="add mod">
          <ac:chgData name="Blasi, Saverio (Nokia - GB/London)" userId="b4fff23a-35fc-4024-841e-f916f23d38ff" providerId="ADAL" clId="{569E9FE7-06B1-4B71-8192-DE196608AA23}" dt="2022-10-21T09:56:59.706" v="121" actId="1076"/>
          <ac:picMkLst>
            <pc:docMk/>
            <pc:sldMk cId="753536629" sldId="268"/>
            <ac:picMk id="5" creationId="{B44D38D5-0E96-4871-B297-617941D8CA72}"/>
          </ac:picMkLst>
        </pc:picChg>
        <pc:picChg chg="del">
          <ac:chgData name="Blasi, Saverio (Nokia - GB/London)" userId="b4fff23a-35fc-4024-841e-f916f23d38ff" providerId="ADAL" clId="{569E9FE7-06B1-4B71-8192-DE196608AA23}" dt="2022-10-21T09:54:59.630" v="46" actId="478"/>
          <ac:picMkLst>
            <pc:docMk/>
            <pc:sldMk cId="753536629" sldId="268"/>
            <ac:picMk id="6" creationId="{7C1E59CE-2C42-4329-8DD7-566DDB979F0D}"/>
          </ac:picMkLst>
        </pc:picChg>
      </pc:sldChg>
      <pc:sldChg chg="delSp modSp mod">
        <pc:chgData name="Blasi, Saverio (Nokia - GB/London)" userId="b4fff23a-35fc-4024-841e-f916f23d38ff" providerId="ADAL" clId="{569E9FE7-06B1-4B71-8192-DE196608AA23}" dt="2022-10-21T10:15:28.175" v="566" actId="20577"/>
        <pc:sldMkLst>
          <pc:docMk/>
          <pc:sldMk cId="4208998401" sldId="275"/>
        </pc:sldMkLst>
        <pc:spChg chg="mod">
          <ac:chgData name="Blasi, Saverio (Nokia - GB/London)" userId="b4fff23a-35fc-4024-841e-f916f23d38ff" providerId="ADAL" clId="{569E9FE7-06B1-4B71-8192-DE196608AA23}" dt="2022-10-21T10:15:28.175" v="566" actId="20577"/>
          <ac:spMkLst>
            <pc:docMk/>
            <pc:sldMk cId="4208998401" sldId="275"/>
            <ac:spMk id="2" creationId="{34E7A888-85DE-CD47-BF3F-0CE4F690AB63}"/>
          </ac:spMkLst>
        </pc:spChg>
        <pc:spChg chg="mod">
          <ac:chgData name="Blasi, Saverio (Nokia - GB/London)" userId="b4fff23a-35fc-4024-841e-f916f23d38ff" providerId="ADAL" clId="{569E9FE7-06B1-4B71-8192-DE196608AA23}" dt="2022-10-21T09:54:48.202" v="45" actId="20577"/>
          <ac:spMkLst>
            <pc:docMk/>
            <pc:sldMk cId="4208998401" sldId="275"/>
            <ac:spMk id="3" creationId="{66EC456E-BCD7-0A46-AD88-55C7C5923178}"/>
          </ac:spMkLst>
        </pc:spChg>
        <pc:picChg chg="del mod">
          <ac:chgData name="Blasi, Saverio (Nokia - GB/London)" userId="b4fff23a-35fc-4024-841e-f916f23d38ff" providerId="ADAL" clId="{569E9FE7-06B1-4B71-8192-DE196608AA23}" dt="2022-10-21T09:58:38.721" v="248" actId="478"/>
          <ac:picMkLst>
            <pc:docMk/>
            <pc:sldMk cId="4208998401" sldId="275"/>
            <ac:picMk id="8" creationId="{E6C20486-4ED2-4C0E-8272-4314F3E94162}"/>
          </ac:picMkLst>
        </pc:picChg>
      </pc:sldChg>
      <pc:sldChg chg="del">
        <pc:chgData name="Blasi, Saverio (Nokia - GB/London)" userId="b4fff23a-35fc-4024-841e-f916f23d38ff" providerId="ADAL" clId="{569E9FE7-06B1-4B71-8192-DE196608AA23}" dt="2022-10-21T10:16:46.118" v="575" actId="2696"/>
        <pc:sldMkLst>
          <pc:docMk/>
          <pc:sldMk cId="759692768" sldId="279"/>
        </pc:sldMkLst>
      </pc:sldChg>
      <pc:sldChg chg="modSp mod">
        <pc:chgData name="Blasi, Saverio (Nokia - GB/London)" userId="b4fff23a-35fc-4024-841e-f916f23d38ff" providerId="ADAL" clId="{569E9FE7-06B1-4B71-8192-DE196608AA23}" dt="2022-10-21T10:17:00.194" v="577" actId="20577"/>
        <pc:sldMkLst>
          <pc:docMk/>
          <pc:sldMk cId="1918913404" sldId="281"/>
        </pc:sldMkLst>
        <pc:spChg chg="mod">
          <ac:chgData name="Blasi, Saverio (Nokia - GB/London)" userId="b4fff23a-35fc-4024-841e-f916f23d38ff" providerId="ADAL" clId="{569E9FE7-06B1-4B71-8192-DE196608AA23}" dt="2022-10-21T10:17:00.194" v="577" actId="20577"/>
          <ac:spMkLst>
            <pc:docMk/>
            <pc:sldMk cId="1918913404" sldId="281"/>
            <ac:spMk id="2" creationId="{34E7A888-85DE-CD47-BF3F-0CE4F690AB63}"/>
          </ac:spMkLst>
        </pc:spChg>
        <pc:spChg chg="mod">
          <ac:chgData name="Blasi, Saverio (Nokia - GB/London)" userId="b4fff23a-35fc-4024-841e-f916f23d38ff" providerId="ADAL" clId="{569E9FE7-06B1-4B71-8192-DE196608AA23}" dt="2022-10-21T10:15:50.930" v="568" actId="20577"/>
          <ac:spMkLst>
            <pc:docMk/>
            <pc:sldMk cId="1918913404" sldId="281"/>
            <ac:spMk id="3" creationId="{66EC456E-BCD7-0A46-AD88-55C7C592317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4763A660-30EC-4A32-97E1-B4941E753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9611FAE3-FCF0-4B2D-9157-C111D5E9B6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2178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BC61455E-582C-4D62-9552-0A848AE762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472413-770A-4336-8677-0426B07BF8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B4C2FAB4-82E0-47B1-B9B2-9F803ED31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028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C6B2356B-CB82-4DD2-9412-D0DF30A0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259C4F8-703B-43A5-8733-D9705F9D3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46F609DF-2C77-4620-81B3-55F49B9F78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5611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7321D17B-2889-40CA-8FFC-95D7E7ED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8714A90C-EEC6-433D-AEB0-BA3ED3D4D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9DE0E897-30BA-47BD-B9DF-25D2AC9585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B2D182D3-FA6B-4E97-BDC2-3F25237DD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732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49350A55-2F07-4BC8-A4E0-A43424FABF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07B3C54C-FCB8-443F-AFD4-3AD3908C7C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1A1A1A39-598B-474E-B47C-667770B11B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1899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EE297D4-D26E-405D-9F62-E2C8B8E4EA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0E674B1-BFE5-48AC-BA65-7BA5E924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E492B37-2F94-4661-A060-0C1580324F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5698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CA9B40D-98B9-4DAE-9A9F-ADA9639931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86294FB-2402-4D94-AED3-9DCD748257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485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9D0773A-975D-450C-A26D-A135163002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FBA9D5-FB04-41A4-9408-0A6F73588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9C06A-F4EC-44F3-983C-1AC393D2D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C5558F4-BB4F-4991-BB3E-261B55092A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DC3446-4364-4345-B4F7-1AA500AF5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6EC3DB1-F202-41B5-9B56-8293C0E42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905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  <a:endParaRPr lang="en-US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54F17BD-B483-4E63-B8EA-90ABCD639D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7EC9C7FF-AEA7-41F5-A06B-F6A5B74D7F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5763D0-767A-4644-B497-610DCC3FCF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04CDE4F-E769-44B8-BF7C-3BAF879F2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730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3E7574F9-EC2C-4B85-BF5F-5178EB97C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731" r:id="rId5"/>
    <p:sldLayoutId id="2147483686" r:id="rId6"/>
    <p:sldLayoutId id="2147483664" r:id="rId7"/>
    <p:sldLayoutId id="2147483732" r:id="rId8"/>
    <p:sldLayoutId id="2147483665" r:id="rId9"/>
    <p:sldLayoutId id="2147483733" r:id="rId10"/>
    <p:sldLayoutId id="2147483666" r:id="rId11"/>
    <p:sldLayoutId id="2147483734" r:id="rId12"/>
    <p:sldLayoutId id="2147483667" r:id="rId13"/>
    <p:sldLayoutId id="2147483735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736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737" r:id="rId3"/>
    <p:sldLayoutId id="2147483682" r:id="rId4"/>
    <p:sldLayoutId id="2147483738" r:id="rId5"/>
    <p:sldLayoutId id="214748368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8B6531-E2E8-0346-A5D0-4CA22F70A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598127"/>
            <a:ext cx="8308800" cy="1038672"/>
          </a:xfrm>
        </p:spPr>
        <p:txBody>
          <a:bodyPr>
            <a:normAutofit/>
          </a:bodyPr>
          <a:lstStyle/>
          <a:p>
            <a:pPr algn="ctr"/>
            <a:r>
              <a:rPr lang="en-GB" sz="2400" dirty="0"/>
              <a:t>Saverio Blasi, Jani Lainema</a:t>
            </a:r>
            <a:endParaRPr lang="en-GB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35B59-69E5-DB41-AD43-F0EF687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936704"/>
            <a:ext cx="8308800" cy="223169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fr-FR" sz="2800" dirty="0"/>
              <a:t>AHG12</a:t>
            </a:r>
            <a:br>
              <a:rPr lang="fr-FR" sz="2800" dirty="0"/>
            </a:br>
            <a:r>
              <a:rPr lang="fr-FR" sz="2800" dirty="0"/>
              <a:t>Location-</a:t>
            </a:r>
            <a:r>
              <a:rPr lang="fr-FR" sz="2800" dirty="0" err="1"/>
              <a:t>dependent</a:t>
            </a:r>
            <a:r>
              <a:rPr lang="fr-FR" sz="2800" dirty="0"/>
              <a:t> </a:t>
            </a:r>
            <a:br>
              <a:rPr lang="fr-FR" sz="2800" dirty="0"/>
            </a:br>
            <a:r>
              <a:rPr lang="fr-FR" sz="2800" dirty="0" err="1"/>
              <a:t>Decoder-side</a:t>
            </a:r>
            <a:r>
              <a:rPr lang="fr-FR" sz="2800" dirty="0"/>
              <a:t> Intra Mode </a:t>
            </a:r>
            <a:r>
              <a:rPr lang="fr-FR" sz="2800" dirty="0" err="1"/>
              <a:t>Derivation</a:t>
            </a:r>
            <a:br>
              <a:rPr lang="en-GB" sz="2800" dirty="0"/>
            </a:br>
            <a:br>
              <a:rPr lang="en-GB" sz="2800" dirty="0"/>
            </a:br>
            <a:r>
              <a:rPr lang="en-GB" sz="2400" dirty="0"/>
              <a:t>JVET-AB0116</a:t>
            </a:r>
            <a:endParaRPr lang="en-FI" sz="2800" dirty="0"/>
          </a:p>
        </p:txBody>
      </p:sp>
    </p:spTree>
    <p:extLst>
      <p:ext uri="{BB962C8B-B14F-4D97-AF65-F5344CB8AC3E}">
        <p14:creationId xmlns:p14="http://schemas.microsoft.com/office/powerpoint/2010/main" val="85630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It is proposed to allow </a:t>
            </a:r>
            <a:r>
              <a:rPr lang="en-US" sz="1800" b="1" dirty="0"/>
              <a:t>sample-based blending </a:t>
            </a:r>
            <a:r>
              <a:rPr lang="en-US" sz="1800" dirty="0"/>
              <a:t>for DIMD predictors.</a:t>
            </a:r>
          </a:p>
          <a:p>
            <a:endParaRPr lang="en-US" sz="1800" dirty="0"/>
          </a:p>
          <a:p>
            <a:r>
              <a:rPr lang="en-US" sz="1800" dirty="0"/>
              <a:t>The </a:t>
            </a:r>
            <a:r>
              <a:rPr lang="en-US" sz="1800" b="1" dirty="0"/>
              <a:t>location </a:t>
            </a:r>
            <a:r>
              <a:rPr lang="en-US" sz="1800" dirty="0"/>
              <a:t>of template samples may be used to </a:t>
            </a:r>
            <a:r>
              <a:rPr lang="en-US" sz="1800" b="1" dirty="0"/>
              <a:t>infer</a:t>
            </a:r>
            <a:r>
              <a:rPr lang="en-US" sz="1800" dirty="0"/>
              <a:t> the type of blending:</a:t>
            </a:r>
          </a:p>
          <a:p>
            <a:pPr lvl="1"/>
            <a:r>
              <a:rPr lang="en-US" sz="1600" dirty="0"/>
              <a:t>e.g. If DIMD mode mostly derived from above, use higher weights at top of the block.</a:t>
            </a:r>
          </a:p>
          <a:p>
            <a:endParaRPr lang="en-US" sz="1800" dirty="0"/>
          </a:p>
          <a:p>
            <a:r>
              <a:rPr lang="en-US" sz="1800" dirty="0"/>
              <a:t>Three regions considered within the DIMD template:</a:t>
            </a:r>
          </a:p>
          <a:p>
            <a:endParaRPr lang="en-US" sz="1800" dirty="0"/>
          </a:p>
          <a:p>
            <a:r>
              <a:rPr lang="en-US" sz="1800" dirty="0"/>
              <a:t>Three “region histograms” separately computed.</a:t>
            </a:r>
          </a:p>
          <a:p>
            <a:endParaRPr lang="en-US" sz="1800" dirty="0"/>
          </a:p>
          <a:p>
            <a:r>
              <a:rPr lang="en-US" sz="1800" dirty="0"/>
              <a:t>Full histogram obtained adding the three histograms.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approach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44D38D5-0E96-4871-B297-617941D8C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815" y="2333855"/>
            <a:ext cx="2354849" cy="218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3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34E7A888-85DE-CD47-BF3F-0CE4F690AB63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417600" y="899031"/>
                <a:ext cx="8213444" cy="3964961"/>
              </a:xfrm>
            </p:spPr>
            <p:txBody>
              <a:bodyPr>
                <a:normAutofit/>
              </a:bodyPr>
              <a:lstStyle/>
              <a:p>
                <a:r>
                  <a:rPr lang="en-US" sz="1800" dirty="0"/>
                  <a:t>Histograms above and left are used to determine if DIMD modes depend on region above or left. Example:</a:t>
                </a:r>
              </a:p>
              <a:p>
                <a:pPr marL="228600"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𝑎𝑏𝑜𝑣𝑒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sz="1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𝑑𝑖𝑚𝑑𝑀𝑜𝑑𝑒</m:t>
                        </m:r>
                      </m:e>
                    </m:d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&gt;2</m:t>
                    </m:r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𝑙𝑒𝑓𝑡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sz="1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𝑑𝑖𝑚𝑑𝑀𝑜𝑑𝑒</m:t>
                        </m:r>
                      </m:e>
                    </m:d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then </a:t>
                </a:r>
                <a14:m>
                  <m:oMath xmlns:m="http://schemas.openxmlformats.org/officeDocument/2006/math">
                    <m:r>
                      <a:rPr lang="en-CA" sz="14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𝑑𝑖𝑚𝑑𝑀𝑜𝑑𝑒</m:t>
                    </m:r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depends on region ABOVE.</a:t>
                </a:r>
              </a:p>
              <a:p>
                <a:endParaRPr lang="en-US" sz="1800" dirty="0"/>
              </a:p>
              <a:p>
                <a:r>
                  <a:rPr lang="en-US" sz="1800" dirty="0"/>
                  <a:t>Directional blending is used based on location-dependency.</a:t>
                </a:r>
              </a:p>
              <a:p>
                <a:endParaRPr lang="en-US" sz="1800" dirty="0"/>
              </a:p>
              <a:p>
                <a:r>
                  <a:rPr lang="en-US" sz="1800" dirty="0"/>
                  <a:t>Same three predictors (2 DIMD + Planar) are blended as in conventional DIMD.</a:t>
                </a:r>
              </a:p>
              <a:p>
                <a:endParaRPr lang="en-US" sz="1800" dirty="0"/>
              </a:p>
              <a:p>
                <a:r>
                  <a:rPr lang="en-US" sz="1800" dirty="0"/>
                  <a:t>Sample-based weights are defined: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Higher weights on top part of block for mode derived from template ABOVE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Higher weights on left part of block for mode derived from template LEFT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34E7A888-85DE-CD47-BF3F-0CE4F690AB6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417600" y="899031"/>
                <a:ext cx="8213444" cy="3964961"/>
              </a:xfrm>
              <a:blipFill>
                <a:blip r:embed="rId2"/>
                <a:stretch>
                  <a:fillRect l="-1782" t="-26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approach (2)</a:t>
            </a:r>
          </a:p>
        </p:txBody>
      </p:sp>
    </p:spTree>
    <p:extLst>
      <p:ext uri="{BB962C8B-B14F-4D97-AF65-F5344CB8AC3E}">
        <p14:creationId xmlns:p14="http://schemas.microsoft.com/office/powerpoint/2010/main" val="4208998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972142"/>
            <a:ext cx="8213444" cy="3560400"/>
          </a:xfrm>
        </p:spPr>
        <p:txBody>
          <a:bodyPr>
            <a:normAutofit/>
          </a:bodyPr>
          <a:lstStyle/>
          <a:p>
            <a:endParaRPr lang="en-US" sz="1800" dirty="0"/>
          </a:p>
          <a:p>
            <a:r>
              <a:rPr lang="en-US" sz="1800" dirty="0"/>
              <a:t>Integration in ECM:</a:t>
            </a:r>
          </a:p>
          <a:p>
            <a:endParaRPr lang="en-US" sz="1800" dirty="0"/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Conventional DIMD blending used if modes are </a:t>
            </a:r>
            <a:r>
              <a:rPr lang="en-US" sz="1800"/>
              <a:t>not location-dependent</a:t>
            </a:r>
            <a:endParaRPr lang="en-US" sz="1800" dirty="0"/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No new </a:t>
            </a:r>
            <a:r>
              <a:rPr lang="en-US" sz="1800" dirty="0" err="1"/>
              <a:t>signalling</a:t>
            </a:r>
            <a:r>
              <a:rPr lang="en-US" sz="1800" dirty="0"/>
              <a:t> required – usage is inferred during DIMD modes derivation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No new RD checks required at the encoder side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  <a:p>
            <a:endParaRPr lang="en-GB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approach (3)</a:t>
            </a:r>
          </a:p>
        </p:txBody>
      </p:sp>
    </p:spTree>
    <p:extLst>
      <p:ext uri="{BB962C8B-B14F-4D97-AF65-F5344CB8AC3E}">
        <p14:creationId xmlns:p14="http://schemas.microsoft.com/office/powerpoint/2010/main" val="1918913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971005D-4EFA-B9D5-A4A7-D5F4738D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726466"/>
              </p:ext>
            </p:extLst>
          </p:nvPr>
        </p:nvGraphicFramePr>
        <p:xfrm>
          <a:off x="2558107" y="1043946"/>
          <a:ext cx="3597366" cy="3360812"/>
        </p:xfrm>
        <a:graphic>
          <a:graphicData uri="http://schemas.openxmlformats.org/drawingml/2006/table">
            <a:tbl>
              <a:tblPr/>
              <a:tblGrid>
                <a:gridCol w="599561">
                  <a:extLst>
                    <a:ext uri="{9D8B030D-6E8A-4147-A177-3AD203B41FA5}">
                      <a16:colId xmlns:a16="http://schemas.microsoft.com/office/drawing/2014/main" val="3284254640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5848330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2565147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63293572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67430707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2956510699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31092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48423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38829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016911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6719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46314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535228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73609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66164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29072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84541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83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15546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6643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48688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55501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7516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1789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84700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85525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96536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83710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37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765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We propose to allow sample-based blending for DIMD predictors</a:t>
            </a:r>
          </a:p>
          <a:p>
            <a:r>
              <a:rPr lang="en-US" sz="1800" dirty="0"/>
              <a:t>This is inferred during histogram computation</a:t>
            </a:r>
          </a:p>
          <a:p>
            <a:endParaRPr lang="en-US" sz="1800" dirty="0"/>
          </a:p>
          <a:p>
            <a:r>
              <a:rPr lang="en-US" sz="1800" dirty="0"/>
              <a:t>Approach provides -0.08% luma gains for AI and -0.04% luma gains for RA with no additional encoder or decoder complexity.</a:t>
            </a:r>
          </a:p>
          <a:p>
            <a:endParaRPr lang="en-US" sz="1800" dirty="0"/>
          </a:p>
          <a:p>
            <a:r>
              <a:rPr lang="en-US" sz="1800" dirty="0"/>
              <a:t>We propose to study this in the next round of the </a:t>
            </a:r>
            <a:r>
              <a:rPr lang="en-US" sz="1800"/>
              <a:t>EE.</a:t>
            </a:r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066855118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CD044BD-FE3C-47CB-AD01-5D780B8202E8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FEF1EC73-35B9-49E7-BDEE-EAD67DF3CCBD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326A6C7E-B0C6-4E54-97AE-6679E610098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D64A274-91D6-459A-96F6-4CA7B321C08E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4D955BF2-1FE5-4B0E-8F39-A727BC3592D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1EA62F78-D046-4B42-B0B4-6AD66B81A712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6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Props1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6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White Master</Template>
  <TotalTime>8795</TotalTime>
  <Words>524</Words>
  <Application>Microsoft Office PowerPoint</Application>
  <PresentationFormat>On-screen Show (16:9)</PresentationFormat>
  <Paragraphs>148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Cambria Math</vt:lpstr>
      <vt:lpstr>Nokia Pure Text</vt:lpstr>
      <vt:lpstr>Nokia Pure Text Light</vt:lpstr>
      <vt:lpstr>Times New Roman</vt:lpstr>
      <vt:lpstr>1 White Master</vt:lpstr>
      <vt:lpstr>1_c 2018 Nokia</vt:lpstr>
      <vt:lpstr>3_Blue</vt:lpstr>
      <vt:lpstr>4_Blue End Slide</vt:lpstr>
      <vt:lpstr>5_White End Slide</vt:lpstr>
      <vt:lpstr>6_Gray</vt:lpstr>
      <vt:lpstr>AHG12 Location-dependent  Decoder-side Intra Mode Derivation  JVET-AB0116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Lainema, Jani (Nokia - FI/Tampere)</dc:creator>
  <cp:lastModifiedBy>Blasi, Saverio (Nokia - GB/London)</cp:lastModifiedBy>
  <cp:revision>47</cp:revision>
  <dcterms:created xsi:type="dcterms:W3CDTF">2021-02-11T14:34:49Z</dcterms:created>
  <dcterms:modified xsi:type="dcterms:W3CDTF">2022-10-21T14:53:23Z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