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  <p:sldMasterId id="2147483663" r:id="rId5"/>
  </p:sldMasterIdLst>
  <p:notesMasterIdLst>
    <p:notesMasterId r:id="rId14"/>
  </p:notesMasterIdLst>
  <p:handoutMasterIdLst>
    <p:handoutMasterId r:id="rId15"/>
  </p:handoutMasterIdLst>
  <p:sldIdLst>
    <p:sldId id="256" r:id="rId6"/>
    <p:sldId id="1775" r:id="rId7"/>
    <p:sldId id="1774" r:id="rId8"/>
    <p:sldId id="1779" r:id="rId9"/>
    <p:sldId id="1780" r:id="rId10"/>
    <p:sldId id="1776" r:id="rId11"/>
    <p:sldId id="1777" r:id="rId12"/>
    <p:sldId id="1690" r:id="rId13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1775"/>
            <p14:sldId id="1774"/>
            <p14:sldId id="1779"/>
            <p14:sldId id="1780"/>
            <p14:sldId id="1776"/>
            <p14:sldId id="1777"/>
            <p14:sldId id="16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FC5"/>
    <a:srgbClr val="3399FF"/>
    <a:srgbClr val="99CCFF"/>
    <a:srgbClr val="CCFF99"/>
    <a:srgbClr val="262626"/>
    <a:srgbClr val="336699"/>
    <a:srgbClr val="FF7C80"/>
    <a:srgbClr val="CCCCFF"/>
    <a:srgbClr val="FFFFCC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EBBBCC-DAD2-459C-BE2E-F6DE35CF9A28}" styleName="어두운 스타일 2 - 강조 3/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0" autoAdjust="0"/>
    <p:restoredTop sz="97416" autoAdjust="0"/>
  </p:normalViewPr>
  <p:slideViewPr>
    <p:cSldViewPr snapToGrid="0">
      <p:cViewPr>
        <p:scale>
          <a:sx n="82" d="100"/>
          <a:sy n="82" d="100"/>
        </p:scale>
        <p:origin x="1411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2022-10-22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2022-10-22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0990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943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44144046-B336-4054-9400-9BED68F1E9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2300288"/>
            <a:ext cx="2133600" cy="1738312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7C8AB3F7-C9E9-498A-815B-A890C9256433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354898352"/>
              </p:ext>
            </p:extLst>
          </p:nvPr>
        </p:nvGraphicFramePr>
        <p:xfrm>
          <a:off x="2133599" y="2286000"/>
          <a:ext cx="7010402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7C8AB3F7-C9E9-498A-815B-A890C92564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2286000"/>
                        <a:ext cx="7010402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8420D03-1426-4431-9701-8FF850038852}"/>
              </a:ext>
            </a:extLst>
          </p:cNvPr>
          <p:cNvSpPr/>
          <p:nvPr userDrawn="1"/>
        </p:nvSpPr>
        <p:spPr bwMode="auto">
          <a:xfrm>
            <a:off x="2072641" y="1933577"/>
            <a:ext cx="7071360" cy="352424"/>
          </a:xfrm>
          <a:prstGeom prst="rect">
            <a:avLst/>
          </a:prstGeom>
          <a:solidFill>
            <a:srgbClr val="00499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lackadder ITC" pitchFamily="82" charset="0"/>
              <a:ea typeface="굴림" pitchFamily="50" charset="-127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80460C9-72F8-42F5-A57E-F2B12C5045CB}"/>
              </a:ext>
            </a:extLst>
          </p:cNvPr>
          <p:cNvSpPr/>
          <p:nvPr userDrawn="1"/>
        </p:nvSpPr>
        <p:spPr bwMode="auto">
          <a:xfrm>
            <a:off x="1" y="1933576"/>
            <a:ext cx="2133598" cy="366712"/>
          </a:xfrm>
          <a:prstGeom prst="rect">
            <a:avLst/>
          </a:prstGeom>
          <a:solidFill>
            <a:srgbClr val="FF45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lackadder ITC" pitchFamily="82" charset="0"/>
              <a:ea typeface="굴림" pitchFamily="50" charset="-127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594" y="5092700"/>
            <a:ext cx="2548812" cy="25477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2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2022-10-22</a:t>
            </a:fld>
            <a:endParaRPr lang="ko-KR" altLang="en-US" dirty="0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 dirty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23" name="그림 22" descr="logo-fss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949505" y="6568441"/>
            <a:ext cx="1194495" cy="312821"/>
          </a:xfrm>
          <a:prstGeom prst="rect">
            <a:avLst/>
          </a:prstGeom>
        </p:spPr>
      </p:pic>
      <p:sp>
        <p:nvSpPr>
          <p:cNvPr id="30" name="Rectangle 2">
            <a:extLst>
              <a:ext uri="{FF2B5EF4-FFF2-40B4-BE49-F238E27FC236}">
                <a16:creationId xmlns:a16="http://schemas.microsoft.com/office/drawing/2014/main" id="{85B4B963-1B92-4615-96D0-03B1158B4D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435516" y="11723"/>
            <a:ext cx="1708484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0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JVET-AB0111</a:t>
            </a:r>
            <a:endParaRPr kumimoji="0" lang="en-US" altLang="ko-KR" sz="1600" b="0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6573512"/>
            <a:ext cx="1403684" cy="3099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2022-10-22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 descr="logo-f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9505" y="6560419"/>
            <a:ext cx="1194495" cy="3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5376" y="2549749"/>
            <a:ext cx="71290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Non-EE2: Intra Prediction Fusion with PMPM List</a:t>
            </a:r>
            <a:endParaRPr lang="ko-KR" altLang="en-US" sz="34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Oct. 2022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 err="1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Gihwa</a:t>
            </a: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 Moon, </a:t>
            </a:r>
            <a:r>
              <a:rPr lang="en-US" altLang="ko-KR" sz="2000" b="1" kern="0" dirty="0" err="1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Dohyeon</a:t>
            </a: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 Park, Yong-Uk Yoon, and Jae-Gon Kim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5B4B963-1B92-4615-96D0-03B1158B4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6294" y="11723"/>
            <a:ext cx="2787706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28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A271074-AFC1-4B7A-8A75-6E2377BDB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2022" y="1939206"/>
            <a:ext cx="154557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chemeClr val="bg1"/>
                </a:solidFill>
                <a:latin typeface="맑은 고딕"/>
                <a:ea typeface="맑은 고딕"/>
                <a:cs typeface="+mj-cs"/>
              </a:rPr>
              <a:t>JVET-AB0111</a:t>
            </a:r>
            <a:endParaRPr kumimoji="0" lang="en-US" altLang="ko-KR" sz="1600" b="1" kern="0" dirty="0">
              <a:solidFill>
                <a:schemeClr val="bg1"/>
              </a:solidFill>
              <a:latin typeface="맑은 고딕"/>
              <a:ea typeface="맑은 고딕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58F837-B7BC-8D50-0EAC-825324FBF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0AA4BD-578A-9D48-97AD-C30F14C5C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9211" y="2732185"/>
            <a:ext cx="3548743" cy="2248395"/>
          </a:xfrm>
        </p:spPr>
        <p:txBody>
          <a:bodyPr/>
          <a:lstStyle/>
          <a:p>
            <a:r>
              <a:rPr lang="en-US" altLang="ko-KR" dirty="0"/>
              <a:t>Introduction </a:t>
            </a:r>
          </a:p>
          <a:p>
            <a:r>
              <a:rPr lang="en-US" altLang="ko-KR" dirty="0"/>
              <a:t>Proposed method</a:t>
            </a:r>
          </a:p>
          <a:p>
            <a:r>
              <a:rPr lang="en-US" altLang="ko-KR" sz="2000" b="0" dirty="0"/>
              <a:t>Experimental results</a:t>
            </a:r>
          </a:p>
          <a:p>
            <a:r>
              <a:rPr lang="en-US" altLang="ko-KR" dirty="0"/>
              <a:t>Conclusions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22391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B0CA22-E310-6988-572D-E7D1DEE7B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Introduction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202D27-D0FA-67BA-A327-F32F2B76B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Intra prediction modes in ECM 6.0,</a:t>
            </a:r>
          </a:p>
          <a:p>
            <a:pPr lvl="1"/>
            <a:r>
              <a:rPr lang="en-US" altLang="ko-KR" dirty="0"/>
              <a:t>65 angular and wide-angle intra prediction modes are supported as well as the Planar and the DC mode as in VVC</a:t>
            </a:r>
          </a:p>
          <a:p>
            <a:pPr lvl="1"/>
            <a:r>
              <a:rPr lang="en-US" altLang="ko-KR" dirty="0"/>
              <a:t>The first 6 entries in the general MPM list</a:t>
            </a:r>
            <a:r>
              <a:rPr lang="ko-KR" altLang="en-US" dirty="0"/>
              <a:t> </a:t>
            </a:r>
            <a:r>
              <a:rPr lang="en-US" altLang="ko-KR" dirty="0"/>
              <a:t>with 22 entries are included into the primary MPM (PMPM) list</a:t>
            </a:r>
          </a:p>
          <a:p>
            <a:pPr lvl="2"/>
            <a:r>
              <a:rPr lang="en-US" altLang="ko-KR" dirty="0"/>
              <a:t>The first mode of PMPM is the Planar mode</a:t>
            </a:r>
          </a:p>
          <a:p>
            <a:pPr lvl="1"/>
            <a:r>
              <a:rPr lang="en-US" altLang="ko-KR" dirty="0"/>
              <a:t>Intra prediction using fusion methods are supported</a:t>
            </a:r>
          </a:p>
          <a:p>
            <a:pPr lvl="2"/>
            <a:r>
              <a:rPr lang="en-US" altLang="ko-KR" dirty="0"/>
              <a:t>DIMD blending, TIMD fusion, Chroma fusion, etc.</a:t>
            </a:r>
          </a:p>
          <a:p>
            <a:r>
              <a:rPr lang="en-US" altLang="ko-KR" dirty="0"/>
              <a:t>This document presents a new fusion-based intra prediction using the PMPM list</a:t>
            </a:r>
          </a:p>
        </p:txBody>
      </p:sp>
    </p:spTree>
    <p:extLst>
      <p:ext uri="{BB962C8B-B14F-4D97-AF65-F5344CB8AC3E}">
        <p14:creationId xmlns:p14="http://schemas.microsoft.com/office/powerpoint/2010/main" val="2019115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FE0123-A51A-4AA6-C7D7-C525BE526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461158"/>
            <a:ext cx="8018585" cy="762000"/>
          </a:xfrm>
        </p:spPr>
        <p:txBody>
          <a:bodyPr/>
          <a:lstStyle/>
          <a:p>
            <a:r>
              <a:rPr lang="en-US" altLang="ko-KR" dirty="0"/>
              <a:t>2. Proposed Method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817C047-78E7-85A9-AD17-0DCBF391F4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337884" cy="5105400"/>
              </a:xfrm>
            </p:spPr>
            <p:txBody>
              <a:bodyPr/>
              <a:lstStyle/>
              <a:p>
                <a:r>
                  <a:rPr lang="en-US" altLang="ko-KR" dirty="0"/>
                  <a:t>PMPM fusion</a:t>
                </a:r>
              </a:p>
              <a:p>
                <a:pPr lvl="1"/>
                <a:r>
                  <a:rPr lang="en-US" altLang="ko-KR" dirty="0"/>
                  <a:t>Generate additional intra prediction by blending the predictions of an intra mode included in the PMPM list and the prediction of its proceeding mode </a:t>
                </a:r>
                <a:endParaRPr lang="en-US" altLang="ko-KR" sz="1400" dirty="0"/>
              </a:p>
              <a:p>
                <a:pPr marL="1314450" lvl="3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ko-KR" dirty="0">
                    <a:effectLst/>
                    <a:ea typeface="Cambria Math" panose="02040503050406030204" pitchFamily="18" charset="0"/>
                  </a:rPr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𝑓𝑢𝑠𝑖𝑜𝑛</m:t>
                        </m:r>
                      </m:sub>
                    </m:sSub>
                    <m:r>
                      <a:rPr lang="en-CA" altLang="ko-KR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d>
                      <m:dPr>
                        <m:ctrlPr>
                          <a:rPr lang="ko-KR" altLang="ko-KR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ko-KR" altLang="ko-KR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𝑃</m:t>
                            </m:r>
                          </m:e>
                          <m:sub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𝑃𝑀𝑃𝑀</m:t>
                            </m:r>
                          </m:sub>
                        </m:s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sSub>
                          <m:sSubPr>
                            <m:ctrlPr>
                              <a:rPr lang="ko-KR" altLang="ko-KR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b="0" i="1" smtClean="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0</m:t>
                            </m:r>
                          </m:sub>
                        </m:s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</m:t>
                        </m:r>
                        <m:sSub>
                          <m:sSubPr>
                            <m:ctrlPr>
                              <a:rPr lang="ko-KR" altLang="ko-KR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𝑃</m:t>
                            </m:r>
                          </m:e>
                          <m:sub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𝑃𝑀𝑃𝑀</m:t>
                            </m:r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−1</m:t>
                            </m:r>
                          </m:sub>
                        </m:s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sSub>
                          <m:sSubPr>
                            <m:ctrlPr>
                              <a:rPr lang="ko-KR" altLang="ko-KR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𝑤</m:t>
                            </m:r>
                          </m:e>
                          <m:sub>
                            <m:r>
                              <a:rPr lang="en-CA" altLang="ko-KR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b="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+2</m:t>
                        </m:r>
                      </m:e>
                    </m:d>
                    <m:r>
                      <a:rPr lang="en-CA" altLang="ko-KR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≫</m:t>
                    </m:r>
                    <m:r>
                      <a:rPr lang="en-US" altLang="ko-KR" b="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1</m:t>
                    </m:r>
                  </m:oMath>
                </a14:m>
                <a:endParaRPr lang="en-US" altLang="ko-KR" sz="14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𝑃𝑀𝑃𝑀</m:t>
                        </m:r>
                      </m:sub>
                    </m:sSub>
                  </m:oMath>
                </a14:m>
                <a:r>
                  <a:rPr lang="en-US" altLang="ko-KR" dirty="0"/>
                  <a:t> is the intra prediction of an intra mode included in the PMPM list</a:t>
                </a:r>
              </a:p>
              <a:p>
                <a:pPr lvl="3"/>
                <a:r>
                  <a:rPr lang="en-US" altLang="ko-KR" dirty="0"/>
                  <a:t>The Planar mode that does not have its proceeding mode is excluded for the fusion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</m:t>
                        </m:r>
                      </m:e>
                      <m:sub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𝑃𝑀𝑃𝑀</m:t>
                        </m:r>
                        <m:r>
                          <a:rPr lang="en-CA" altLang="ko-KR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altLang="ko-KR" dirty="0"/>
                  <a:t> is the intra prediction using its proceeding mode </a:t>
                </a:r>
              </a:p>
              <a:p>
                <a:pPr lvl="1"/>
                <a:r>
                  <a:rPr lang="en-US" altLang="ko-KR" dirty="0">
                    <a:ea typeface="Cambria Math" panose="02040503050406030204" pitchFamily="18" charset="0"/>
                  </a:rPr>
                  <a:t>Applied to luma only</a:t>
                </a:r>
              </a:p>
              <a:p>
                <a:pPr lvl="1"/>
                <a:endParaRPr lang="en-US" altLang="ko-KR" dirty="0">
                  <a:effectLst/>
                  <a:ea typeface="Cambria Math" panose="02040503050406030204" pitchFamily="18" charset="0"/>
                </a:endParaRPr>
              </a:p>
              <a:p>
                <a:pPr lvl="1"/>
                <a:endParaRPr lang="en-US" altLang="ko-KR" dirty="0">
                  <a:effectLst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817C047-78E7-85A9-AD17-0DCBF391F4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337884" cy="5105400"/>
              </a:xfrm>
              <a:blipFill>
                <a:blip r:embed="rId2"/>
                <a:stretch>
                  <a:fillRect l="-73" t="-477" r="-3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7359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4D4AAA-7102-B963-F4BF-BDA19E303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353909-8BEE-B8DF-D510-75E13F1FD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PMPM fusion s</a:t>
            </a:r>
            <a:r>
              <a:rPr lang="en-US" altLang="ko-KR" dirty="0">
                <a:effectLst/>
                <a:ea typeface="Cambria Math" panose="02040503050406030204" pitchFamily="18" charset="0"/>
              </a:rPr>
              <a:t>ignaling</a:t>
            </a:r>
          </a:p>
          <a:p>
            <a:pPr lvl="1">
              <a:spcBef>
                <a:spcPts val="200"/>
              </a:spcBef>
            </a:pPr>
            <a:r>
              <a:rPr lang="en-US" altLang="ko-KR" dirty="0">
                <a:ea typeface="Cambria Math" panose="02040503050406030204" pitchFamily="18" charset="0"/>
              </a:rPr>
              <a:t>If the current luma CU uses PMPM index and is neither ISP nor MRL-coded block, a fusion flag is signaled</a:t>
            </a:r>
          </a:p>
          <a:p>
            <a:pPr lvl="1">
              <a:spcBef>
                <a:spcPts val="200"/>
              </a:spcBef>
            </a:pPr>
            <a:r>
              <a:rPr lang="en-US" altLang="ko-KR" dirty="0">
                <a:effectLst/>
                <a:ea typeface="Cambria Math" panose="02040503050406030204" pitchFamily="18" charset="0"/>
              </a:rPr>
              <a:t>If the fusion flag </a:t>
            </a:r>
            <a:r>
              <a:rPr lang="en-US" altLang="ko-KR" dirty="0">
                <a:ea typeface="Cambria Math" panose="02040503050406030204" pitchFamily="18" charset="0"/>
              </a:rPr>
              <a:t>equals to ‘1’, then a PMPM index is signaled without planar flag</a:t>
            </a:r>
            <a:endParaRPr lang="en-US" altLang="ko-KR" dirty="0">
              <a:effectLst/>
              <a:ea typeface="Cambria Math" panose="02040503050406030204" pitchFamily="18" charset="0"/>
            </a:endParaRPr>
          </a:p>
          <a:p>
            <a:endParaRPr lang="ko-KR" altLang="en-US" dirty="0"/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19938D90-6C95-D872-5584-07FC695379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358059"/>
              </p:ext>
            </p:extLst>
          </p:nvPr>
        </p:nvGraphicFramePr>
        <p:xfrm>
          <a:off x="2631233" y="2883160"/>
          <a:ext cx="5858778" cy="3634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5165198" imgH="15608248" progId="Visio.Drawing.15">
                  <p:embed/>
                </p:oleObj>
              </mc:Choice>
              <mc:Fallback>
                <p:oleObj name="Visio" r:id="rId2" imgW="25165198" imgH="15608248" progId="Visio.Drawing.15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19938D90-6C95-D872-5584-07FC695379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31233" y="2883160"/>
                        <a:ext cx="5858778" cy="3634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832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BFDAF2-592D-59FF-8121-A5D3722CE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b="0" dirty="0"/>
              <a:t>3. 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868A229-5630-E528-94A3-F9BA923BF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dirty="0"/>
              <a:t>Anchor: ECM-6.0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Under CTC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Experimental results with full frames will be updated in this meeting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0A3C634A-7654-E135-627D-E7B3870A29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15765"/>
              </p:ext>
            </p:extLst>
          </p:nvPr>
        </p:nvGraphicFramePr>
        <p:xfrm>
          <a:off x="457200" y="3023493"/>
          <a:ext cx="4087612" cy="2240280"/>
        </p:xfrm>
        <a:graphic>
          <a:graphicData uri="http://schemas.openxmlformats.org/drawingml/2006/table">
            <a:tbl>
              <a:tblPr/>
              <a:tblGrid>
                <a:gridCol w="1358267">
                  <a:extLst>
                    <a:ext uri="{9D8B030D-6E8A-4147-A177-3AD203B41FA5}">
                      <a16:colId xmlns:a16="http://schemas.microsoft.com/office/drawing/2014/main" val="1785173743"/>
                    </a:ext>
                  </a:extLst>
                </a:gridCol>
                <a:gridCol w="545869">
                  <a:extLst>
                    <a:ext uri="{9D8B030D-6E8A-4147-A177-3AD203B41FA5}">
                      <a16:colId xmlns:a16="http://schemas.microsoft.com/office/drawing/2014/main" val="1017769283"/>
                    </a:ext>
                  </a:extLst>
                </a:gridCol>
                <a:gridCol w="545869">
                  <a:extLst>
                    <a:ext uri="{9D8B030D-6E8A-4147-A177-3AD203B41FA5}">
                      <a16:colId xmlns:a16="http://schemas.microsoft.com/office/drawing/2014/main" val="3550485724"/>
                    </a:ext>
                  </a:extLst>
                </a:gridCol>
                <a:gridCol w="545869">
                  <a:extLst>
                    <a:ext uri="{9D8B030D-6E8A-4147-A177-3AD203B41FA5}">
                      <a16:colId xmlns:a16="http://schemas.microsoft.com/office/drawing/2014/main" val="1757225150"/>
                    </a:ext>
                  </a:extLst>
                </a:gridCol>
                <a:gridCol w="545869">
                  <a:extLst>
                    <a:ext uri="{9D8B030D-6E8A-4147-A177-3AD203B41FA5}">
                      <a16:colId xmlns:a16="http://schemas.microsoft.com/office/drawing/2014/main" val="2314740888"/>
                    </a:ext>
                  </a:extLst>
                </a:gridCol>
                <a:gridCol w="545869">
                  <a:extLst>
                    <a:ext uri="{9D8B030D-6E8A-4147-A177-3AD203B41FA5}">
                      <a16:colId xmlns:a16="http://schemas.microsoft.com/office/drawing/2014/main" val="2421240254"/>
                    </a:ext>
                  </a:extLst>
                </a:gridCol>
              </a:tblGrid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766488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24993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77441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197958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696940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60408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382325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57472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07822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112640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214381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480770"/>
                  </a:ext>
                </a:extLst>
              </a:tr>
            </a:tbl>
          </a:graphicData>
        </a:graphic>
      </p:graphicFrame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22D76E9C-3230-3C72-AEC6-664F7A2E3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547038"/>
              </p:ext>
            </p:extLst>
          </p:nvPr>
        </p:nvGraphicFramePr>
        <p:xfrm>
          <a:off x="4720072" y="3023493"/>
          <a:ext cx="3844071" cy="2240280"/>
        </p:xfrm>
        <a:graphic>
          <a:graphicData uri="http://schemas.openxmlformats.org/drawingml/2006/table">
            <a:tbl>
              <a:tblPr/>
              <a:tblGrid>
                <a:gridCol w="1277341">
                  <a:extLst>
                    <a:ext uri="{9D8B030D-6E8A-4147-A177-3AD203B41FA5}">
                      <a16:colId xmlns:a16="http://schemas.microsoft.com/office/drawing/2014/main" val="1056706193"/>
                    </a:ext>
                  </a:extLst>
                </a:gridCol>
                <a:gridCol w="513346">
                  <a:extLst>
                    <a:ext uri="{9D8B030D-6E8A-4147-A177-3AD203B41FA5}">
                      <a16:colId xmlns:a16="http://schemas.microsoft.com/office/drawing/2014/main" val="1857026317"/>
                    </a:ext>
                  </a:extLst>
                </a:gridCol>
                <a:gridCol w="513346">
                  <a:extLst>
                    <a:ext uri="{9D8B030D-6E8A-4147-A177-3AD203B41FA5}">
                      <a16:colId xmlns:a16="http://schemas.microsoft.com/office/drawing/2014/main" val="2417087773"/>
                    </a:ext>
                  </a:extLst>
                </a:gridCol>
                <a:gridCol w="513346">
                  <a:extLst>
                    <a:ext uri="{9D8B030D-6E8A-4147-A177-3AD203B41FA5}">
                      <a16:colId xmlns:a16="http://schemas.microsoft.com/office/drawing/2014/main" val="3288203864"/>
                    </a:ext>
                  </a:extLst>
                </a:gridCol>
                <a:gridCol w="513346">
                  <a:extLst>
                    <a:ext uri="{9D8B030D-6E8A-4147-A177-3AD203B41FA5}">
                      <a16:colId xmlns:a16="http://schemas.microsoft.com/office/drawing/2014/main" val="1158714758"/>
                    </a:ext>
                  </a:extLst>
                </a:gridCol>
                <a:gridCol w="513346">
                  <a:extLst>
                    <a:ext uri="{9D8B030D-6E8A-4147-A177-3AD203B41FA5}">
                      <a16:colId xmlns:a16="http://schemas.microsoft.com/office/drawing/2014/main" val="1110605778"/>
                    </a:ext>
                  </a:extLst>
                </a:gridCol>
              </a:tblGrid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544530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50780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656416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283573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787376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0297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94493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190825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573995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339552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282067"/>
                  </a:ext>
                </a:extLst>
              </a:tr>
              <a:tr h="151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412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508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8AD8F-C70C-79D0-D83A-35200254D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0F3CAEA-2D08-BD02-813D-F020A2365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This contribution proposes an intra prediction fusion method using the PMPM list </a:t>
            </a:r>
          </a:p>
          <a:p>
            <a:pPr lvl="1"/>
            <a:r>
              <a:rPr lang="en-US" altLang="ko-KR" dirty="0"/>
              <a:t>Blending the predictions of an intra mode included in the PMPM list and the prediction of its proceeding mode</a:t>
            </a:r>
          </a:p>
          <a:p>
            <a:r>
              <a:rPr lang="en-US" altLang="ko-KR" dirty="0"/>
              <a:t>Experimental results on top of ECM-6.0</a:t>
            </a:r>
          </a:p>
          <a:p>
            <a:pPr lvl="1"/>
            <a:r>
              <a:rPr lang="en-US" altLang="ko-KR" dirty="0">
                <a:highlight>
                  <a:srgbClr val="FFFF00"/>
                </a:highlight>
              </a:rPr>
              <a:t>X.X% BD-rate gain with X% </a:t>
            </a:r>
            <a:r>
              <a:rPr lang="en-US" altLang="ko-KR" dirty="0" err="1">
                <a:highlight>
                  <a:srgbClr val="FFFF00"/>
                </a:highlight>
              </a:rPr>
              <a:t>EncT</a:t>
            </a:r>
            <a:r>
              <a:rPr lang="en-US" altLang="ko-KR" dirty="0">
                <a:highlight>
                  <a:srgbClr val="FFFF00"/>
                </a:highlight>
              </a:rPr>
              <a:t> and X% </a:t>
            </a:r>
            <a:r>
              <a:rPr lang="en-US" altLang="ko-KR" dirty="0" err="1">
                <a:highlight>
                  <a:srgbClr val="FFFF00"/>
                </a:highlight>
              </a:rPr>
              <a:t>DecT</a:t>
            </a:r>
            <a:r>
              <a:rPr lang="en-US" altLang="ko-KR" dirty="0">
                <a:highlight>
                  <a:srgbClr val="FFFF00"/>
                </a:highlight>
              </a:rPr>
              <a:t> for AI </a:t>
            </a:r>
          </a:p>
          <a:p>
            <a:r>
              <a:rPr lang="en-US" altLang="ko-KR" dirty="0"/>
              <a:t>It is recommended to further study in the next round of EE2 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4396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0A66A4F-B420-4081-AA25-8DBFFE8B4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3573" y="3026039"/>
            <a:ext cx="6322423" cy="975360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3600" i="1" dirty="0">
                <a:solidFill>
                  <a:srgbClr val="0070C0"/>
                </a:solidFill>
                <a:latin typeface="+mn-lt"/>
              </a:rPr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2357074123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90E9A3BCAF2DEA4EB9B613A64C291A99" ma:contentTypeVersion="13" ma:contentTypeDescription="새 문서를 만듭니다." ma:contentTypeScope="" ma:versionID="d165206fefa18ee84a29670d61b6b25c">
  <xsd:schema xmlns:xsd="http://www.w3.org/2001/XMLSchema" xmlns:xs="http://www.w3.org/2001/XMLSchema" xmlns:p="http://schemas.microsoft.com/office/2006/metadata/properties" xmlns:ns3="ec90ba51-97e1-4d81-a6a9-de746448367c" xmlns:ns4="407d6e7d-46f9-40e1-b90b-a41b43f52d83" targetNamespace="http://schemas.microsoft.com/office/2006/metadata/properties" ma:root="true" ma:fieldsID="05ae62dec517d1413ea2ee8556d7a041" ns3:_="" ns4:_="">
    <xsd:import namespace="ec90ba51-97e1-4d81-a6a9-de746448367c"/>
    <xsd:import namespace="407d6e7d-46f9-40e1-b90b-a41b43f52d8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90ba51-97e1-4d81-a6a9-de74644836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공유 대상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세부 정보 공유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힌트 해시 공유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7d6e7d-46f9-40e1-b90b-a41b43f52d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51FDB7-A22D-481C-9E7E-71A726F528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092597-AC44-45C5-8578-3EE6FC02AEC6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7B059B3-C479-4A62-A866-C144E5F3B8AF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ec90ba51-97e1-4d81-a6a9-de746448367c"/>
    <ds:schemaRef ds:uri="407d6e7d-46f9-40e1-b90b-a41b43f52d83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516</Words>
  <Application>Microsoft Office PowerPoint</Application>
  <PresentationFormat>화면 슬라이드 쇼(4:3)</PresentationFormat>
  <Paragraphs>120</Paragraphs>
  <Slides>8</Slides>
  <Notes>2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20" baseType="lpstr">
      <vt:lpstr>굴림</vt:lpstr>
      <vt:lpstr>맑은 고딕</vt:lpstr>
      <vt:lpstr>Arial</vt:lpstr>
      <vt:lpstr>Blackadder ITC</vt:lpstr>
      <vt:lpstr>Cambria Math</vt:lpstr>
      <vt:lpstr>Symbol</vt:lpstr>
      <vt:lpstr>Times New Roman</vt:lpstr>
      <vt:lpstr>Wingdings</vt:lpstr>
      <vt:lpstr>1_모자이크</vt:lpstr>
      <vt:lpstr>2_모자이크</vt:lpstr>
      <vt:lpstr>Image</vt:lpstr>
      <vt:lpstr>Visio</vt:lpstr>
      <vt:lpstr>PowerPoint 프레젠테이션</vt:lpstr>
      <vt:lpstr>Contents</vt:lpstr>
      <vt:lpstr>1. Introduction</vt:lpstr>
      <vt:lpstr>2. Proposed Method</vt:lpstr>
      <vt:lpstr>Proposed Method</vt:lpstr>
      <vt:lpstr>3. Experimental Results</vt:lpstr>
      <vt:lpstr>4. Conclusions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/>
  <cp:lastModifiedBy/>
  <cp:revision>4</cp:revision>
  <dcterms:created xsi:type="dcterms:W3CDTF">2016-12-12T04:22:20Z</dcterms:created>
  <dcterms:modified xsi:type="dcterms:W3CDTF">2022-10-22T10:08:40Z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0x01010090E9A3BCAF2DEA4EB9B613A64C291A99</vt:lpwstr>
  </property>
</Properties>
</file>