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0"/>
  </p:notesMasterIdLst>
  <p:sldIdLst>
    <p:sldId id="256" r:id="rId2"/>
    <p:sldId id="291" r:id="rId3"/>
    <p:sldId id="292" r:id="rId4"/>
    <p:sldId id="293" r:id="rId5"/>
    <p:sldId id="294" r:id="rId6"/>
    <p:sldId id="287" r:id="rId7"/>
    <p:sldId id="298" r:id="rId8"/>
    <p:sldId id="289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o Sunmi" initials="Y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8" autoAdjust="0"/>
    <p:restoredTop sz="93817" autoAdjust="0"/>
  </p:normalViewPr>
  <p:slideViewPr>
    <p:cSldViewPr snapToGrid="0">
      <p:cViewPr varScale="1">
        <p:scale>
          <a:sx n="78" d="100"/>
          <a:sy n="78" d="100"/>
        </p:scale>
        <p:origin x="71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3015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5139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307433" y="6515116"/>
            <a:ext cx="1424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   </a:t>
            </a:r>
            <a:r>
              <a:rPr lang="en-US" altLang="ko-KR" sz="1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JVET-AB0102</a:t>
            </a:r>
            <a:endParaRPr lang="ko-KR" altLang="en-US" sz="1400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2022-10-22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JVET-AB0102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CA" altLang="ko-KR" dirty="0"/>
              <a:t>AHG11/EE1-related: Updates on RPR encoder and filters</a:t>
            </a:r>
            <a:endParaRPr lang="en-US" altLang="ko-KR" sz="2800" dirty="0"/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329381" y="4355690"/>
            <a:ext cx="9247238" cy="412955"/>
          </a:xfrm>
        </p:spPr>
        <p:txBody>
          <a:bodyPr>
            <a:normAutofit/>
          </a:bodyPr>
          <a:lstStyle/>
          <a:p>
            <a:r>
              <a:rPr lang="en-US" altLang="ko-KR" sz="1800" u="sng" dirty="0" smtClean="0"/>
              <a:t>Junghak </a:t>
            </a:r>
            <a:r>
              <a:rPr lang="en-US" altLang="ko-KR" sz="1800" u="sng" dirty="0"/>
              <a:t>Nam</a:t>
            </a:r>
            <a:r>
              <a:rPr lang="en-US" altLang="ko-KR" sz="1800" b="0" dirty="0" smtClean="0"/>
              <a:t>, </a:t>
            </a:r>
            <a:r>
              <a:rPr lang="en-US" altLang="ko-KR" sz="1800" b="0" dirty="0" err="1"/>
              <a:t>Sunmi</a:t>
            </a:r>
            <a:r>
              <a:rPr lang="en-US" altLang="ko-KR" sz="1800" b="0" dirty="0"/>
              <a:t> </a:t>
            </a:r>
            <a:r>
              <a:rPr lang="en-US" altLang="ko-KR" sz="1800" b="0" dirty="0" err="1"/>
              <a:t>Yoo</a:t>
            </a:r>
            <a:r>
              <a:rPr lang="en-US" altLang="ko-KR" sz="1800" b="0" dirty="0"/>
              <a:t>, </a:t>
            </a:r>
            <a:r>
              <a:rPr lang="en-US" altLang="ko-KR" sz="1800" b="0" dirty="0" err="1"/>
              <a:t>Jaehyun</a:t>
            </a:r>
            <a:r>
              <a:rPr lang="en-US" altLang="ko-KR" sz="1800" b="0" dirty="0"/>
              <a:t> Lim, Seung-Hwan Kim</a:t>
            </a:r>
            <a:endParaRPr lang="ko-KR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In JVET-Z0065, adaptive resolutions for RPR encoder had proposed</a:t>
            </a:r>
          </a:p>
          <a:p>
            <a:pPr lvl="1"/>
            <a:r>
              <a:rPr lang="en-CA" altLang="ko-KR" dirty="0" smtClean="0"/>
              <a:t>GOP-based adaptive coded resolution selection </a:t>
            </a:r>
          </a:p>
          <a:p>
            <a:pPr lvl="1"/>
            <a:r>
              <a:rPr lang="en-CA" altLang="ko-KR" dirty="0" smtClean="0"/>
              <a:t>Candidates: {1/2, 2/3, 1} resolutions</a:t>
            </a:r>
            <a:endParaRPr lang="en-CA" altLang="ko-KR" dirty="0"/>
          </a:p>
          <a:p>
            <a:pPr lvl="1"/>
            <a:endParaRPr lang="en-CA" altLang="ko-KR" dirty="0" smtClean="0"/>
          </a:p>
          <a:p>
            <a:r>
              <a:rPr lang="en-CA" altLang="ko-KR" dirty="0" smtClean="0"/>
              <a:t>In JVET-AA0042, </a:t>
            </a:r>
            <a:r>
              <a:rPr lang="en-US" altLang="ko-KR" dirty="0" smtClean="0"/>
              <a:t>increasing filter taps for </a:t>
            </a:r>
            <a:r>
              <a:rPr lang="en-CA" altLang="ko-KR" dirty="0" smtClean="0"/>
              <a:t>RPR </a:t>
            </a:r>
            <a:r>
              <a:rPr lang="en-US" altLang="ko-KR" dirty="0" smtClean="0"/>
              <a:t>had adopted in ECM</a:t>
            </a:r>
          </a:p>
          <a:p>
            <a:pPr lvl="1"/>
            <a:r>
              <a:rPr lang="en-CA" altLang="ko-KR" dirty="0" smtClean="0"/>
              <a:t>For </a:t>
            </a:r>
            <a:r>
              <a:rPr lang="en-CA" altLang="ko-KR" dirty="0" err="1" smtClean="0"/>
              <a:t>luma</a:t>
            </a:r>
            <a:r>
              <a:rPr lang="en-CA" altLang="ko-KR" dirty="0" smtClean="0"/>
              <a:t>, 12-tap </a:t>
            </a:r>
            <a:r>
              <a:rPr lang="en-CA" altLang="ko-KR" dirty="0"/>
              <a:t>and 10-tap </a:t>
            </a:r>
            <a:r>
              <a:rPr lang="en-CA" altLang="ko-KR" dirty="0" smtClean="0"/>
              <a:t>filters for </a:t>
            </a:r>
            <a:r>
              <a:rPr lang="en-CA" altLang="ko-KR" dirty="0"/>
              <a:t>non-affine and affine blocks</a:t>
            </a:r>
            <a:r>
              <a:rPr lang="en-US" altLang="ko-KR" dirty="0" smtClean="0"/>
              <a:t> </a:t>
            </a:r>
          </a:p>
          <a:p>
            <a:pPr lvl="1"/>
            <a:r>
              <a:rPr lang="en-US" altLang="ko-KR" dirty="0" smtClean="0"/>
              <a:t>For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, 6-tap filters</a:t>
            </a:r>
          </a:p>
          <a:p>
            <a:pPr lvl="1"/>
            <a:endParaRPr lang="en-CA" altLang="ko-KR" dirty="0"/>
          </a:p>
          <a:p>
            <a:r>
              <a:rPr lang="en-US" altLang="ko-KR" dirty="0" smtClean="0"/>
              <a:t>Proposed methods</a:t>
            </a:r>
          </a:p>
          <a:p>
            <a:pPr lvl="1"/>
            <a:r>
              <a:rPr lang="en-US" altLang="ko-KR" dirty="0" smtClean="0"/>
              <a:t>Aspect #1: </a:t>
            </a:r>
            <a:r>
              <a:rPr lang="en-CA" altLang="ko-KR" dirty="0"/>
              <a:t>Adding x1.25 scale </a:t>
            </a:r>
            <a:r>
              <a:rPr lang="en-CA" altLang="ko-KR" dirty="0" smtClean="0"/>
              <a:t>factor</a:t>
            </a:r>
          </a:p>
          <a:p>
            <a:pPr lvl="2"/>
            <a:r>
              <a:rPr lang="en-CA" altLang="ko-KR" dirty="0" smtClean="0"/>
              <a:t>Select one </a:t>
            </a:r>
            <a:r>
              <a:rPr lang="en-CA" altLang="ko-KR" dirty="0"/>
              <a:t>of resolutions </a:t>
            </a:r>
            <a:r>
              <a:rPr lang="en-CA" altLang="ko-KR" dirty="0" smtClean="0"/>
              <a:t>{1/2, 2/3, 4/5, 1}</a:t>
            </a:r>
          </a:p>
          <a:p>
            <a:pPr lvl="1"/>
            <a:r>
              <a:rPr lang="en-CA" altLang="ko-KR" dirty="0" smtClean="0"/>
              <a:t>Aspect #2: </a:t>
            </a:r>
            <a:r>
              <a:rPr lang="en-CA" altLang="ko-KR" dirty="0"/>
              <a:t>Increasing RPR </a:t>
            </a:r>
            <a:r>
              <a:rPr lang="en-CA" altLang="ko-KR" dirty="0" smtClean="0"/>
              <a:t>filters</a:t>
            </a:r>
          </a:p>
          <a:p>
            <a:pPr lvl="2"/>
            <a:r>
              <a:rPr lang="en-CA" altLang="ko-KR" dirty="0" smtClean="0"/>
              <a:t>To </a:t>
            </a:r>
            <a:r>
              <a:rPr lang="en-CA" altLang="ko-KR" dirty="0"/>
              <a:t>align with </a:t>
            </a:r>
            <a:r>
              <a:rPr lang="en-CA" altLang="ko-KR" dirty="0" smtClean="0"/>
              <a:t>ECM </a:t>
            </a:r>
          </a:p>
          <a:p>
            <a:pPr lvl="1"/>
            <a:r>
              <a:rPr lang="en-CA" altLang="ko-KR" dirty="0" smtClean="0"/>
              <a:t>Aspect #3</a:t>
            </a:r>
            <a:r>
              <a:rPr lang="en-CA" altLang="ko-KR" dirty="0"/>
              <a:t>: Increasing </a:t>
            </a:r>
            <a:r>
              <a:rPr lang="en-CA" altLang="ko-KR" dirty="0" smtClean="0"/>
              <a:t>post </a:t>
            </a:r>
            <a:r>
              <a:rPr lang="en-CA" altLang="ko-KR" dirty="0"/>
              <a:t>filters</a:t>
            </a:r>
            <a:endParaRPr lang="en-US" altLang="ko-KR" dirty="0"/>
          </a:p>
          <a:p>
            <a:pPr lvl="2"/>
            <a:r>
              <a:rPr lang="en-US" altLang="ko-KR" dirty="0" smtClean="0"/>
              <a:t>12-tap and 6-tap for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, respectively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Aspect #1: </a:t>
            </a:r>
            <a:r>
              <a:rPr lang="en-CA" altLang="ko-KR" dirty="0"/>
              <a:t>Adding x1.25 scale factor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Scale factors: ×2.0 (half </a:t>
            </a:r>
            <a:r>
              <a:rPr lang="en-CA" altLang="ko-KR" dirty="0"/>
              <a:t>size</a:t>
            </a:r>
            <a:r>
              <a:rPr lang="en-CA" altLang="ko-KR" dirty="0" smtClean="0"/>
              <a:t>), ×1.5 </a:t>
            </a:r>
            <a:r>
              <a:rPr lang="en-CA" altLang="ko-KR" dirty="0"/>
              <a:t>(2/3 size), ×</a:t>
            </a:r>
            <a:r>
              <a:rPr lang="en-CA" altLang="ko-KR" dirty="0" smtClean="0"/>
              <a:t>1.25 (4/5 </a:t>
            </a:r>
            <a:r>
              <a:rPr lang="en-CA" altLang="ko-KR" dirty="0"/>
              <a:t>size</a:t>
            </a:r>
            <a:r>
              <a:rPr lang="en-CA" altLang="ko-KR" dirty="0" smtClean="0"/>
              <a:t>)</a:t>
            </a:r>
            <a:endParaRPr lang="en-US" altLang="ko-KR" dirty="0" smtClean="0">
              <a:ea typeface="LG스마트체 Regular" panose="020B0600000101010101" pitchFamily="50" charset="-127"/>
            </a:endParaRPr>
          </a:p>
          <a:p>
            <a:r>
              <a:rPr lang="en-CA" altLang="ko-KR" dirty="0" smtClean="0"/>
              <a:t>Select a scale factor in the GOP level</a:t>
            </a:r>
          </a:p>
          <a:p>
            <a:r>
              <a:rPr lang="en-CA" altLang="ko-KR" dirty="0" smtClean="0"/>
              <a:t>Determine </a:t>
            </a:r>
            <a:r>
              <a:rPr lang="en-CA" altLang="ko-KR" dirty="0"/>
              <a:t>a scale factor </a:t>
            </a:r>
            <a:r>
              <a:rPr lang="en-CA" altLang="ko-KR" dirty="0" smtClean="0"/>
              <a:t>as follows: </a:t>
            </a:r>
          </a:p>
          <a:p>
            <a:pPr lvl="1"/>
            <a:r>
              <a:rPr lang="en-CA" altLang="ko-KR" sz="2000" dirty="0" smtClean="0"/>
              <a:t>Calculate a PSNR to estimate frame complexity  </a:t>
            </a:r>
          </a:p>
          <a:p>
            <a:pPr lvl="1"/>
            <a:r>
              <a:rPr lang="en-CA" altLang="ko-KR" sz="2000" dirty="0" smtClean="0"/>
              <a:t>Determine a scale factor among{</a:t>
            </a:r>
            <a:r>
              <a:rPr lang="en-CA" altLang="ko-KR" sz="2000" dirty="0" smtClean="0">
                <a:ea typeface="맑은 고딕" panose="020B0503020000020004" pitchFamily="50" charset="-127"/>
              </a:rPr>
              <a:t>×</a:t>
            </a:r>
            <a:r>
              <a:rPr lang="en-CA" altLang="ko-KR" sz="2000" dirty="0" smtClean="0"/>
              <a:t>2.0, </a:t>
            </a:r>
            <a:r>
              <a:rPr lang="en-CA" altLang="ko-KR" sz="2000" dirty="0"/>
              <a:t>×</a:t>
            </a:r>
            <a:r>
              <a:rPr lang="en-CA" altLang="ko-KR" sz="2000" dirty="0" smtClean="0"/>
              <a:t>1.5, </a:t>
            </a:r>
            <a:r>
              <a:rPr lang="en-CA" altLang="ko-KR" sz="2000" dirty="0"/>
              <a:t>×</a:t>
            </a:r>
            <a:r>
              <a:rPr lang="en-CA" altLang="ko-KR" sz="2000" dirty="0" smtClean="0"/>
              <a:t>1.25</a:t>
            </a:r>
            <a:r>
              <a:rPr lang="en-CA" altLang="ko-KR" sz="2000" dirty="0"/>
              <a:t>, ×</a:t>
            </a:r>
            <a:r>
              <a:rPr lang="en-CA" altLang="ko-KR" sz="2000" dirty="0" smtClean="0"/>
              <a:t>1.0} comparing self-similarity based on PSNR as follows,</a:t>
            </a:r>
          </a:p>
          <a:p>
            <a:pPr lvl="1"/>
            <a:endParaRPr lang="en-CA" altLang="ko-KR" sz="2000" dirty="0"/>
          </a:p>
          <a:p>
            <a:pPr lvl="1"/>
            <a:endParaRPr lang="en-CA" altLang="ko-KR" sz="2000" dirty="0" smtClean="0"/>
          </a:p>
          <a:p>
            <a:pPr lvl="1"/>
            <a:endParaRPr lang="en-CA" altLang="ko-KR" sz="2000" dirty="0"/>
          </a:p>
          <a:p>
            <a:pPr lvl="1"/>
            <a:endParaRPr lang="en-CA" altLang="ko-KR" sz="2000" dirty="0" smtClean="0"/>
          </a:p>
          <a:p>
            <a:pPr lvl="1"/>
            <a:endParaRPr lang="en-CA" altLang="ko-KR" sz="2000" dirty="0"/>
          </a:p>
          <a:p>
            <a:pPr lvl="1"/>
            <a:endParaRPr lang="en-CA" altLang="ko-KR" sz="2000" dirty="0" smtClean="0"/>
          </a:p>
          <a:p>
            <a:pPr lvl="1"/>
            <a:endParaRPr lang="en-CA" altLang="ko-KR" sz="2000" dirty="0"/>
          </a:p>
          <a:p>
            <a:pPr lvl="1"/>
            <a:endParaRPr lang="en-CA" altLang="ko-KR" sz="2000" dirty="0" smtClean="0"/>
          </a:p>
          <a:p>
            <a:pPr lvl="1"/>
            <a:endParaRPr lang="en-CA" altLang="ko-KR" sz="2000" dirty="0"/>
          </a:p>
          <a:p>
            <a:pPr lvl="1"/>
            <a:r>
              <a:rPr lang="en-CA" altLang="ko-KR" dirty="0"/>
              <a:t>QP adjustment for </a:t>
            </a:r>
            <a:r>
              <a:rPr lang="en-CA" altLang="ko-KR" dirty="0" smtClean="0"/>
              <a:t>bitrate matching: </a:t>
            </a:r>
            <a:r>
              <a:rPr lang="en-CA" altLang="ko-KR" dirty="0"/>
              <a:t>−6 for ×2.0, −4 for ×1.5, −2 for ×1.25</a:t>
            </a:r>
          </a:p>
          <a:p>
            <a:pPr lvl="1"/>
            <a:endParaRPr lang="en-CA" altLang="ko-KR" sz="2000" dirty="0" smtClean="0"/>
          </a:p>
          <a:p>
            <a:pPr marL="914400" lvl="2" indent="0">
              <a:buNone/>
            </a:pPr>
            <a:endParaRPr lang="ko-KR" altLang="en-US" sz="1800" dirty="0"/>
          </a:p>
          <a:p>
            <a:endParaRPr lang="en-US" altLang="ko-KR" dirty="0">
              <a:ea typeface="LG스마트체 Regular" panose="020B0600000101010101" pitchFamily="50" charset="-127"/>
            </a:endParaRPr>
          </a:p>
          <a:p>
            <a:endParaRPr lang="en-US" altLang="ko-KR" dirty="0" smtClean="0">
              <a:ea typeface="LG스마트체 Regular" panose="020B0600000101010101" pitchFamily="50" charset="-127"/>
            </a:endParaRPr>
          </a:p>
          <a:p>
            <a:endParaRPr lang="en-US" altLang="ko-KR" dirty="0" smtClean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956487" y="4125952"/>
            <a:ext cx="5993027" cy="16165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en-CA" altLang="ko-KR" sz="1400" i="1" dirty="0" err="1">
                <a:latin typeface="Times New Roman" panose="02020603050405020304" pitchFamily="18" charset="0"/>
              </a:rPr>
              <a:t>DnUpPSNR</a:t>
            </a:r>
            <a:r>
              <a:rPr lang="en-CA" altLang="ko-KR" sz="1400" i="1" baseline="-25000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: down-up </a:t>
            </a:r>
            <a:r>
              <a:rPr lang="en-CA" altLang="ko-KR" sz="1400" dirty="0">
                <a:latin typeface="Times New Roman" panose="02020603050405020304" pitchFamily="18" charset="0"/>
              </a:rPr>
              <a:t>scaled PSNR for the first picture of </a:t>
            </a:r>
            <a:r>
              <a:rPr lang="en-CA" altLang="ko-KR" sz="1400" i="1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 err="1">
                <a:latin typeface="Times New Roman" panose="02020603050405020304" pitchFamily="18" charset="0"/>
              </a:rPr>
              <a:t>-th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GOP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BasePSNR</a:t>
            </a:r>
            <a:r>
              <a:rPr lang="en-CA" altLang="ko-KR" sz="1400" i="1" dirty="0" smtClean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: 46 (RA), 43 (AI)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BaseQP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37 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OffsetPSNR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3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QP</a:t>
            </a:r>
            <a:r>
              <a:rPr lang="en-CA" altLang="ko-KR" sz="1400" i="1" baseline="-25000" dirty="0" err="1" smtClean="0">
                <a:latin typeface="Times New Roman" panose="02020603050405020304" pitchFamily="18" charset="0"/>
              </a:rPr>
              <a:t>i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initial </a:t>
            </a:r>
            <a:r>
              <a:rPr lang="en-CA" altLang="ko-KR" sz="1400" dirty="0">
                <a:latin typeface="Times New Roman" panose="02020603050405020304" pitchFamily="18" charset="0"/>
              </a:rPr>
              <a:t>QP for the first picture of </a:t>
            </a:r>
            <a:r>
              <a:rPr lang="en-CA" altLang="ko-KR" sz="1400" i="1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 err="1">
                <a:latin typeface="Times New Roman" panose="02020603050405020304" pitchFamily="18" charset="0"/>
              </a:rPr>
              <a:t>-th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GOP</a:t>
            </a:r>
          </a:p>
          <a:p>
            <a:pPr marL="0" lvl="3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 dB adjustment per QP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직사각형 6"/>
              <p:cNvSpPr/>
              <p:nvPr/>
            </p:nvSpPr>
            <p:spPr>
              <a:xfrm>
                <a:off x="432262" y="2923763"/>
                <a:ext cx="9318567" cy="120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𝑃𝑅</m:t>
                      </m:r>
                      <m:r>
                        <m:rPr>
                          <m:lit/>
                        </m:rPr>
                        <a:rPr lang="ko-KR" altLang="en-US" sz="1600" i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𝑆𝐹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𝐺𝑂𝑃</m:t>
                              </m:r>
                            </m:e>
                            <m:sub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ko-KR" alt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&amp;2.0,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&gt;(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𝐵𝑎𝑠𝑒𝑃𝑆𝑁𝑅</m:t>
                              </m:r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)−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                                       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&amp;1.5,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𝐵𝑎𝑠𝑒𝑃𝑆𝑁𝑅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𝑂𝑓𝑓𝑠𝑒𝑡𝑃𝑆𝑁𝑅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    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&amp;1.25,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𝐵𝑎𝑠𝑒𝑃𝑆𝑁𝑅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𝑂𝑓𝑓𝑠𝑒𝑡𝑃𝑆𝑁𝑅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∗2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&amp;1.0, 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𝑂h𝑒𝑟𝑤𝑖𝑠𝑒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                                                                                                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ko-KR" altLang="en-US" sz="1600" dirty="0"/>
              </a:p>
            </p:txBody>
          </p:sp>
        </mc:Choice>
        <mc:Fallback xmlns="">
          <p:sp>
            <p:nvSpPr>
              <p:cNvPr id="7" name="직사각형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262" y="2923763"/>
                <a:ext cx="9318567" cy="1202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15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Aspect #2: Increasing RPR filters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779135"/>
          </a:xfrm>
        </p:spPr>
        <p:txBody>
          <a:bodyPr>
            <a:normAutofit fontScale="92500" lnSpcReduction="10000"/>
          </a:bodyPr>
          <a:lstStyle/>
          <a:p>
            <a:r>
              <a:rPr lang="en-CA" altLang="ko-KR" dirty="0"/>
              <a:t>Increasing RPR </a:t>
            </a:r>
            <a:r>
              <a:rPr lang="en-CA" altLang="ko-KR" dirty="0" smtClean="0"/>
              <a:t>filters to </a:t>
            </a:r>
            <a:r>
              <a:rPr lang="en-CA" altLang="ko-KR" dirty="0"/>
              <a:t>align with </a:t>
            </a:r>
            <a:r>
              <a:rPr lang="en-CA" altLang="ko-KR" dirty="0" smtClean="0"/>
              <a:t>ECM</a:t>
            </a:r>
          </a:p>
          <a:p>
            <a:pPr lvl="1"/>
            <a:r>
              <a:rPr lang="en-CA" altLang="ko-KR" dirty="0" smtClean="0"/>
              <a:t>For </a:t>
            </a:r>
            <a:r>
              <a:rPr lang="en-CA" altLang="ko-KR" dirty="0" err="1" smtClean="0"/>
              <a:t>Luma</a:t>
            </a:r>
            <a:r>
              <a:rPr lang="en-CA" altLang="ko-KR" dirty="0" smtClean="0"/>
              <a:t>, </a:t>
            </a:r>
            <a:r>
              <a:rPr lang="en-CA" altLang="ko-KR" dirty="0"/>
              <a:t>12-tap and 10-tap filters for non-affine and affine </a:t>
            </a:r>
            <a:r>
              <a:rPr lang="en-CA" altLang="ko-KR" dirty="0" smtClean="0"/>
              <a:t>blocks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pPr lvl="1"/>
            <a:endParaRPr lang="en-CA" altLang="ko-KR" dirty="0"/>
          </a:p>
          <a:p>
            <a:pPr lvl="1"/>
            <a:r>
              <a:rPr lang="en-US" altLang="ko-KR" dirty="0" smtClean="0"/>
              <a:t>For </a:t>
            </a:r>
            <a:r>
              <a:rPr lang="en-US" altLang="ko-KR" dirty="0" err="1"/>
              <a:t>chroma</a:t>
            </a:r>
            <a:r>
              <a:rPr lang="en-US" altLang="ko-KR" dirty="0"/>
              <a:t>, 6-tap </a:t>
            </a:r>
            <a:r>
              <a:rPr lang="en-US" altLang="ko-KR" dirty="0" smtClean="0"/>
              <a:t>filters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No change for normal MC filters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97551"/>
              </p:ext>
            </p:extLst>
          </p:nvPr>
        </p:nvGraphicFramePr>
        <p:xfrm>
          <a:off x="911160" y="1353412"/>
          <a:ext cx="7599679" cy="2629308"/>
        </p:xfrm>
        <a:graphic>
          <a:graphicData uri="http://schemas.openxmlformats.org/drawingml/2006/table">
            <a:tbl>
              <a:tblPr firstRow="1" bandRow="1"/>
              <a:tblGrid>
                <a:gridCol w="1529079">
                  <a:extLst>
                    <a:ext uri="{9D8B030D-6E8A-4147-A177-3AD203B41FA5}">
                      <a16:colId xmlns:a16="http://schemas.microsoft.com/office/drawing/2014/main" val="435634327"/>
                    </a:ext>
                  </a:extLst>
                </a:gridCol>
                <a:gridCol w="2553637">
                  <a:extLst>
                    <a:ext uri="{9D8B030D-6E8A-4147-A177-3AD203B41FA5}">
                      <a16:colId xmlns:a16="http://schemas.microsoft.com/office/drawing/2014/main" val="2434996096"/>
                    </a:ext>
                  </a:extLst>
                </a:gridCol>
                <a:gridCol w="1172321">
                  <a:extLst>
                    <a:ext uri="{9D8B030D-6E8A-4147-A177-3AD203B41FA5}">
                      <a16:colId xmlns:a16="http://schemas.microsoft.com/office/drawing/2014/main" val="3106257625"/>
                    </a:ext>
                  </a:extLst>
                </a:gridCol>
                <a:gridCol w="1172321">
                  <a:extLst>
                    <a:ext uri="{9D8B030D-6E8A-4147-A177-3AD203B41FA5}">
                      <a16:colId xmlns:a16="http://schemas.microsoft.com/office/drawing/2014/main" val="2187302834"/>
                    </a:ext>
                  </a:extLst>
                </a:gridCol>
                <a:gridCol w="1172321">
                  <a:extLst>
                    <a:ext uri="{9D8B030D-6E8A-4147-A177-3AD203B41FA5}">
                      <a16:colId xmlns:a16="http://schemas.microsoft.com/office/drawing/2014/main" val="182890374"/>
                    </a:ext>
                  </a:extLst>
                </a:gridCol>
              </a:tblGrid>
              <a:tr h="387418"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ECM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NNVC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569669"/>
                  </a:ext>
                </a:extLst>
              </a:tr>
              <a:tr h="387418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Non-Affine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Normal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572694"/>
                  </a:ext>
                </a:extLst>
              </a:tr>
              <a:tr h="3874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RPR0 (up-sampling)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265218"/>
                  </a:ext>
                </a:extLst>
              </a:tr>
              <a:tr h="3874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RPR1/2 (down-sampling)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360788"/>
                  </a:ext>
                </a:extLst>
              </a:tr>
              <a:tr h="387418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Normal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421885"/>
                  </a:ext>
                </a:extLst>
              </a:tr>
              <a:tr h="3874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RPR0 (up-sampling)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457393"/>
                  </a:ext>
                </a:extLst>
              </a:tr>
              <a:tr h="1767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RPR1/2 (down-sampling)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136652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577123"/>
              </p:ext>
            </p:extLst>
          </p:nvPr>
        </p:nvGraphicFramePr>
        <p:xfrm>
          <a:off x="911162" y="4551679"/>
          <a:ext cx="7599677" cy="1351280"/>
        </p:xfrm>
        <a:graphic>
          <a:graphicData uri="http://schemas.openxmlformats.org/drawingml/2006/table">
            <a:tbl>
              <a:tblPr firstRow="1" bandRow="1"/>
              <a:tblGrid>
                <a:gridCol w="4036760">
                  <a:extLst>
                    <a:ext uri="{9D8B030D-6E8A-4147-A177-3AD203B41FA5}">
                      <a16:colId xmlns:a16="http://schemas.microsoft.com/office/drawing/2014/main" val="2020624226"/>
                    </a:ext>
                  </a:extLst>
                </a:gridCol>
                <a:gridCol w="1187639">
                  <a:extLst>
                    <a:ext uri="{9D8B030D-6E8A-4147-A177-3AD203B41FA5}">
                      <a16:colId xmlns:a16="http://schemas.microsoft.com/office/drawing/2014/main" val="2102136416"/>
                    </a:ext>
                  </a:extLst>
                </a:gridCol>
                <a:gridCol w="1187639">
                  <a:extLst>
                    <a:ext uri="{9D8B030D-6E8A-4147-A177-3AD203B41FA5}">
                      <a16:colId xmlns:a16="http://schemas.microsoft.com/office/drawing/2014/main" val="645554759"/>
                    </a:ext>
                  </a:extLst>
                </a:gridCol>
                <a:gridCol w="1187639">
                  <a:extLst>
                    <a:ext uri="{9D8B030D-6E8A-4147-A177-3AD203B41FA5}">
                      <a16:colId xmlns:a16="http://schemas.microsoft.com/office/drawing/2014/main" val="390336835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ECM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NNVC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614907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Normal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649283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RPR0 (up-sampling)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229307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RPR1/2 (down-sampling)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528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67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Aspect #3: Increasing post filters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Increasing the </a:t>
            </a:r>
            <a:r>
              <a:rPr lang="en-CA" altLang="ko-KR" dirty="0"/>
              <a:t>post-filters with 12-tap and 6-tap for </a:t>
            </a:r>
            <a:r>
              <a:rPr lang="en-CA" altLang="ko-KR" dirty="0" err="1"/>
              <a:t>luma</a:t>
            </a:r>
            <a:r>
              <a:rPr lang="en-CA" altLang="ko-KR" dirty="0"/>
              <a:t> and </a:t>
            </a:r>
            <a:r>
              <a:rPr lang="en-CA" altLang="ko-KR" dirty="0" err="1"/>
              <a:t>chroma</a:t>
            </a:r>
            <a:endParaRPr lang="en-US" altLang="ko-KR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75855"/>
              </p:ext>
            </p:extLst>
          </p:nvPr>
        </p:nvGraphicFramePr>
        <p:xfrm>
          <a:off x="1132204" y="1245394"/>
          <a:ext cx="6955155" cy="1355565"/>
        </p:xfrm>
        <a:graphic>
          <a:graphicData uri="http://schemas.openxmlformats.org/drawingml/2006/table">
            <a:tbl>
              <a:tblPr firstRow="1" bandRow="1"/>
              <a:tblGrid>
                <a:gridCol w="2554362">
                  <a:extLst>
                    <a:ext uri="{9D8B030D-6E8A-4147-A177-3AD203B41FA5}">
                      <a16:colId xmlns:a16="http://schemas.microsoft.com/office/drawing/2014/main" val="1762377188"/>
                    </a:ext>
                  </a:extLst>
                </a:gridCol>
                <a:gridCol w="1466931">
                  <a:extLst>
                    <a:ext uri="{9D8B030D-6E8A-4147-A177-3AD203B41FA5}">
                      <a16:colId xmlns:a16="http://schemas.microsoft.com/office/drawing/2014/main" val="2490931132"/>
                    </a:ext>
                  </a:extLst>
                </a:gridCol>
                <a:gridCol w="1466931">
                  <a:extLst>
                    <a:ext uri="{9D8B030D-6E8A-4147-A177-3AD203B41FA5}">
                      <a16:colId xmlns:a16="http://schemas.microsoft.com/office/drawing/2014/main" val="189771964"/>
                    </a:ext>
                  </a:extLst>
                </a:gridCol>
                <a:gridCol w="1466931">
                  <a:extLst>
                    <a:ext uri="{9D8B030D-6E8A-4147-A177-3AD203B41FA5}">
                      <a16:colId xmlns:a16="http://schemas.microsoft.com/office/drawing/2014/main" val="190423594"/>
                    </a:ext>
                  </a:extLst>
                </a:gridCol>
              </a:tblGrid>
              <a:tr h="4518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ECM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NNVC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Proposed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600369"/>
                  </a:ext>
                </a:extLst>
              </a:tr>
              <a:tr h="4518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Luma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9486"/>
                  </a:ext>
                </a:extLst>
              </a:tr>
              <a:tr h="4518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061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346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(RA)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1231" y="806335"/>
            <a:ext cx="3676121" cy="5370628"/>
          </a:xfrm>
        </p:spPr>
        <p:txBody>
          <a:bodyPr/>
          <a:lstStyle/>
          <a:p>
            <a:r>
              <a:rPr lang="en-US" altLang="ko-KR" dirty="0"/>
              <a:t>Test 1 (Aspect #1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sz="3200" dirty="0" smtClean="0"/>
          </a:p>
          <a:p>
            <a:endParaRPr lang="en-US" altLang="ko-KR" dirty="0"/>
          </a:p>
          <a:p>
            <a:r>
              <a:rPr lang="en-US" altLang="ko-KR" dirty="0" smtClean="0"/>
              <a:t>Test 3 </a:t>
            </a:r>
            <a:r>
              <a:rPr lang="en-US" altLang="ko-KR" dirty="0"/>
              <a:t>(Aspect #1 + Aspect </a:t>
            </a:r>
            <a:r>
              <a:rPr lang="en-US" altLang="ko-KR" dirty="0" smtClean="0"/>
              <a:t>#3)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402240"/>
              </p:ext>
            </p:extLst>
          </p:nvPr>
        </p:nvGraphicFramePr>
        <p:xfrm>
          <a:off x="81231" y="1256968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1115156639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53114678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495680407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063961716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63673396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704763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907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609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941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159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11.77%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205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26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228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408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3.76%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3.23%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0406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08258"/>
                  </a:ext>
                </a:extLst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20366"/>
              </p:ext>
            </p:extLst>
          </p:nvPr>
        </p:nvGraphicFramePr>
        <p:xfrm>
          <a:off x="4953001" y="1256968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3058696192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48144583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0257378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34566841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06392489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4064174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474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19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91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025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11.85%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10.45%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47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681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640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059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439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283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82146"/>
                  </a:ext>
                </a:extLst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491235"/>
              </p:ext>
            </p:extLst>
          </p:nvPr>
        </p:nvGraphicFramePr>
        <p:xfrm>
          <a:off x="81231" y="3821869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176890996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314054598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78921467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8241783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41330738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080172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623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235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938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244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10.66%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522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444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209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808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80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314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709223"/>
                  </a:ext>
                </a:extLst>
              </a:tr>
            </a:tbl>
          </a:graphicData>
        </a:graphic>
      </p:graphicFrame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219044"/>
              </p:ext>
            </p:extLst>
          </p:nvPr>
        </p:nvGraphicFramePr>
        <p:xfrm>
          <a:off x="4953001" y="3821869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357708950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415208067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6926699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79870507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879771649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41415002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538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911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279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811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10.65%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976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99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46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8865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148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183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573513"/>
                  </a:ext>
                </a:extLst>
              </a:tr>
            </a:tbl>
          </a:graphicData>
        </a:graphic>
      </p:graphicFrame>
      <p:sp>
        <p:nvSpPr>
          <p:cNvPr id="20" name="내용 개체 틀 2"/>
          <p:cNvSpPr txBox="1">
            <a:spLocks/>
          </p:cNvSpPr>
          <p:nvPr/>
        </p:nvSpPr>
        <p:spPr>
          <a:xfrm>
            <a:off x="4953001" y="806335"/>
            <a:ext cx="4889268" cy="5370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Test 2 (Aspect #1 + </a:t>
            </a:r>
            <a:r>
              <a:rPr lang="en-US" altLang="ko-KR" dirty="0"/>
              <a:t>Aspect #2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sz="3200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Test 4 (Aspect #1 + Aspect #2 + </a:t>
            </a:r>
            <a:r>
              <a:rPr lang="en-US" altLang="ko-KR" dirty="0"/>
              <a:t>Aspect </a:t>
            </a:r>
            <a:r>
              <a:rPr lang="en-US" altLang="ko-KR" dirty="0" smtClean="0"/>
              <a:t>#3)</a:t>
            </a:r>
            <a:endParaRPr lang="en-US" altLang="ko-KR" dirty="0"/>
          </a:p>
        </p:txBody>
      </p:sp>
      <p:sp>
        <p:nvSpPr>
          <p:cNvPr id="21" name="직사각형 20"/>
          <p:cNvSpPr/>
          <p:nvPr/>
        </p:nvSpPr>
        <p:spPr>
          <a:xfrm>
            <a:off x="81231" y="5823872"/>
            <a:ext cx="91530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Note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: RPR (JVET-Z0065): -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</a:rPr>
              <a:t>0.94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% (Y),</a:t>
            </a:r>
            <a:r>
              <a:rPr lang="en-US" altLang="ko-KR" sz="1600" dirty="0" smtClean="0"/>
              <a:t>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</a:rPr>
              <a:t>2.71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% (U), </a:t>
            </a:r>
            <a:r>
              <a:rPr lang="en-US" altLang="ko-KR" sz="1600" dirty="0" smtClean="0"/>
              <a:t>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</a:rPr>
              <a:t>2.56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% (V), </a:t>
            </a:r>
            <a:r>
              <a:rPr lang="en-US" altLang="ko-KR" sz="1600" dirty="0" smtClean="0"/>
              <a:t> 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93% (</a:t>
            </a:r>
            <a:r>
              <a:rPr lang="en-US" altLang="ko-KR" sz="16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EncT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), 81% (</a:t>
            </a:r>
            <a:r>
              <a:rPr lang="en-US" altLang="ko-KR" sz="16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DecT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r>
              <a:rPr lang="en-US" altLang="ko-KR" sz="1600" dirty="0" smtClean="0"/>
              <a:t> 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9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(AI)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1231" y="806335"/>
            <a:ext cx="3676121" cy="5370628"/>
          </a:xfrm>
        </p:spPr>
        <p:txBody>
          <a:bodyPr/>
          <a:lstStyle/>
          <a:p>
            <a:r>
              <a:rPr lang="en-US" altLang="ko-KR" dirty="0"/>
              <a:t>Test 1 (Aspect #1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sz="3200" dirty="0" smtClean="0"/>
          </a:p>
          <a:p>
            <a:endParaRPr lang="en-US" altLang="ko-KR" dirty="0"/>
          </a:p>
          <a:p>
            <a:r>
              <a:rPr lang="en-US" altLang="ko-KR" dirty="0" smtClean="0"/>
              <a:t>Test 3 </a:t>
            </a:r>
            <a:r>
              <a:rPr lang="en-US" altLang="ko-KR" dirty="0"/>
              <a:t>(Aspect #1 + Aspect </a:t>
            </a:r>
            <a:r>
              <a:rPr lang="en-US" altLang="ko-KR" dirty="0" smtClean="0"/>
              <a:t>#3)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20" name="내용 개체 틀 2"/>
          <p:cNvSpPr txBox="1">
            <a:spLocks/>
          </p:cNvSpPr>
          <p:nvPr/>
        </p:nvSpPr>
        <p:spPr>
          <a:xfrm>
            <a:off x="4953001" y="806335"/>
            <a:ext cx="4889268" cy="5370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Test 2 (Aspect #1 + </a:t>
            </a:r>
            <a:r>
              <a:rPr lang="en-US" altLang="ko-KR" dirty="0"/>
              <a:t>Aspect #2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sz="3200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Test 4 (Aspect #1 + Aspect #2 + </a:t>
            </a:r>
            <a:r>
              <a:rPr lang="en-US" altLang="ko-KR" dirty="0"/>
              <a:t>Aspect </a:t>
            </a:r>
            <a:r>
              <a:rPr lang="en-US" altLang="ko-KR" dirty="0" smtClean="0"/>
              <a:t>#3)</a:t>
            </a:r>
            <a:endParaRPr lang="en-US" altLang="ko-KR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269828"/>
              </p:ext>
            </p:extLst>
          </p:nvPr>
        </p:nvGraphicFramePr>
        <p:xfrm>
          <a:off x="81231" y="1256968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2681735175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873236884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65380392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835602074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528880108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8280029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94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830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929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-1.76%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415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-3.58%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21.21%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528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2.36%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508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961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0.85%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374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3.83%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218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513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975607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05994"/>
              </p:ext>
            </p:extLst>
          </p:nvPr>
        </p:nvGraphicFramePr>
        <p:xfrm>
          <a:off x="4953001" y="1256968"/>
          <a:ext cx="4889266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89823">
                  <a:extLst>
                    <a:ext uri="{9D8B030D-6E8A-4147-A177-3AD203B41FA5}">
                      <a16:colId xmlns:a16="http://schemas.microsoft.com/office/drawing/2014/main" val="3011500042"/>
                    </a:ext>
                  </a:extLst>
                </a:gridCol>
                <a:gridCol w="712217">
                  <a:extLst>
                    <a:ext uri="{9D8B030D-6E8A-4147-A177-3AD203B41FA5}">
                      <a16:colId xmlns:a16="http://schemas.microsoft.com/office/drawing/2014/main" val="2307627670"/>
                    </a:ext>
                  </a:extLst>
                </a:gridCol>
                <a:gridCol w="712217">
                  <a:extLst>
                    <a:ext uri="{9D8B030D-6E8A-4147-A177-3AD203B41FA5}">
                      <a16:colId xmlns:a16="http://schemas.microsoft.com/office/drawing/2014/main" val="3749833390"/>
                    </a:ext>
                  </a:extLst>
                </a:gridCol>
                <a:gridCol w="712217">
                  <a:extLst>
                    <a:ext uri="{9D8B030D-6E8A-4147-A177-3AD203B41FA5}">
                      <a16:colId xmlns:a16="http://schemas.microsoft.com/office/drawing/2014/main" val="3567375578"/>
                    </a:ext>
                  </a:extLst>
                </a:gridCol>
                <a:gridCol w="781396">
                  <a:extLst>
                    <a:ext uri="{9D8B030D-6E8A-4147-A177-3AD203B41FA5}">
                      <a16:colId xmlns:a16="http://schemas.microsoft.com/office/drawing/2014/main" val="3300525655"/>
                    </a:ext>
                  </a:extLst>
                </a:gridCol>
                <a:gridCol w="781396">
                  <a:extLst>
                    <a:ext uri="{9D8B030D-6E8A-4147-A177-3AD203B41FA5}">
                      <a16:colId xmlns:a16="http://schemas.microsoft.com/office/drawing/2014/main" val="37351077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346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0551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926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-1.76%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3.95%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98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21.20%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15.95%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9687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2.52%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119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085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635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3.86%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439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98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801085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15357"/>
              </p:ext>
            </p:extLst>
          </p:nvPr>
        </p:nvGraphicFramePr>
        <p:xfrm>
          <a:off x="81231" y="3821868"/>
          <a:ext cx="4800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3715497522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933566355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289366058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38742553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74889573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5007031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208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61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4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1.86%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46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910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14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973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368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392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553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823746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314482"/>
              </p:ext>
            </p:extLst>
          </p:nvPr>
        </p:nvGraphicFramePr>
        <p:xfrm>
          <a:off x="4953001" y="3821868"/>
          <a:ext cx="4889266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89980">
                  <a:extLst>
                    <a:ext uri="{9D8B030D-6E8A-4147-A177-3AD203B41FA5}">
                      <a16:colId xmlns:a16="http://schemas.microsoft.com/office/drawing/2014/main" val="3715497522"/>
                    </a:ext>
                  </a:extLst>
                </a:gridCol>
                <a:gridCol w="724336">
                  <a:extLst>
                    <a:ext uri="{9D8B030D-6E8A-4147-A177-3AD203B41FA5}">
                      <a16:colId xmlns:a16="http://schemas.microsoft.com/office/drawing/2014/main" val="3933566355"/>
                    </a:ext>
                  </a:extLst>
                </a:gridCol>
                <a:gridCol w="724336">
                  <a:extLst>
                    <a:ext uri="{9D8B030D-6E8A-4147-A177-3AD203B41FA5}">
                      <a16:colId xmlns:a16="http://schemas.microsoft.com/office/drawing/2014/main" val="2289366058"/>
                    </a:ext>
                  </a:extLst>
                </a:gridCol>
                <a:gridCol w="724336">
                  <a:extLst>
                    <a:ext uri="{9D8B030D-6E8A-4147-A177-3AD203B41FA5}">
                      <a16:colId xmlns:a16="http://schemas.microsoft.com/office/drawing/2014/main" val="1387425530"/>
                    </a:ext>
                  </a:extLst>
                </a:gridCol>
                <a:gridCol w="763139">
                  <a:extLst>
                    <a:ext uri="{9D8B030D-6E8A-4147-A177-3AD203B41FA5}">
                      <a16:colId xmlns:a16="http://schemas.microsoft.com/office/drawing/2014/main" val="1748895733"/>
                    </a:ext>
                  </a:extLst>
                </a:gridCol>
                <a:gridCol w="763139">
                  <a:extLst>
                    <a:ext uri="{9D8B030D-6E8A-4147-A177-3AD203B41FA5}">
                      <a16:colId xmlns:a16="http://schemas.microsoft.com/office/drawing/2014/main" val="35007031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208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굴림" panose="020B0600000101010101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NNVC-2.0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61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4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1.86%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46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910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14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973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368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392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553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823746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57248" y="5840112"/>
            <a:ext cx="8986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Note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</a:rPr>
              <a:t>: RPR (JVET-Z0065): -0.57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% (Y), 3.14% (U), 2.73% (V), 102% (</a:t>
            </a:r>
            <a:r>
              <a:rPr lang="en-US" altLang="ko-KR" sz="16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EncT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), 91% (</a:t>
            </a:r>
            <a:r>
              <a:rPr lang="en-US" altLang="ko-KR" sz="16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DecT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901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altLang="ko-KR" dirty="0" smtClean="0"/>
              <a:t>This</a:t>
            </a:r>
            <a:r>
              <a:rPr lang="ko-KR" altLang="ko-KR" dirty="0" smtClean="0"/>
              <a:t> </a:t>
            </a:r>
            <a:r>
              <a:rPr lang="en-US" altLang="ko-KR" dirty="0" smtClean="0"/>
              <a:t>contribution provides simulation results for updates on RPR encoder and filters for RPR and post filters</a:t>
            </a:r>
          </a:p>
          <a:p>
            <a:pPr lvl="1" hangingPunct="0"/>
            <a:r>
              <a:rPr lang="en-US" altLang="ko-KR" dirty="0" smtClean="0"/>
              <a:t>Added scale factor (x1.25) gives some coding benefit</a:t>
            </a:r>
          </a:p>
          <a:p>
            <a:pPr lvl="1" hangingPunct="0"/>
            <a:r>
              <a:rPr lang="en-US" altLang="ko-KR" dirty="0"/>
              <a:t>RPR and post </a:t>
            </a:r>
            <a:r>
              <a:rPr lang="en-US" altLang="ko-KR" dirty="0" smtClean="0"/>
              <a:t>filters shows minor coding impacts under current tests</a:t>
            </a:r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 smtClean="0"/>
          </a:p>
          <a:p>
            <a:pPr hangingPunct="0"/>
            <a:endParaRPr lang="en-US" altLang="ko-KR" dirty="0" smtClean="0">
              <a:ea typeface="LG스마트체 Regular" panose="020B0600000101010101" pitchFamily="50" charset="-127"/>
            </a:endParaRPr>
          </a:p>
          <a:p>
            <a:pPr hangingPunct="0"/>
            <a:endParaRPr lang="en-US" altLang="ko-KR" dirty="0">
              <a:ea typeface="LG스마트체 Regular" panose="020B0600000101010101" pitchFamily="50" charset="-127"/>
            </a:endParaRPr>
          </a:p>
          <a:p>
            <a:pPr hangingPunct="0"/>
            <a:endParaRPr lang="en-US" altLang="ko-KR" dirty="0">
              <a:ea typeface="LG스마트체 Regular" panose="020B0600000101010101" pitchFamily="50" charset="-127"/>
            </a:endParaRPr>
          </a:p>
          <a:p>
            <a:pPr hangingPunct="0"/>
            <a:endParaRPr lang="en-US" altLang="ko-KR" dirty="0" smtClean="0">
              <a:ea typeface="LG스마트체 Regular" panose="020B0600000101010101" pitchFamily="50" charset="-127"/>
            </a:endParaRPr>
          </a:p>
          <a:p>
            <a:pPr hangingPunct="0"/>
            <a:r>
              <a:rPr lang="en-US" altLang="ko-KR" dirty="0" smtClean="0">
                <a:ea typeface="LG스마트체 Regular" panose="020B0600000101010101" pitchFamily="50" charset="-127"/>
              </a:rPr>
              <a:t>Thanks to Ericsson</a:t>
            </a:r>
            <a:r>
              <a:rPr lang="ko-KR" altLang="en-US" dirty="0" smtClean="0">
                <a:ea typeface="LG스마트체 Regular" panose="020B0600000101010101" pitchFamily="50" charset="-127"/>
              </a:rPr>
              <a:t> </a:t>
            </a:r>
            <a:r>
              <a:rPr lang="en-US" altLang="ko-KR" dirty="0">
                <a:ea typeface="LG스마트체 Regular" panose="020B0600000101010101" pitchFamily="50" charset="-127"/>
              </a:rPr>
              <a:t>for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crosscheck (JVET-AB0242)</a:t>
            </a:r>
            <a:endParaRPr lang="ko-KR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700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5984</TotalTime>
  <Words>1466</Words>
  <Application>Microsoft Office PowerPoint</Application>
  <PresentationFormat>A4 용지(210x297mm)</PresentationFormat>
  <Paragraphs>632</Paragraphs>
  <Slides>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LG스마트체 Regular</vt:lpstr>
      <vt:lpstr>굴림</vt:lpstr>
      <vt:lpstr>돋움</vt:lpstr>
      <vt:lpstr>맑은 고딕</vt:lpstr>
      <vt:lpstr>Arial</vt:lpstr>
      <vt:lpstr>Calibri</vt:lpstr>
      <vt:lpstr>Calibri Light</vt:lpstr>
      <vt:lpstr>Cambria Math</vt:lpstr>
      <vt:lpstr>Times New Roman</vt:lpstr>
      <vt:lpstr>Office 테마</vt:lpstr>
      <vt:lpstr>JVET-AB0102 AHG11/EE1-related: Updates on RPR encoder and filters</vt:lpstr>
      <vt:lpstr>Introduction</vt:lpstr>
      <vt:lpstr>Aspect #1: Adding x1.25 scale factor</vt:lpstr>
      <vt:lpstr>Aspect #2: Increasing RPR filters</vt:lpstr>
      <vt:lpstr>Aspect #3: Increasing post filters</vt:lpstr>
      <vt:lpstr>Experimental results (RA)</vt:lpstr>
      <vt:lpstr>Experimental results (AI)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남정학/책임연구원/ICT기술센터 C&amp;M표준(연)NGVC Task(junghak.nam@lge.com)</cp:lastModifiedBy>
  <cp:revision>274</cp:revision>
  <dcterms:created xsi:type="dcterms:W3CDTF">2016-10-06T06:23:02Z</dcterms:created>
  <dcterms:modified xsi:type="dcterms:W3CDTF">2022-10-22T07:05:49Z</dcterms:modified>
</cp:coreProperties>
</file>