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5" r:id="rId2"/>
    <p:sldId id="262" r:id="rId3"/>
    <p:sldId id="277" r:id="rId4"/>
    <p:sldId id="278" r:id="rId5"/>
    <p:sldId id="279" r:id="rId6"/>
    <p:sldId id="280" r:id="rId7"/>
    <p:sldId id="281" r:id="rId8"/>
    <p:sldId id="276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123" autoAdjust="0"/>
  </p:normalViewPr>
  <p:slideViewPr>
    <p:cSldViewPr snapToGrid="0" showGuides="1">
      <p:cViewPr varScale="1">
        <p:scale>
          <a:sx n="70" d="100"/>
          <a:sy n="70" d="100"/>
        </p:scale>
        <p:origin x="73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4" d="100"/>
          <a:sy n="54" d="100"/>
        </p:scale>
        <p:origin x="2631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2022/10/18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9213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9841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697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2738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367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DCAEF3-2FE9-4E7A-9654-2F9F5D29C984}" type="datetime1">
              <a:rPr lang="ja-JP" altLang="en-US" smtClean="0">
                <a:latin typeface="HGPｺﾞｼｯｸM" panose="020B0600000000000000" pitchFamily="50" charset="-128"/>
              </a:rPr>
              <a:pPr/>
              <a:t>2022/10/18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98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44D8984-AA42-45E4-8983-9A2054881900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1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8615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68BAD66-5485-4BF5-88CF-01CF8CEDDAD3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3433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8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A6B0F656-4EE4-4163-B9C3-DDD4915C9549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650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82DA5B-CFED-4EA9-A9CF-51D6B7194673}" type="datetime1">
              <a:rPr lang="ja-JP" altLang="en-US" smtClean="0">
                <a:latin typeface="HGPｺﾞｼｯｸM" panose="020B0600000000000000" pitchFamily="50" charset="-128"/>
              </a:rPr>
              <a:pPr/>
              <a:t>2022/10/18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4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79AB4D3F-2AE4-467C-9678-D47D57DA8B15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767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34031DBB-3291-48BB-BC28-17084E3E4F7C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3094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9F6429C1-8E62-4761-9877-E62B2DA92B1C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505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F8B608F-4DEC-4D1D-B141-E614FF5669E8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49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1A58DF4-246C-48C1-B3B6-DF06CB441F9A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 smtClean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013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4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あり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6" y="2772000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0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C05EB7AA-217B-4EAE-BEC9-43341D9BD9B2}" type="datetime1">
              <a:rPr lang="ja-JP" altLang="en-US" smtClean="0"/>
              <a:pPr/>
              <a:t>2022/10/18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dirty="0" smtClean="0"/>
              <a:t>Confidential 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>
              <a:latin typeface="HGｺﾞｼｯｸM" panose="020B0609000000000000" pitchFamily="49" charset="-128"/>
              <a:ea typeface="HGｺﾞｼｯｸM" panose="020B0609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279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5" r:id="rId3"/>
    <p:sldLayoutId id="2147483654" r:id="rId4"/>
    <p:sldLayoutId id="2147483650" r:id="rId5"/>
    <p:sldLayoutId id="2147483652" r:id="rId6"/>
    <p:sldLayoutId id="2147483653" r:id="rId7"/>
    <p:sldLayoutId id="2147483658" r:id="rId8"/>
    <p:sldLayoutId id="2147483667" r:id="rId9"/>
    <p:sldLayoutId id="2147483659" r:id="rId10"/>
    <p:sldLayoutId id="2147483660" r:id="rId11"/>
    <p:sldLayoutId id="2147483656" r:id="rId12"/>
    <p:sldLayoutId id="214748365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JVET-AB0065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SHARP</a:t>
            </a:r>
            <a:r>
              <a:rPr lang="ja-JP" alt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Corporation</a:t>
            </a:r>
            <a:endParaRPr lang="ja-JP" alt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9082DA5B-CFED-4EA9-A9CF-51D6B7194673}" type="datetime1">
              <a:rPr lang="ja-JP" altLang="en-US" smtClean="0">
                <a:latin typeface="HGPｺﾞｼｯｸM" panose="020B0600000000000000" pitchFamily="50" charset="-128"/>
              </a:rPr>
              <a:pPr/>
              <a:t>2022/10/18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9236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DIMD_T and DIMD_L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2038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ja-JP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CA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this contribution, we add two new modes DIMD_T and DIMD_L to select different neighborhoods (reference region). In the DIMD_T we use top-left, top, and top-right neighborhoods as reference region, and in DIMD_L mode we use top-left, left, and left-bottom neighborhoods as reference region. Moreover, we set the number of lines in the reference area in DIMD_T and DIMD_L modes to 4. 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2</a:t>
            </a:fld>
            <a:endParaRPr kumimoji="1" lang="ja-JP" altLang="en-US"/>
          </a:p>
        </p:txBody>
      </p:sp>
      <p:pic>
        <p:nvPicPr>
          <p:cNvPr id="8" name="図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85" y="2614650"/>
            <a:ext cx="10395629" cy="38816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DIMD_T and DIMD_L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2038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ja-JP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CA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proposed DIMD consists of DIMD_TL (top and left), DIMD_L (left) and DIMD_T (top) where a new syntax element is signalled to select neighboring reconstructed pixels (reference region) used to derive a prediction direction (DIMD intra mode).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In each CU, a new flag named </a:t>
            </a:r>
            <a:r>
              <a:rPr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cu_dimd_mode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signalled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after the DIMD enabled flag (</a:t>
            </a:r>
            <a:r>
              <a:rPr lang="en-US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cu_dimd_flag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) to determine which DIMD mode is used. </a:t>
            </a:r>
            <a:endParaRPr lang="ja-JP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3</a:t>
            </a:fld>
            <a:endParaRPr kumimoji="1" lang="ja-JP" altLang="en-US"/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227201"/>
              </p:ext>
            </p:extLst>
          </p:nvPr>
        </p:nvGraphicFramePr>
        <p:xfrm>
          <a:off x="2028787" y="3283865"/>
          <a:ext cx="7916062" cy="2878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9600"/>
                <a:gridCol w="2653231"/>
                <a:gridCol w="2653231"/>
              </a:tblGrid>
              <a:tr h="6517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cu_dimd_mode</a:t>
                      </a:r>
                      <a:endParaRPr lang="ja-JP" sz="24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Binarization</a:t>
                      </a:r>
                      <a:endParaRPr lang="ja-JP" sz="24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2186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DIMD_TL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645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DIMD_T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4054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ja-JP" sz="2400" b="1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DIMD_L</a:t>
                      </a:r>
                      <a:endParaRPr lang="ja-JP" sz="2400" b="1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00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4</a:t>
            </a:fld>
            <a:endParaRPr kumimoji="1" lang="ja-JP" altLang="en-US"/>
          </a:p>
        </p:txBody>
      </p:sp>
      <p:graphicFrame>
        <p:nvGraphicFramePr>
          <p:cNvPr id="10" name="コンテンツ プレースホルダー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072370"/>
              </p:ext>
            </p:extLst>
          </p:nvPr>
        </p:nvGraphicFramePr>
        <p:xfrm>
          <a:off x="2541966" y="1690688"/>
          <a:ext cx="7108068" cy="4323748"/>
        </p:xfrm>
        <a:graphic>
          <a:graphicData uri="http://schemas.openxmlformats.org/drawingml/2006/table">
            <a:tbl>
              <a:tblPr/>
              <a:tblGrid>
                <a:gridCol w="1184678"/>
                <a:gridCol w="1184678"/>
                <a:gridCol w="1184678"/>
                <a:gridCol w="1184678"/>
                <a:gridCol w="1184678"/>
                <a:gridCol w="1184678"/>
              </a:tblGrid>
              <a:tr h="334331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433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61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58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5</a:t>
            </a:fld>
            <a:endParaRPr kumimoji="1" lang="ja-JP" altLang="en-US"/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93900"/>
              </p:ext>
            </p:extLst>
          </p:nvPr>
        </p:nvGraphicFramePr>
        <p:xfrm>
          <a:off x="2541966" y="1690688"/>
          <a:ext cx="7108068" cy="4323744"/>
        </p:xfrm>
        <a:graphic>
          <a:graphicData uri="http://schemas.openxmlformats.org/drawingml/2006/table">
            <a:tbl>
              <a:tblPr/>
              <a:tblGrid>
                <a:gridCol w="1184678"/>
                <a:gridCol w="1184678"/>
                <a:gridCol w="1184678"/>
                <a:gridCol w="1184678"/>
                <a:gridCol w="1184678"/>
                <a:gridCol w="1184678"/>
              </a:tblGrid>
              <a:tr h="360312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ECM-6.0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09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kumimoji="1"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20380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ja-JP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　　　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The experiment proves that the new DIMD proposed modes shows 0.1% </a:t>
            </a:r>
            <a:r>
              <a:rPr lang="en-CA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Bd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-rate gain on </a:t>
            </a:r>
            <a:r>
              <a:rPr lang="en-CA" altLang="ja-JP" sz="240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CA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compared with the original DIMD mode. It is recommended to study this technique in EE.</a:t>
            </a:r>
            <a:endParaRPr lang="ja-JP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265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5" y="2970699"/>
            <a:ext cx="11668305" cy="7824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ja-JP" sz="4800" b="1" dirty="0">
                <a:latin typeface="Arial" panose="020B0604020202020204" pitchFamily="34" charset="0"/>
                <a:cs typeface="Arial" panose="020B0604020202020204" pitchFamily="34" charset="0"/>
              </a:rPr>
              <a:t>Thank you for listening</a:t>
            </a:r>
            <a:endParaRPr lang="ja-JP" altLang="ja-JP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5D3A5-5211-4B3A-8E45-D26DAB3661C8}" type="datetime1">
              <a:rPr lang="ja-JP" altLang="en-US" smtClean="0"/>
              <a:t>2022/10/18</a:t>
            </a:fld>
            <a:endParaRPr lang="ja-JP" altLang="en-US"/>
          </a:p>
        </p:txBody>
      </p:sp>
      <p:sp>
        <p:nvSpPr>
          <p:cNvPr id="13" name="フッター プレースホルダー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Confidential </a:t>
            </a:r>
            <a:endParaRPr kumimoji="1" lang="ja-JP" altLang="en-US" dirty="0"/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164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368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1992</TotalTime>
  <Words>366</Words>
  <Application>Microsoft Office PowerPoint</Application>
  <PresentationFormat>ワイド画面</PresentationFormat>
  <Paragraphs>175</Paragraphs>
  <Slides>8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8" baseType="lpstr">
      <vt:lpstr>(日本語用のフォントを使用)</vt:lpstr>
      <vt:lpstr>HGPｺﾞｼｯｸE</vt:lpstr>
      <vt:lpstr>HGPｺﾞｼｯｸM</vt:lpstr>
      <vt:lpstr>HGｺﾞｼｯｸM</vt:lpstr>
      <vt:lpstr>ＭＳ Ｐゴシック</vt:lpstr>
      <vt:lpstr>源ノ角ゴシック JP Normal</vt:lpstr>
      <vt:lpstr>游明朝</vt:lpstr>
      <vt:lpstr>Arial</vt:lpstr>
      <vt:lpstr>Calibri</vt:lpstr>
      <vt:lpstr>Be Original.テーマ</vt:lpstr>
      <vt:lpstr>JVET-AB0065</vt:lpstr>
      <vt:lpstr>DIMD_T and DIMD_L</vt:lpstr>
      <vt:lpstr>DIMD_T and DIMD_L</vt:lpstr>
      <vt:lpstr>Results</vt:lpstr>
      <vt:lpstr>Results</vt:lpstr>
      <vt:lpstr>Conclusion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范哲銘</cp:lastModifiedBy>
  <cp:revision>100</cp:revision>
  <dcterms:created xsi:type="dcterms:W3CDTF">2017-02-21T01:46:25Z</dcterms:created>
  <dcterms:modified xsi:type="dcterms:W3CDTF">2022-10-18T00:31:29Z</dcterms:modified>
</cp:coreProperties>
</file>