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0"/>
  </p:notesMasterIdLst>
  <p:sldIdLst>
    <p:sldId id="270" r:id="rId13"/>
    <p:sldId id="268" r:id="rId14"/>
    <p:sldId id="275" r:id="rId15"/>
    <p:sldId id="276" r:id="rId16"/>
    <p:sldId id="277" r:id="rId17"/>
    <p:sldId id="273" r:id="rId18"/>
    <p:sldId id="274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92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3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inlou, Alireza (Nokia - FI/Tampere)" userId="1aa700a0-ecde-477b-9779-71b62d4fd05a" providerId="ADAL" clId="{AC8BB05D-48C0-49AD-992C-CA418E060BAD}"/>
    <pc:docChg chg="modSld">
      <pc:chgData name="Aminlou, Alireza (Nokia - FI/Tampere)" userId="1aa700a0-ecde-477b-9779-71b62d4fd05a" providerId="ADAL" clId="{AC8BB05D-48C0-49AD-992C-CA418E060BAD}" dt="2022-07-13T19:07:45.847" v="17" actId="1076"/>
      <pc:docMkLst>
        <pc:docMk/>
      </pc:docMkLst>
      <pc:sldChg chg="modSp">
        <pc:chgData name="Aminlou, Alireza (Nokia - FI/Tampere)" userId="1aa700a0-ecde-477b-9779-71b62d4fd05a" providerId="ADAL" clId="{AC8BB05D-48C0-49AD-992C-CA418E060BAD}" dt="2022-07-13T19:02:56.811" v="3" actId="14100"/>
        <pc:sldMkLst>
          <pc:docMk/>
          <pc:sldMk cId="856307548" sldId="270"/>
        </pc:sldMkLst>
        <pc:spChg chg="mod">
          <ac:chgData name="Aminlou, Alireza (Nokia - FI/Tampere)" userId="1aa700a0-ecde-477b-9779-71b62d4fd05a" providerId="ADAL" clId="{AC8BB05D-48C0-49AD-992C-CA418E060BAD}" dt="2022-07-13T19:02:56.811" v="3" actId="14100"/>
          <ac:spMkLst>
            <pc:docMk/>
            <pc:sldMk cId="856307548" sldId="270"/>
            <ac:spMk id="2" creationId="{F18B6531-E2E8-0346-A5D0-4CA22F70A8B3}"/>
          </ac:spMkLst>
        </pc:spChg>
        <pc:spChg chg="mod">
          <ac:chgData name="Aminlou, Alireza (Nokia - FI/Tampere)" userId="1aa700a0-ecde-477b-9779-71b62d4fd05a" providerId="ADAL" clId="{AC8BB05D-48C0-49AD-992C-CA418E060BAD}" dt="2022-07-13T19:02:43.549" v="2" actId="14100"/>
          <ac:spMkLst>
            <pc:docMk/>
            <pc:sldMk cId="856307548" sldId="270"/>
            <ac:spMk id="3" creationId="{61935B59-69E5-DB41-AD43-F0EF687673C3}"/>
          </ac:spMkLst>
        </pc:spChg>
      </pc:sldChg>
      <pc:sldChg chg="modSp">
        <pc:chgData name="Aminlou, Alireza (Nokia - FI/Tampere)" userId="1aa700a0-ecde-477b-9779-71b62d4fd05a" providerId="ADAL" clId="{AC8BB05D-48C0-49AD-992C-CA418E060BAD}" dt="2022-07-13T19:07:45.847" v="17" actId="1076"/>
        <pc:sldMkLst>
          <pc:docMk/>
          <pc:sldMk cId="2245765071" sldId="273"/>
        </pc:sldMkLst>
        <pc:graphicFrameChg chg="mod">
          <ac:chgData name="Aminlou, Alireza (Nokia - FI/Tampere)" userId="1aa700a0-ecde-477b-9779-71b62d4fd05a" providerId="ADAL" clId="{AC8BB05D-48C0-49AD-992C-CA418E060BAD}" dt="2022-07-13T19:07:31.033" v="16" actId="1037"/>
          <ac:graphicFrameMkLst>
            <pc:docMk/>
            <pc:sldMk cId="2245765071" sldId="273"/>
            <ac:graphicFrameMk id="2" creationId="{641E53C1-DCC2-B656-6A56-FB8CBC136E5A}"/>
          </ac:graphicFrameMkLst>
        </pc:graphicFrameChg>
        <pc:graphicFrameChg chg="mod">
          <ac:chgData name="Aminlou, Alireza (Nokia - FI/Tampere)" userId="1aa700a0-ecde-477b-9779-71b62d4fd05a" providerId="ADAL" clId="{AC8BB05D-48C0-49AD-992C-CA418E060BAD}" dt="2022-07-13T19:07:45.847" v="17" actId="1076"/>
          <ac:graphicFrameMkLst>
            <pc:docMk/>
            <pc:sldMk cId="2245765071" sldId="273"/>
            <ac:graphicFrameMk id="5" creationId="{8F190F0F-AF7E-C41D-B520-7CD9DC145D3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7/13/2022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97618"/>
            <a:ext cx="8308800" cy="1539181"/>
          </a:xfrm>
        </p:spPr>
        <p:txBody>
          <a:bodyPr>
            <a:normAutofit/>
          </a:bodyPr>
          <a:lstStyle/>
          <a:p>
            <a:pPr algn="ctr"/>
            <a:r>
              <a:rPr lang="en-GB" sz="2800" dirty="0"/>
              <a:t>JVET-AA0114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Alireza Aminlou, Jani Lainema, Pekka Astola</a:t>
            </a:r>
          </a:p>
          <a:p>
            <a:pPr algn="ctr"/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609600"/>
            <a:ext cx="8308800" cy="227039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3600" dirty="0"/>
              <a:t>Division-free operation and </a:t>
            </a:r>
            <a:br>
              <a:rPr lang="en-GB" sz="3600" dirty="0"/>
            </a:br>
            <a:r>
              <a:rPr lang="en-GB" sz="3600" dirty="0"/>
              <a:t>mean-compensation for </a:t>
            </a:r>
            <a:br>
              <a:rPr lang="en-GB" sz="3600" dirty="0"/>
            </a:br>
            <a:r>
              <a:rPr lang="en-GB" sz="3600" dirty="0"/>
              <a:t>convolutional cross-component model (CCCM)</a:t>
            </a:r>
            <a:br>
              <a:rPr lang="en-GB" sz="3600" dirty="0"/>
            </a:b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two modifications to CCCM (Cross-Component Linear Model) prediction to simplify the CCCM implementations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Remove the mean sample value from luma and chroma samples used in the CCCM process (and reduce the fixed-point precision to 16-bit decimal part)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Substitute division operations by multiply-and-shift operations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JVET-AA0114: Introduction</a:t>
            </a:r>
          </a:p>
        </p:txBody>
      </p:sp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dirty="0"/>
              <a:t>Proposing to substitute the input to the CCCM operations with mean removed parameters. That is, prediction of a chroma sample changes from: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dirty="0"/>
              <a:t>	</a:t>
            </a:r>
            <a:r>
              <a:rPr lang="en-CA" dirty="0" err="1">
                <a:cs typeface="Arial" panose="020B0604020202020204" pitchFamily="34" charset="0"/>
              </a:rPr>
              <a:t>predChromaVal</a:t>
            </a:r>
            <a:r>
              <a:rPr lang="en-CA" dirty="0">
                <a:cs typeface="Arial" panose="020B0604020202020204" pitchFamily="34" charset="0"/>
              </a:rPr>
              <a:t> = c</a:t>
            </a:r>
            <a:r>
              <a:rPr lang="en-CA" baseline="-25000" dirty="0">
                <a:cs typeface="Arial" panose="020B0604020202020204" pitchFamily="34" charset="0"/>
              </a:rPr>
              <a:t>0</a:t>
            </a:r>
            <a:r>
              <a:rPr lang="en-CA" dirty="0">
                <a:cs typeface="Arial" panose="020B0604020202020204" pitchFamily="34" charset="0"/>
              </a:rPr>
              <a:t>C + c</a:t>
            </a:r>
            <a:r>
              <a:rPr lang="en-CA" baseline="-25000" dirty="0">
                <a:cs typeface="Arial" panose="020B0604020202020204" pitchFamily="34" charset="0"/>
              </a:rPr>
              <a:t>1</a:t>
            </a:r>
            <a:r>
              <a:rPr lang="en-CA" dirty="0">
                <a:cs typeface="Arial" panose="020B0604020202020204" pitchFamily="34" charset="0"/>
              </a:rPr>
              <a:t>N + c</a:t>
            </a:r>
            <a:r>
              <a:rPr lang="en-CA" baseline="-25000" dirty="0">
                <a:cs typeface="Arial" panose="020B0604020202020204" pitchFamily="34" charset="0"/>
              </a:rPr>
              <a:t>2</a:t>
            </a:r>
            <a:r>
              <a:rPr lang="en-CA" dirty="0">
                <a:cs typeface="Arial" panose="020B0604020202020204" pitchFamily="34" charset="0"/>
              </a:rPr>
              <a:t>S + c</a:t>
            </a:r>
            <a:r>
              <a:rPr lang="en-CA" baseline="-25000" dirty="0">
                <a:cs typeface="Arial" panose="020B0604020202020204" pitchFamily="34" charset="0"/>
              </a:rPr>
              <a:t>3</a:t>
            </a:r>
            <a:r>
              <a:rPr lang="en-CA" dirty="0">
                <a:cs typeface="Arial" panose="020B0604020202020204" pitchFamily="34" charset="0"/>
              </a:rPr>
              <a:t>E + c</a:t>
            </a:r>
            <a:r>
              <a:rPr lang="en-CA" baseline="-25000" dirty="0">
                <a:cs typeface="Arial" panose="020B0604020202020204" pitchFamily="34" charset="0"/>
              </a:rPr>
              <a:t>4</a:t>
            </a:r>
            <a:r>
              <a:rPr lang="en-CA" dirty="0">
                <a:cs typeface="Arial" panose="020B0604020202020204" pitchFamily="34" charset="0"/>
              </a:rPr>
              <a:t>W + c</a:t>
            </a:r>
            <a:r>
              <a:rPr lang="en-CA" baseline="-25000" dirty="0">
                <a:cs typeface="Arial" panose="020B0604020202020204" pitchFamily="34" charset="0"/>
              </a:rPr>
              <a:t>5</a:t>
            </a:r>
            <a:r>
              <a:rPr lang="en-CA" dirty="0">
                <a:cs typeface="Arial" panose="020B0604020202020204" pitchFamily="34" charset="0"/>
              </a:rPr>
              <a:t>P + c</a:t>
            </a:r>
            <a:r>
              <a:rPr lang="en-CA" baseline="-25000" dirty="0">
                <a:cs typeface="Arial" panose="020B0604020202020204" pitchFamily="34" charset="0"/>
              </a:rPr>
              <a:t>6</a:t>
            </a:r>
            <a:r>
              <a:rPr lang="en-CA" dirty="0">
                <a:cs typeface="Arial" panose="020B0604020202020204" pitchFamily="34" charset="0"/>
              </a:rPr>
              <a:t>B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sz="1800" dirty="0"/>
              <a:t>to: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dirty="0"/>
              <a:t>	</a:t>
            </a:r>
            <a:r>
              <a:rPr lang="en-CA" dirty="0" err="1">
                <a:cs typeface="Arial" panose="020B0604020202020204" pitchFamily="34" charset="0"/>
              </a:rPr>
              <a:t>predChromaVal</a:t>
            </a:r>
            <a:r>
              <a:rPr lang="en-CA" dirty="0">
                <a:cs typeface="Arial" panose="020B0604020202020204" pitchFamily="34" charset="0"/>
              </a:rPr>
              <a:t> = c</a:t>
            </a:r>
            <a:r>
              <a:rPr lang="en-CA" baseline="-25000" dirty="0">
                <a:cs typeface="Arial" panose="020B0604020202020204" pitchFamily="34" charset="0"/>
              </a:rPr>
              <a:t>0</a:t>
            </a:r>
            <a:r>
              <a:rPr lang="en-CA" dirty="0">
                <a:cs typeface="Arial" panose="020B0604020202020204" pitchFamily="34" charset="0"/>
              </a:rPr>
              <a:t>C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1</a:t>
            </a:r>
            <a:r>
              <a:rPr lang="en-CA" dirty="0">
                <a:cs typeface="Arial" panose="020B0604020202020204" pitchFamily="34" charset="0"/>
              </a:rPr>
              <a:t>N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2</a:t>
            </a:r>
            <a:r>
              <a:rPr lang="en-CA" dirty="0">
                <a:cs typeface="Arial" panose="020B0604020202020204" pitchFamily="34" charset="0"/>
              </a:rPr>
              <a:t>S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3</a:t>
            </a:r>
            <a:r>
              <a:rPr lang="en-CA" dirty="0">
                <a:cs typeface="Arial" panose="020B0604020202020204" pitchFamily="34" charset="0"/>
              </a:rPr>
              <a:t>E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4</a:t>
            </a:r>
            <a:r>
              <a:rPr lang="en-CA" dirty="0">
                <a:cs typeface="Arial" panose="020B0604020202020204" pitchFamily="34" charset="0"/>
              </a:rPr>
              <a:t>W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5</a:t>
            </a:r>
            <a:r>
              <a:rPr lang="en-CA" dirty="0">
                <a:cs typeface="Arial" panose="020B0604020202020204" pitchFamily="34" charset="0"/>
              </a:rPr>
              <a:t>P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6</a:t>
            </a:r>
            <a:r>
              <a:rPr lang="en-CA" dirty="0">
                <a:cs typeface="Arial" panose="020B0604020202020204" pitchFamily="34" charset="0"/>
              </a:rPr>
              <a:t>B</a:t>
            </a:r>
            <a:r>
              <a:rPr lang="en-US" dirty="0">
                <a:cs typeface="Arial" panose="020B0604020202020204" pitchFamily="34" charset="0"/>
              </a:rPr>
              <a:t> + </a:t>
            </a:r>
            <a:r>
              <a:rPr lang="en-US" dirty="0" err="1">
                <a:cs typeface="Arial" panose="020B0604020202020204" pitchFamily="34" charset="0"/>
              </a:rPr>
              <a:t>meanC</a:t>
            </a:r>
            <a:endParaRPr lang="en-CA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dirty="0"/>
              <a:t>where: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C' = C -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N' = N -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S' = S -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E' = E -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W' = W -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P' = P -(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*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&gt;&gt;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bitdepth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Mean removal</a:t>
            </a:r>
          </a:p>
        </p:txBody>
      </p:sp>
      <p:pic>
        <p:nvPicPr>
          <p:cNvPr id="4" name="Picture 3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5C84DF40-D0F3-4405-0B81-3CD743AFB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650" y="1484017"/>
            <a:ext cx="1272135" cy="1178901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FF283CA-364B-7AA9-3E7D-4C335D2693AF}"/>
              </a:ext>
            </a:extLst>
          </p:cNvPr>
          <p:cNvSpPr txBox="1">
            <a:spLocks/>
          </p:cNvSpPr>
          <p:nvPr/>
        </p:nvSpPr>
        <p:spPr>
          <a:xfrm>
            <a:off x="3560956" y="3166946"/>
            <a:ext cx="5583044" cy="197655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meanY</a:t>
            </a:r>
            <a: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  <a:t>: average luma of reference samples</a:t>
            </a:r>
            <a:b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meanC</a:t>
            </a:r>
            <a: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  <a:t>: average chroma of reference samples</a:t>
            </a:r>
            <a:b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15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96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Mean removal applied in both model creation and final prediction</a:t>
            </a:r>
          </a:p>
          <a:p>
            <a:endParaRPr lang="en-US" sz="1800" dirty="0"/>
          </a:p>
          <a:p>
            <a:r>
              <a:rPr lang="en-US" sz="1800" dirty="0"/>
              <a:t>As a result, the magnitudes of the values in the model calculation are reduced and less precision is needed for fixed-point arithmetic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Proposed to use 16-bit decimal precision in fixed-point operations (down from 22-bit precision)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Mean removal</a:t>
            </a:r>
          </a:p>
        </p:txBody>
      </p:sp>
    </p:spTree>
    <p:extLst>
      <p:ext uri="{BB962C8B-B14F-4D97-AF65-F5344CB8AC3E}">
        <p14:creationId xmlns:p14="http://schemas.microsoft.com/office/powerpoint/2010/main" val="2549823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Division operations used in the model creation are substituted with multiply-and-shift approach (in the spirit of what is done for CCLM)</a:t>
            </a:r>
          </a:p>
          <a:p>
            <a:endParaRPr lang="en-US" sz="1800" dirty="0"/>
          </a:p>
          <a:p>
            <a:r>
              <a:rPr lang="en-US" sz="1800" dirty="0"/>
              <a:t>	result = num * scale &gt;&gt; shift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Second order model for the scale (first order in CCLM)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3 x 8 look-up table entries (1 x 16 in CCLM)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Improves the accuracy of division for larger numbers </a:t>
            </a:r>
            <a:endParaRPr lang="en-US" sz="20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Division removal</a:t>
            </a:r>
          </a:p>
        </p:txBody>
      </p:sp>
    </p:spTree>
    <p:extLst>
      <p:ext uri="{BB962C8B-B14F-4D97-AF65-F5344CB8AC3E}">
        <p14:creationId xmlns:p14="http://schemas.microsoft.com/office/powerpoint/2010/main" val="3816938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41E53C1-DCC2-B656-6A56-FB8CBC136E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527021"/>
              </p:ext>
            </p:extLst>
          </p:nvPr>
        </p:nvGraphicFramePr>
        <p:xfrm>
          <a:off x="727743" y="1043946"/>
          <a:ext cx="3254634" cy="3262300"/>
        </p:xfrm>
        <a:graphic>
          <a:graphicData uri="http://schemas.openxmlformats.org/drawingml/2006/table">
            <a:tbl>
              <a:tblPr/>
              <a:tblGrid>
                <a:gridCol w="542439">
                  <a:extLst>
                    <a:ext uri="{9D8B030D-6E8A-4147-A177-3AD203B41FA5}">
                      <a16:colId xmlns:a16="http://schemas.microsoft.com/office/drawing/2014/main" val="2378156619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3419775084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3912223816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3613396500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338522269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2618676393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9943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25827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638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84854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53856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16239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74067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78542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9037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957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68447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094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63699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81697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56516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35542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577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28271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4528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16079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18319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2664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6277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92974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0587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F190F0F-AF7E-C41D-B520-7CD9DC145D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714959"/>
              </p:ext>
            </p:extLst>
          </p:nvPr>
        </p:nvGraphicFramePr>
        <p:xfrm>
          <a:off x="4961861" y="1043946"/>
          <a:ext cx="3254634" cy="3262300"/>
        </p:xfrm>
        <a:graphic>
          <a:graphicData uri="http://schemas.openxmlformats.org/drawingml/2006/table">
            <a:tbl>
              <a:tblPr/>
              <a:tblGrid>
                <a:gridCol w="542439">
                  <a:extLst>
                    <a:ext uri="{9D8B030D-6E8A-4147-A177-3AD203B41FA5}">
                      <a16:colId xmlns:a16="http://schemas.microsoft.com/office/drawing/2014/main" val="456899360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548029082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3618375825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151261863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086998571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414222840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9306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ECM-5.0+CCCM (EE2 Test1.1a)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1544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97837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90868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77043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41176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48765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02492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8592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8995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33562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84044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63618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174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ECM-5.0+CCCM (EE2 Test1.1a)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75382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740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85327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66273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8890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6054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57611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0853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14145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6382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995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two modifications to CCCM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Use 16-bit decimal precision after mean removal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Substitute division operations by multiply-and-shifts</a:t>
            </a:r>
          </a:p>
          <a:p>
            <a:endParaRPr lang="en-US" sz="1800" dirty="0"/>
          </a:p>
          <a:p>
            <a:r>
              <a:rPr lang="en-US" sz="1800" dirty="0"/>
              <a:t>No practical impact for coding 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Suggested to include the modifications to the next version of ECM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6054</TotalTime>
  <Words>903</Words>
  <Application>Microsoft Office PowerPoint</Application>
  <PresentationFormat>On-screen Show (16:9)</PresentationFormat>
  <Paragraphs>284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Consolas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Division-free operation and  mean-compensation for  convolutional cross-component model (CCCM)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Aminlou, Alireza (Nokia - FI/Tampere)</cp:lastModifiedBy>
  <cp:revision>42</cp:revision>
  <dcterms:created xsi:type="dcterms:W3CDTF">2021-02-11T14:34:49Z</dcterms:created>
  <dcterms:modified xsi:type="dcterms:W3CDTF">2022-07-13T19:46:01Z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