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64" r:id="rId1"/>
  </p:sldMasterIdLst>
  <p:notesMasterIdLst>
    <p:notesMasterId r:id="rId10"/>
  </p:notesMasterIdLst>
  <p:sldIdLst>
    <p:sldId id="256" r:id="rId2"/>
    <p:sldId id="257" r:id="rId3"/>
    <p:sldId id="271" r:id="rId4"/>
    <p:sldId id="272" r:id="rId5"/>
    <p:sldId id="275" r:id="rId6"/>
    <p:sldId id="260" r:id="rId7"/>
    <p:sldId id="273" r:id="rId8"/>
    <p:sldId id="27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94660"/>
  </p:normalViewPr>
  <p:slideViewPr>
    <p:cSldViewPr snapToGrid="0">
      <p:cViewPr>
        <p:scale>
          <a:sx n="100" d="100"/>
          <a:sy n="100" d="100"/>
        </p:scale>
        <p:origin x="27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349713-FEDB-4BAB-BCD2-418DDDEB58AF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E6986-3804-4A43-9715-81D11B3F5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310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E6986-3804-4A43-9715-81D11B3F5B8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74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E6986-3804-4A43-9715-81D11B3F5B8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3828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E6986-3804-4A43-9715-81D11B3F5B8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512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E6986-3804-4A43-9715-81D11B3F5B8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342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1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5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7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3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F876096-ABCF-456B-9083-CAB33B0A8774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Visio_Drawing.vsdx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8AE1BB6E-2ECD-43B3-A6BE-D96B5AFEF1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AA498F4-9E92-4A8E-B1FB-A5EDF3C673F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72114"/>
            <a:ext cx="12192000" cy="318588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86D4310-4154-4DB7-9B6B-EACA949C37F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B6130-4687-40CC-936D-9C43F03C1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947" y="4170252"/>
            <a:ext cx="11582399" cy="23876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JVET-AA0094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EE1-related: Deep In-Loop Filter in EE1-1.6 with Adaptive Input Samples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18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vivo</a:t>
            </a:r>
            <a:br>
              <a:rPr lang="en-US" altLang="zh-CN" sz="18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18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Beijing </a:t>
            </a:r>
            <a:r>
              <a:rPr lang="en-US" altLang="zh-CN" sz="1800" b="1" dirty="0" err="1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Jiaotong</a:t>
            </a:r>
            <a:r>
              <a:rPr lang="en-US" altLang="zh-CN" sz="18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 University</a:t>
            </a:r>
            <a:endParaRPr lang="zh-CN" altLang="en-US" sz="1800" b="1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11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3541F2-3AC7-4390-B25B-27A9EF294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974" y="973268"/>
            <a:ext cx="11223524" cy="3373730"/>
          </a:xfrm>
        </p:spPr>
        <p:txBody>
          <a:bodyPr>
            <a:noAutofit/>
          </a:bodyPr>
          <a:lstStyle/>
          <a:p>
            <a:pPr hangingPunct="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CA" altLang="zh-CN" sz="1800" dirty="0">
                <a:cs typeface="Times New Roman" panose="02020603050405020304" pitchFamily="18" charset="0"/>
              </a:rPr>
              <a:t>The NN filter use </a:t>
            </a:r>
            <a:r>
              <a:rPr lang="en-US" altLang="zh-CN" sz="1800" u="sng" dirty="0">
                <a:cs typeface="Times New Roman" panose="02020603050405020304" pitchFamily="18" charset="0"/>
              </a:rPr>
              <a:t>unfiltered </a:t>
            </a:r>
            <a:r>
              <a:rPr lang="en-CA" altLang="zh-CN" sz="1800" u="sng" dirty="0">
                <a:cs typeface="Times New Roman" panose="02020603050405020304" pitchFamily="18" charset="0"/>
              </a:rPr>
              <a:t>reconstruct</a:t>
            </a:r>
            <a:r>
              <a:rPr lang="en-US" altLang="zh-CN" sz="1800" u="sng" dirty="0">
                <a:cs typeface="Times New Roman" panose="02020603050405020304" pitchFamily="18" charset="0"/>
              </a:rPr>
              <a:t>ed</a:t>
            </a:r>
            <a:r>
              <a:rPr lang="en-CA" altLang="zh-CN" sz="1800" u="sng" dirty="0">
                <a:cs typeface="Times New Roman" panose="02020603050405020304" pitchFamily="18" charset="0"/>
              </a:rPr>
              <a:t> samples</a:t>
            </a:r>
            <a:r>
              <a:rPr lang="en-CA" altLang="zh-CN" sz="1800" dirty="0">
                <a:cs typeface="Times New Roman" panose="02020603050405020304" pitchFamily="18" charset="0"/>
              </a:rPr>
              <a:t> as one of the inputs.</a:t>
            </a:r>
          </a:p>
          <a:p>
            <a:pPr hangingPunct="0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CA" altLang="zh-CN" sz="1800" dirty="0">
              <a:cs typeface="Times New Roman" panose="02020603050405020304" pitchFamily="18" charset="0"/>
            </a:endParaRPr>
          </a:p>
          <a:p>
            <a:pPr hangingPunct="0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CA" altLang="zh-CN" sz="1800" dirty="0">
              <a:cs typeface="Times New Roman" panose="02020603050405020304" pitchFamily="18" charset="0"/>
            </a:endParaRPr>
          </a:p>
          <a:p>
            <a:pPr hangingPunct="0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CA" altLang="zh-CN" sz="1800" dirty="0">
              <a:cs typeface="Times New Roman" panose="02020603050405020304" pitchFamily="18" charset="0"/>
            </a:endParaRPr>
          </a:p>
          <a:p>
            <a:pPr hangingPunct="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cs typeface="Times New Roman" panose="02020603050405020304" pitchFamily="18" charset="0"/>
              </a:rPr>
              <a:t>The published training procedure adopt an iterative training method.</a:t>
            </a:r>
            <a:r>
              <a:rPr lang="zh-CN" altLang="en-US" sz="1800" dirty="0">
                <a:cs typeface="Times New Roman" panose="02020603050405020304" pitchFamily="18" charset="0"/>
              </a:rPr>
              <a:t> </a:t>
            </a:r>
            <a:r>
              <a:rPr lang="en-US" altLang="zh-CN" sz="1800" dirty="0">
                <a:cs typeface="Times New Roman" panose="02020603050405020304" pitchFamily="18" charset="0"/>
              </a:rPr>
              <a:t>In phase II, the intra-model from the previous phase (phase I) is used to generate the training data under random-access configuration.</a:t>
            </a:r>
            <a:endParaRPr lang="zh-CN" altLang="zh-CN" sz="1800" dirty="0"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Introduction</a:t>
            </a:r>
            <a:endParaRPr lang="zh-CN" altLang="en-US" sz="36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2F3E0365-F3A7-4645-9D21-5CC4E5B3D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15EF6A70-AB89-4C16-B919-F75664C5E4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168256"/>
              </p:ext>
            </p:extLst>
          </p:nvPr>
        </p:nvGraphicFramePr>
        <p:xfrm>
          <a:off x="2492154" y="1562190"/>
          <a:ext cx="6166139" cy="17309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4" name="Visio" r:id="rId6" imgW="8734508" imgH="2448061" progId="Visio.Drawing.15">
                  <p:embed/>
                </p:oleObj>
              </mc:Choice>
              <mc:Fallback>
                <p:oleObj name="Visio" r:id="rId6" imgW="8734508" imgH="244806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154" y="1562190"/>
                        <a:ext cx="6166139" cy="17309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>
            <a:extLst>
              <a:ext uri="{FF2B5EF4-FFF2-40B4-BE49-F238E27FC236}">
                <a16:creationId xmlns:a16="http://schemas.microsoft.com/office/drawing/2014/main" id="{CB43BD9E-F7D0-4DF8-B50A-A1DDE105EF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2188" y="4523048"/>
            <a:ext cx="8147624" cy="187321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30B6B84-20B5-4A4E-B4FA-C3A915A60720}"/>
              </a:ext>
            </a:extLst>
          </p:cNvPr>
          <p:cNvSpPr/>
          <p:nvPr/>
        </p:nvSpPr>
        <p:spPr>
          <a:xfrm>
            <a:off x="3870037" y="4535055"/>
            <a:ext cx="2346038" cy="1861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大括号 9">
            <a:extLst>
              <a:ext uri="{FF2B5EF4-FFF2-40B4-BE49-F238E27FC236}">
                <a16:creationId xmlns:a16="http://schemas.microsoft.com/office/drawing/2014/main" id="{40C74D6A-D101-4F34-B40D-2C8E552D6972}"/>
              </a:ext>
            </a:extLst>
          </p:cNvPr>
          <p:cNvSpPr/>
          <p:nvPr/>
        </p:nvSpPr>
        <p:spPr>
          <a:xfrm>
            <a:off x="2632364" y="1874982"/>
            <a:ext cx="45719" cy="609600"/>
          </a:xfrm>
          <a:prstGeom prst="leftBrac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617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3541F2-3AC7-4390-B25B-27A9EF294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562"/>
            <a:ext cx="10515600" cy="4351337"/>
          </a:xfrm>
        </p:spPr>
        <p:txBody>
          <a:bodyPr>
            <a:normAutofit fontScale="92500"/>
          </a:bodyPr>
          <a:lstStyle/>
          <a:p>
            <a:pPr hangingPunct="0">
              <a:lnSpc>
                <a:spcPct val="150000"/>
              </a:lnSpc>
            </a:pPr>
            <a:r>
              <a:rPr lang="en-CA" altLang="zh-CN" sz="2400" dirty="0">
                <a:ea typeface="等线" panose="02010600030101010101" pitchFamily="2" charset="-122"/>
              </a:rPr>
              <a:t>Instead of always using the unfiltered reconstruct</a:t>
            </a:r>
            <a:r>
              <a:rPr lang="en-US" altLang="zh-CN" sz="2400" dirty="0">
                <a:ea typeface="等线" panose="02010600030101010101" pitchFamily="2" charset="-122"/>
              </a:rPr>
              <a:t>ed</a:t>
            </a:r>
            <a:r>
              <a:rPr lang="en-CA" altLang="zh-CN" sz="2400" dirty="0">
                <a:ea typeface="等线" panose="02010600030101010101" pitchFamily="2" charset="-122"/>
              </a:rPr>
              <a:t> samples as an input, one type of the samples is chosen between the reconstructed samples </a:t>
            </a:r>
            <a:r>
              <a:rPr lang="en-CA" altLang="zh-CN" sz="2400" u="sng" dirty="0">
                <a:ea typeface="等线" panose="02010600030101010101" pitchFamily="2" charset="-122"/>
              </a:rPr>
              <a:t>before and after deblocking filtering</a:t>
            </a:r>
            <a:r>
              <a:rPr lang="en-CA" altLang="zh-CN" sz="2400" dirty="0">
                <a:ea typeface="等线" panose="02010600030101010101" pitchFamily="2" charset="-122"/>
              </a:rPr>
              <a:t> (DBK) based on the rate-distortion cost at the encoder side.</a:t>
            </a:r>
            <a:endParaRPr lang="zh-CN" altLang="zh-CN" sz="2400" dirty="0">
              <a:ea typeface="等线" panose="02010600030101010101" pitchFamily="2" charset="-122"/>
            </a:endParaRPr>
          </a:p>
          <a:p>
            <a:pPr hangingPunct="0">
              <a:lnSpc>
                <a:spcPct val="150000"/>
              </a:lnSpc>
            </a:pPr>
            <a:r>
              <a:rPr lang="en-CA" altLang="zh-CN" sz="2400" u="sng" dirty="0">
                <a:ea typeface="等线" panose="02010600030101010101" pitchFamily="2" charset="-122"/>
              </a:rPr>
              <a:t>A slice-level flag </a:t>
            </a:r>
            <a:r>
              <a:rPr lang="en-CA" altLang="zh-CN" sz="2400" dirty="0">
                <a:ea typeface="等线" panose="02010600030101010101" pitchFamily="2" charset="-122"/>
              </a:rPr>
              <a:t>is signalled to indicate the decoder which reconstructed samples are applied to NN filter.</a:t>
            </a:r>
            <a:endParaRPr lang="zh-CN" altLang="zh-CN" sz="2400" dirty="0">
              <a:ea typeface="等线" panose="02010600030101010101" pitchFamily="2" charset="-122"/>
            </a:endParaRPr>
          </a:p>
          <a:p>
            <a:pPr hangingPunct="0">
              <a:lnSpc>
                <a:spcPct val="150000"/>
              </a:lnSpc>
            </a:pPr>
            <a:r>
              <a:rPr lang="en-CA" altLang="zh-CN" sz="2400" dirty="0">
                <a:ea typeface="等线" panose="02010600030101010101" pitchFamily="2" charset="-122"/>
              </a:rPr>
              <a:t>In the current version of implementation SW, this method is only applied to </a:t>
            </a:r>
            <a:r>
              <a:rPr lang="en-CA" altLang="zh-CN" sz="2400" u="sng" dirty="0">
                <a:ea typeface="等线" panose="02010600030101010101" pitchFamily="2" charset="-122"/>
              </a:rPr>
              <a:t>B slice for </a:t>
            </a:r>
            <a:r>
              <a:rPr lang="en-CA" altLang="zh-CN" sz="2400" u="sng" dirty="0" err="1">
                <a:ea typeface="等线" panose="02010600030101010101" pitchFamily="2" charset="-122"/>
              </a:rPr>
              <a:t>luma</a:t>
            </a:r>
            <a:r>
              <a:rPr lang="en-CA" altLang="zh-CN" sz="2400" u="sng" dirty="0">
                <a:ea typeface="等线" panose="02010600030101010101" pitchFamily="2" charset="-122"/>
              </a:rPr>
              <a:t> component</a:t>
            </a:r>
            <a:r>
              <a:rPr lang="en-CA" altLang="zh-CN" sz="2400" dirty="0">
                <a:ea typeface="等线" panose="02010600030101010101" pitchFamily="2" charset="-122"/>
              </a:rPr>
              <a:t>.</a:t>
            </a:r>
            <a:endParaRPr lang="zh-CN" altLang="zh-CN" sz="2400" dirty="0">
              <a:ea typeface="等线" panose="02010600030101010101" pitchFamily="2" charset="-122"/>
            </a:endParaRPr>
          </a:p>
          <a:p>
            <a:pPr marL="0" lvl="0" indent="0" hangingPunct="0">
              <a:buNone/>
            </a:pP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18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dirty="0"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4F084CF-19AE-4610-AEE1-8ACFFED9ADC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Proposed Method</a:t>
            </a:r>
            <a:endParaRPr lang="zh-CN" altLang="en-US" sz="36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B2F2337-5B46-4830-B81B-78D24DEF0B4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9" name="Rectangle 5">
            <a:extLst>
              <a:ext uri="{FF2B5EF4-FFF2-40B4-BE49-F238E27FC236}">
                <a16:creationId xmlns:a16="http://schemas.microsoft.com/office/drawing/2014/main" id="{C931C663-52A0-4A3E-B312-BD72545BF5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606CBA-8199-45FF-A280-DC384F858478}"/>
              </a:ext>
            </a:extLst>
          </p:cNvPr>
          <p:cNvSpPr txBox="1"/>
          <p:nvPr/>
        </p:nvSpPr>
        <p:spPr>
          <a:xfrm>
            <a:off x="4918609" y="6465455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 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2055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24F47B-CFEB-4549-B4F7-7B59314CD0A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3FD8E168-2427-4DF3-BDA7-B51246AC0AC7}"/>
              </a:ext>
            </a:extLst>
          </p:cNvPr>
          <p:cNvSpPr txBox="1">
            <a:spLocks/>
          </p:cNvSpPr>
          <p:nvPr/>
        </p:nvSpPr>
        <p:spPr>
          <a:xfrm>
            <a:off x="838200" y="-173102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Results</a:t>
            </a:r>
            <a:endParaRPr lang="zh-CN" altLang="en-US" sz="36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EDF38DF-DE66-4009-B396-95C735D79E1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11D5B1A9-E348-4E8D-ABE8-7322ABEEBBFF}"/>
              </a:ext>
            </a:extLst>
          </p:cNvPr>
          <p:cNvSpPr txBox="1"/>
          <p:nvPr/>
        </p:nvSpPr>
        <p:spPr>
          <a:xfrm>
            <a:off x="3085614" y="4398470"/>
            <a:ext cx="65739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altLang="zh-CN" sz="1600" dirty="0">
                <a:cs typeface="Times New Roman" panose="02020603050405020304" pitchFamily="18" charset="0"/>
              </a:rPr>
              <a:t>Test2: </a:t>
            </a:r>
            <a:r>
              <a:rPr lang="en-US" altLang="zh-CN" sz="1600" dirty="0">
                <a:cs typeface="Times New Roman" panose="02020603050405020304" pitchFamily="18" charset="0"/>
              </a:rPr>
              <a:t>the proposed method over EE1-1.6 in training phase II (SADL, flt32) </a:t>
            </a:r>
            <a:endParaRPr lang="zh-CN" altLang="en-US" sz="1600" dirty="0"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3B90E6E-5476-4193-A242-26101EA9B2AA}"/>
              </a:ext>
            </a:extLst>
          </p:cNvPr>
          <p:cNvSpPr txBox="1"/>
          <p:nvPr/>
        </p:nvSpPr>
        <p:spPr>
          <a:xfrm>
            <a:off x="2919864" y="2252690"/>
            <a:ext cx="55912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altLang="zh-CN" sz="1600" dirty="0">
                <a:cs typeface="Times New Roman" panose="02020603050405020304" pitchFamily="18" charset="0"/>
              </a:rPr>
              <a:t>Test1: </a:t>
            </a:r>
            <a:r>
              <a:rPr lang="en-US" altLang="zh-CN" sz="1600" dirty="0">
                <a:cs typeface="Times New Roman" panose="02020603050405020304" pitchFamily="18" charset="0"/>
              </a:rPr>
              <a:t>EE1-1.6 in training phase II over NNVC anchor (SADL, flt32)</a:t>
            </a:r>
            <a:endParaRPr lang="zh-CN" altLang="en-US" sz="1600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19C93E9-539E-4598-AEB1-FCCA6CADF544}"/>
              </a:ext>
            </a:extLst>
          </p:cNvPr>
          <p:cNvSpPr/>
          <p:nvPr/>
        </p:nvSpPr>
        <p:spPr>
          <a:xfrm>
            <a:off x="441502" y="1024821"/>
            <a:ext cx="10912298" cy="114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ea typeface="等线" panose="02010600030101010101" pitchFamily="2" charset="-122"/>
              </a:rPr>
              <a:t>Due to the limited time, we have only obtained the simulation results based on </a:t>
            </a:r>
            <a:r>
              <a:rPr lang="en-US" altLang="zh-CN" sz="2400" u="sng" dirty="0">
                <a:ea typeface="等线" panose="02010600030101010101" pitchFamily="2" charset="-122"/>
              </a:rPr>
              <a:t>the model after </a:t>
            </a:r>
            <a:r>
              <a:rPr lang="en-CA" altLang="zh-CN" sz="2400" b="1" u="sng" dirty="0">
                <a:ea typeface="等线" panose="02010600030101010101" pitchFamily="2" charset="-122"/>
              </a:rPr>
              <a:t>training phase II</a:t>
            </a:r>
            <a:r>
              <a:rPr lang="en-US" altLang="zh-CN" sz="2400" dirty="0">
                <a:ea typeface="等线" panose="02010600030101010101" pitchFamily="2" charset="-122"/>
              </a:rPr>
              <a:t>. </a:t>
            </a:r>
          </a:p>
        </p:txBody>
      </p:sp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E8CF4DC2-005F-4194-8D1F-0C066DA79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464373"/>
              </p:ext>
            </p:extLst>
          </p:nvPr>
        </p:nvGraphicFramePr>
        <p:xfrm>
          <a:off x="4319481" y="4993751"/>
          <a:ext cx="1346200" cy="113347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76324444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66282574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30718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0693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16030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19031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65949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568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550044"/>
                  </a:ext>
                </a:extLst>
              </a:tr>
            </a:tbl>
          </a:graphicData>
        </a:graphic>
      </p:graphicFrame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668BAD32-0BAE-4B79-9A3E-3CB816D1D3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635195"/>
              </p:ext>
            </p:extLst>
          </p:nvPr>
        </p:nvGraphicFramePr>
        <p:xfrm>
          <a:off x="8932756" y="4993751"/>
          <a:ext cx="1346200" cy="1133482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73424807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58226884"/>
                    </a:ext>
                  </a:extLst>
                </a:gridCol>
              </a:tblGrid>
              <a:tr h="1619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4962422"/>
                  </a:ext>
                </a:extLst>
              </a:tr>
              <a:tr h="1619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3469504"/>
                  </a:ext>
                </a:extLst>
              </a:tr>
              <a:tr h="1619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6844220"/>
                  </a:ext>
                </a:extLst>
              </a:tr>
              <a:tr h="16192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836351"/>
                  </a:ext>
                </a:extLst>
              </a:tr>
              <a:tr h="16192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3077145"/>
                  </a:ext>
                </a:extLst>
              </a:tr>
              <a:tr h="1619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751452"/>
                  </a:ext>
                </a:extLst>
              </a:tr>
              <a:tr h="16192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2807367"/>
                  </a:ext>
                </a:extLst>
              </a:tr>
            </a:tbl>
          </a:graphicData>
        </a:graphic>
      </p:graphicFrame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805BFB82-A590-4A9C-A613-C64D825570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538276"/>
              </p:ext>
            </p:extLst>
          </p:nvPr>
        </p:nvGraphicFramePr>
        <p:xfrm>
          <a:off x="5986356" y="4996402"/>
          <a:ext cx="2946400" cy="113347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242186830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2277297208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4217960250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308876284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43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39238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26555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294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5993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08856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9818"/>
                  </a:ext>
                </a:extLst>
              </a:tr>
            </a:tbl>
          </a:graphicData>
        </a:graphic>
      </p:graphicFrame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4721E435-0FC7-4E5C-A2B5-94DA9BC4CA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574615"/>
              </p:ext>
            </p:extLst>
          </p:nvPr>
        </p:nvGraphicFramePr>
        <p:xfrm>
          <a:off x="1373081" y="4993750"/>
          <a:ext cx="2946400" cy="113347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3589223826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3176923366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3550983560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311740992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5697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411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27647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1230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70537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029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0433336"/>
                  </a:ext>
                </a:extLst>
              </a:tr>
            </a:tbl>
          </a:graphicData>
        </a:graphic>
      </p:graphicFrame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B3C50F04-E082-4BFA-82DE-1F6AC0D8D3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996572"/>
              </p:ext>
            </p:extLst>
          </p:nvPr>
        </p:nvGraphicFramePr>
        <p:xfrm>
          <a:off x="2155646" y="2861105"/>
          <a:ext cx="3249718" cy="1439431"/>
        </p:xfrm>
        <a:graphic>
          <a:graphicData uri="http://schemas.openxmlformats.org/drawingml/2006/table">
            <a:tbl>
              <a:tblPr/>
              <a:tblGrid>
                <a:gridCol w="1148608">
                  <a:extLst>
                    <a:ext uri="{9D8B030D-6E8A-4147-A177-3AD203B41FA5}">
                      <a16:colId xmlns:a16="http://schemas.microsoft.com/office/drawing/2014/main" val="866668944"/>
                    </a:ext>
                  </a:extLst>
                </a:gridCol>
                <a:gridCol w="700370">
                  <a:extLst>
                    <a:ext uri="{9D8B030D-6E8A-4147-A177-3AD203B41FA5}">
                      <a16:colId xmlns:a16="http://schemas.microsoft.com/office/drawing/2014/main" val="3588991021"/>
                    </a:ext>
                  </a:extLst>
                </a:gridCol>
                <a:gridCol w="700370">
                  <a:extLst>
                    <a:ext uri="{9D8B030D-6E8A-4147-A177-3AD203B41FA5}">
                      <a16:colId xmlns:a16="http://schemas.microsoft.com/office/drawing/2014/main" val="664780747"/>
                    </a:ext>
                  </a:extLst>
                </a:gridCol>
                <a:gridCol w="700370">
                  <a:extLst>
                    <a:ext uri="{9D8B030D-6E8A-4147-A177-3AD203B41FA5}">
                      <a16:colId xmlns:a16="http://schemas.microsoft.com/office/drawing/2014/main" val="2087103407"/>
                    </a:ext>
                  </a:extLst>
                </a:gridCol>
              </a:tblGrid>
              <a:tr h="2056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-8.76%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-17.42%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-19.98%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7332405"/>
                  </a:ext>
                </a:extLst>
              </a:tr>
              <a:tr h="2056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-21.41%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-18.43%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305972"/>
                  </a:ext>
                </a:extLst>
              </a:tr>
              <a:tr h="2056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-8.72%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-24.50%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6059126"/>
                  </a:ext>
                </a:extLst>
              </a:tr>
              <a:tr h="2056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-22.95%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-23.93%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089576"/>
                  </a:ext>
                </a:extLst>
              </a:tr>
              <a:tr h="2056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4402270"/>
                  </a:ext>
                </a:extLst>
              </a:tr>
              <a:tr h="2056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-22.05%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0205013"/>
                  </a:ext>
                </a:extLst>
              </a:tr>
              <a:tr h="2056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-24.68%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-24.95%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0695877"/>
                  </a:ext>
                </a:extLst>
              </a:tr>
            </a:tbl>
          </a:graphicData>
        </a:graphic>
      </p:graphicFrame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C9555831-4127-44B4-961C-119979A13C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529652"/>
              </p:ext>
            </p:extLst>
          </p:nvPr>
        </p:nvGraphicFramePr>
        <p:xfrm>
          <a:off x="6356139" y="2859780"/>
          <a:ext cx="3249717" cy="1439431"/>
        </p:xfrm>
        <a:graphic>
          <a:graphicData uri="http://schemas.openxmlformats.org/drawingml/2006/table">
            <a:tbl>
              <a:tblPr/>
              <a:tblGrid>
                <a:gridCol w="1148607">
                  <a:extLst>
                    <a:ext uri="{9D8B030D-6E8A-4147-A177-3AD203B41FA5}">
                      <a16:colId xmlns:a16="http://schemas.microsoft.com/office/drawing/2014/main" val="2347569820"/>
                    </a:ext>
                  </a:extLst>
                </a:gridCol>
                <a:gridCol w="700370">
                  <a:extLst>
                    <a:ext uri="{9D8B030D-6E8A-4147-A177-3AD203B41FA5}">
                      <a16:colId xmlns:a16="http://schemas.microsoft.com/office/drawing/2014/main" val="187412285"/>
                    </a:ext>
                  </a:extLst>
                </a:gridCol>
                <a:gridCol w="700370">
                  <a:extLst>
                    <a:ext uri="{9D8B030D-6E8A-4147-A177-3AD203B41FA5}">
                      <a16:colId xmlns:a16="http://schemas.microsoft.com/office/drawing/2014/main" val="3020943674"/>
                    </a:ext>
                  </a:extLst>
                </a:gridCol>
                <a:gridCol w="700370">
                  <a:extLst>
                    <a:ext uri="{9D8B030D-6E8A-4147-A177-3AD203B41FA5}">
                      <a16:colId xmlns:a16="http://schemas.microsoft.com/office/drawing/2014/main" val="225507841"/>
                    </a:ext>
                  </a:extLst>
                </a:gridCol>
              </a:tblGrid>
              <a:tr h="2056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970668"/>
                  </a:ext>
                </a:extLst>
              </a:tr>
              <a:tr h="2056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2449282"/>
                  </a:ext>
                </a:extLst>
              </a:tr>
              <a:tr h="2056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6009737"/>
                  </a:ext>
                </a:extLst>
              </a:tr>
              <a:tr h="2056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-7.51%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-15.39%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-15.77%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696249"/>
                  </a:ext>
                </a:extLst>
              </a:tr>
              <a:tr h="2056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-17.75%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-17.98%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693609"/>
                  </a:ext>
                </a:extLst>
              </a:tr>
              <a:tr h="2056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2911382"/>
                  </a:ext>
                </a:extLst>
              </a:tr>
              <a:tr h="2056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-18.59%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-18.59%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508391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78F5526E-3891-4DF1-A9CC-415D212D8A77}"/>
              </a:ext>
            </a:extLst>
          </p:cNvPr>
          <p:cNvSpPr txBox="1"/>
          <p:nvPr/>
        </p:nvSpPr>
        <p:spPr>
          <a:xfrm>
            <a:off x="3450978" y="4624418"/>
            <a:ext cx="1062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RA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A448BBD-5DCF-4E08-9F68-D87A024763F8}"/>
              </a:ext>
            </a:extLst>
          </p:cNvPr>
          <p:cNvSpPr txBox="1"/>
          <p:nvPr/>
        </p:nvSpPr>
        <p:spPr>
          <a:xfrm>
            <a:off x="3428927" y="2540846"/>
            <a:ext cx="1062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RA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CBD33AE-A9A6-44F6-99D6-4F504CBC7834}"/>
              </a:ext>
            </a:extLst>
          </p:cNvPr>
          <p:cNvSpPr txBox="1"/>
          <p:nvPr/>
        </p:nvSpPr>
        <p:spPr>
          <a:xfrm>
            <a:off x="7707357" y="2504512"/>
            <a:ext cx="1062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LDB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0BE1E0A-C809-423C-9732-6E169C928F50}"/>
              </a:ext>
            </a:extLst>
          </p:cNvPr>
          <p:cNvSpPr txBox="1"/>
          <p:nvPr/>
        </p:nvSpPr>
        <p:spPr>
          <a:xfrm>
            <a:off x="7675406" y="4650292"/>
            <a:ext cx="1062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LDB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1561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3541F2-3AC7-4390-B25B-27A9EF294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5127" y="2104001"/>
            <a:ext cx="10515600" cy="4351337"/>
          </a:xfrm>
        </p:spPr>
        <p:txBody>
          <a:bodyPr/>
          <a:lstStyle/>
          <a:p>
            <a:pPr marL="0" lvl="0" indent="0" hangingPunct="0">
              <a:buNone/>
            </a:pPr>
            <a:endParaRPr lang="en-US" altLang="zh-CN" sz="2400" dirty="0"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  <a:p>
            <a:pPr marL="0" lvl="0" indent="0" hangingPunct="0">
              <a:buNone/>
            </a:pPr>
            <a:endParaRPr lang="en-US" altLang="zh-CN" sz="2400" dirty="0"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  <a:p>
            <a:pPr marL="0" lvl="0" indent="0" hangingPunct="0">
              <a:buNone/>
            </a:pPr>
            <a:endParaRPr lang="en-US" altLang="zh-CN" sz="2400" dirty="0"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  <a:p>
            <a:pPr marL="0" lvl="0" indent="0" hangingPunct="0">
              <a:buNone/>
            </a:pPr>
            <a:endParaRPr lang="en-US" altLang="zh-CN" sz="2400" dirty="0"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  <a:p>
            <a:pPr marL="0" lvl="0" indent="0" hangingPunct="0">
              <a:buNone/>
            </a:pPr>
            <a:endParaRPr lang="zh-CN" altLang="zh-CN" sz="2400" dirty="0"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A24F47B-CFEB-4549-B4F7-7B59314CD0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3FD8E168-2427-4DF3-BDA7-B51246AC0AC7}"/>
              </a:ext>
            </a:extLst>
          </p:cNvPr>
          <p:cNvSpPr txBox="1">
            <a:spLocks/>
          </p:cNvSpPr>
          <p:nvPr/>
        </p:nvSpPr>
        <p:spPr>
          <a:xfrm>
            <a:off x="845127" y="-158927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Subjective quality</a:t>
            </a:r>
            <a:endParaRPr lang="zh-CN" altLang="en-US" sz="36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EDF38DF-DE66-4009-B396-95C735D79E1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3B841F2C-1155-49FD-9C45-4E84408E8F6E}"/>
              </a:ext>
            </a:extLst>
          </p:cNvPr>
          <p:cNvSpPr txBox="1">
            <a:spLocks/>
          </p:cNvSpPr>
          <p:nvPr/>
        </p:nvSpPr>
        <p:spPr>
          <a:xfrm>
            <a:off x="838200" y="1658198"/>
            <a:ext cx="10515600" cy="4352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buFont typeface="Wingdings 2" pitchFamily="18" charset="2"/>
              <a:buNone/>
            </a:pPr>
            <a:endParaRPr lang="en-US" altLang="zh-CN" sz="2400" dirty="0">
              <a:cs typeface="Times New Roman" panose="02020603050405020304" pitchFamily="18" charset="0"/>
            </a:endParaRPr>
          </a:p>
          <a:p>
            <a:pPr marL="0" indent="0" hangingPunct="0">
              <a:buFont typeface="Wingdings 2" pitchFamily="18" charset="2"/>
              <a:buNone/>
            </a:pPr>
            <a:r>
              <a:rPr lang="en-US" altLang="zh-CN" sz="1800" dirty="0" err="1">
                <a:cs typeface="Times New Roman" panose="02020603050405020304" pitchFamily="18" charset="0"/>
              </a:rPr>
              <a:t>classB</a:t>
            </a:r>
            <a:endParaRPr lang="en-US" altLang="zh-CN" sz="1800" dirty="0">
              <a:cs typeface="Times New Roman" panose="02020603050405020304" pitchFamily="18" charset="0"/>
            </a:endParaRPr>
          </a:p>
          <a:p>
            <a:pPr marL="0" indent="0" hangingPunct="0">
              <a:buFont typeface="Wingdings 2" pitchFamily="18" charset="2"/>
              <a:buNone/>
            </a:pPr>
            <a:endParaRPr lang="en-US" altLang="zh-CN" sz="1800" dirty="0">
              <a:cs typeface="Times New Roman" panose="02020603050405020304" pitchFamily="18" charset="0"/>
            </a:endParaRPr>
          </a:p>
          <a:p>
            <a:pPr marL="0" indent="0" hangingPunct="0">
              <a:buFont typeface="Wingdings 2" pitchFamily="18" charset="2"/>
              <a:buNone/>
            </a:pPr>
            <a:endParaRPr lang="en-US" altLang="zh-CN" sz="1800" dirty="0">
              <a:cs typeface="Times New Roman" panose="02020603050405020304" pitchFamily="18" charset="0"/>
            </a:endParaRPr>
          </a:p>
          <a:p>
            <a:pPr marL="0" indent="0" hangingPunct="0">
              <a:buFont typeface="Wingdings 2" pitchFamily="18" charset="2"/>
              <a:buNone/>
            </a:pPr>
            <a:endParaRPr lang="en-US" altLang="zh-CN" sz="1800" dirty="0"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endParaRPr lang="en-US" altLang="zh-CN" sz="1800" dirty="0"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endParaRPr lang="en-US" altLang="zh-CN" sz="1800" dirty="0"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r>
              <a:rPr lang="en-US" altLang="zh-CN" sz="1800" dirty="0" err="1">
                <a:cs typeface="Times New Roman" panose="02020603050405020304" pitchFamily="18" charset="0"/>
              </a:rPr>
              <a:t>classD</a:t>
            </a:r>
            <a:endParaRPr lang="en-US" altLang="zh-CN" sz="1800" dirty="0"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endParaRPr lang="en-US" altLang="zh-CN" sz="1800" dirty="0"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endParaRPr lang="en-US" altLang="zh-CN" sz="1800" dirty="0"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endParaRPr lang="en-US" altLang="zh-CN" sz="1800" dirty="0"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endParaRPr lang="zh-CN" altLang="zh-CN" sz="1800" dirty="0"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5C527142-AD45-4FA5-92DB-51603D83D42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75174" y="1432473"/>
          <a:ext cx="95133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1108">
                  <a:extLst>
                    <a:ext uri="{9D8B030D-6E8A-4147-A177-3AD203B41FA5}">
                      <a16:colId xmlns:a16="http://schemas.microsoft.com/office/drawing/2014/main" val="227487083"/>
                    </a:ext>
                  </a:extLst>
                </a:gridCol>
                <a:gridCol w="3171108">
                  <a:extLst>
                    <a:ext uri="{9D8B030D-6E8A-4147-A177-3AD203B41FA5}">
                      <a16:colId xmlns:a16="http://schemas.microsoft.com/office/drawing/2014/main" val="1631690491"/>
                    </a:ext>
                  </a:extLst>
                </a:gridCol>
                <a:gridCol w="3171108">
                  <a:extLst>
                    <a:ext uri="{9D8B030D-6E8A-4147-A177-3AD203B41FA5}">
                      <a16:colId xmlns:a16="http://schemas.microsoft.com/office/drawing/2014/main" val="29312696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Original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EE1-1.6 phase Ⅱ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Ours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673957"/>
                  </a:ext>
                </a:extLst>
              </a:tr>
            </a:tbl>
          </a:graphicData>
        </a:graphic>
      </p:graphicFrame>
      <p:pic>
        <p:nvPicPr>
          <p:cNvPr id="2" name="图片 1">
            <a:extLst>
              <a:ext uri="{FF2B5EF4-FFF2-40B4-BE49-F238E27FC236}">
                <a16:creationId xmlns:a16="http://schemas.microsoft.com/office/drawing/2014/main" id="{1DF29918-24D6-468C-962B-2A91683377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6912" y="2167783"/>
            <a:ext cx="2609850" cy="157356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7694F19-BAEA-4369-AA42-4DB9199460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3876" y="2167783"/>
            <a:ext cx="2609849" cy="158308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1F5E08E-7660-4CE0-BAF5-0E89A0FAE4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7209" y="2139196"/>
            <a:ext cx="2502589" cy="157356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EA50B09-0117-4494-A8C1-5E78A8784D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26912" y="4279669"/>
            <a:ext cx="2609851" cy="157306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C9B11BC-3D98-44E9-8A53-07F8F3F8CA0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43876" y="4279669"/>
            <a:ext cx="2609849" cy="157306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84AED25-01F7-4008-8445-FD08008A994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17209" y="4279669"/>
            <a:ext cx="2502589" cy="1598876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BAA042D7-32CB-4C5D-8022-2D8ADADC426B}"/>
              </a:ext>
            </a:extLst>
          </p:cNvPr>
          <p:cNvSpPr/>
          <p:nvPr/>
        </p:nvSpPr>
        <p:spPr>
          <a:xfrm>
            <a:off x="4926912" y="2718297"/>
            <a:ext cx="1917771" cy="994460"/>
          </a:xfrm>
          <a:prstGeom prst="ellipse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1D2AE8B-F91F-4C07-A58B-37FD42BE86AF}"/>
              </a:ext>
            </a:extLst>
          </p:cNvPr>
          <p:cNvSpPr/>
          <p:nvPr/>
        </p:nvSpPr>
        <p:spPr>
          <a:xfrm>
            <a:off x="8143876" y="2729775"/>
            <a:ext cx="1917771" cy="99446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3875D89-3F7D-4579-844D-944E0FEEC162}"/>
              </a:ext>
            </a:extLst>
          </p:cNvPr>
          <p:cNvSpPr/>
          <p:nvPr/>
        </p:nvSpPr>
        <p:spPr>
          <a:xfrm>
            <a:off x="5621439" y="4458407"/>
            <a:ext cx="949122" cy="967120"/>
          </a:xfrm>
          <a:prstGeom prst="ellipse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3735A9C-8A45-4376-909E-EB17409762D8}"/>
              </a:ext>
            </a:extLst>
          </p:cNvPr>
          <p:cNvSpPr/>
          <p:nvPr/>
        </p:nvSpPr>
        <p:spPr>
          <a:xfrm>
            <a:off x="8974239" y="4481177"/>
            <a:ext cx="949122" cy="967120"/>
          </a:xfrm>
          <a:prstGeom prst="ellipse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5B1879BA-1F95-4252-BDD0-6CC8D2BF207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859318" y="4467266"/>
            <a:ext cx="1211634" cy="1197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775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24F47B-CFEB-4549-B4F7-7B59314CD0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3FD8E168-2427-4DF3-BDA7-B51246AC0AC7}"/>
              </a:ext>
            </a:extLst>
          </p:cNvPr>
          <p:cNvSpPr txBox="1">
            <a:spLocks/>
          </p:cNvSpPr>
          <p:nvPr/>
        </p:nvSpPr>
        <p:spPr>
          <a:xfrm>
            <a:off x="838200" y="-173102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Additional information</a:t>
            </a:r>
            <a:endParaRPr lang="zh-CN" altLang="en-US" sz="36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EDF38DF-DE66-4009-B396-95C735D79E1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3B841F2C-1155-49FD-9C45-4E84408E8F6E}"/>
              </a:ext>
            </a:extLst>
          </p:cNvPr>
          <p:cNvSpPr txBox="1">
            <a:spLocks/>
          </p:cNvSpPr>
          <p:nvPr/>
        </p:nvSpPr>
        <p:spPr>
          <a:xfrm>
            <a:off x="838200" y="1382997"/>
            <a:ext cx="10515600" cy="4352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0F52881-AC9B-4290-92EC-C200EB3586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882" y="1325562"/>
            <a:ext cx="4724118" cy="247787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92D8B88-38F2-4A0E-B4FC-2CE2AA2813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308" y="1325562"/>
            <a:ext cx="4139701" cy="248184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EA3607C-D1AB-4B42-9E95-44C4B33FD5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941" y="4033975"/>
            <a:ext cx="4835878" cy="253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765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24F47B-CFEB-4549-B4F7-7B59314CD0A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3FD8E168-2427-4DF3-BDA7-B51246AC0AC7}"/>
              </a:ext>
            </a:extLst>
          </p:cNvPr>
          <p:cNvSpPr txBox="1">
            <a:spLocks/>
          </p:cNvSpPr>
          <p:nvPr/>
        </p:nvSpPr>
        <p:spPr>
          <a:xfrm>
            <a:off x="838200" y="-173102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Conclusions</a:t>
            </a:r>
            <a:endParaRPr lang="zh-CN" altLang="en-US" sz="36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EDF38DF-DE66-4009-B396-95C735D79E1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3B841F2C-1155-49FD-9C45-4E84408E8F6E}"/>
              </a:ext>
            </a:extLst>
          </p:cNvPr>
          <p:cNvSpPr txBox="1">
            <a:spLocks/>
          </p:cNvSpPr>
          <p:nvPr/>
        </p:nvSpPr>
        <p:spPr>
          <a:xfrm>
            <a:off x="838200" y="1382997"/>
            <a:ext cx="10515600" cy="4352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D08BBF7B-9944-40C9-94B1-E67E0937FCBF}"/>
              </a:ext>
            </a:extLst>
          </p:cNvPr>
          <p:cNvSpPr txBox="1">
            <a:spLocks/>
          </p:cNvSpPr>
          <p:nvPr/>
        </p:nvSpPr>
        <p:spPr>
          <a:xfrm>
            <a:off x="526974" y="1252607"/>
            <a:ext cx="11096066" cy="4352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The proposed method can improve both the subjective and objective quality by introducing an adaptive input samples. 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It can also enhance the generalization of the network to handle different types of reconstruction samples.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We suggest to further study this method in EE1.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Thanks </a:t>
            </a:r>
            <a:r>
              <a:rPr lang="en-US" altLang="zh-CN" sz="2400" dirty="0" err="1">
                <a:cs typeface="Times New Roman" panose="02020603050405020304" pitchFamily="18" charset="0"/>
              </a:rPr>
              <a:t>Bytedance</a:t>
            </a:r>
            <a:r>
              <a:rPr lang="en-US" altLang="zh-CN" sz="2400" dirty="0">
                <a:cs typeface="Times New Roman" panose="02020603050405020304" pitchFamily="18" charset="0"/>
              </a:rPr>
              <a:t> for cross-checking.</a:t>
            </a:r>
          </a:p>
          <a:p>
            <a:pPr hangingPunct="0"/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273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THANK </a:t>
            </a:r>
          </a:p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Bodoni MT Condensed" panose="02070606080606020203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6385</TotalTime>
  <Words>638</Words>
  <Application>Microsoft Office PowerPoint</Application>
  <PresentationFormat>宽屏</PresentationFormat>
  <Paragraphs>189</Paragraphs>
  <Slides>8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Meiryo UI</vt:lpstr>
      <vt:lpstr>等线</vt:lpstr>
      <vt:lpstr>宋体</vt:lpstr>
      <vt:lpstr>Arial</vt:lpstr>
      <vt:lpstr>Bodoni MT Condensed</vt:lpstr>
      <vt:lpstr>Calibri</vt:lpstr>
      <vt:lpstr>Calibri Light</vt:lpstr>
      <vt:lpstr>Segoe UI Light</vt:lpstr>
      <vt:lpstr>Times New Roman</vt:lpstr>
      <vt:lpstr>Wingdings 2</vt:lpstr>
      <vt:lpstr>HDOfficeLightV0</vt:lpstr>
      <vt:lpstr>Microsoft Visio 绘图</vt:lpstr>
      <vt:lpstr>JVET-AA0094 EE1-related: Deep In-Loop Filter in EE1-1.6 with Adaptive Input Samples  vivo Beijing Jiaotong University</vt:lpstr>
      <vt:lpstr>Introduction</vt:lpstr>
      <vt:lpstr>Proposed Method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 EE2-related: Optimization on the second mode derivation of DIMD blending mode</dc:title>
  <dc:creator>周川</dc:creator>
  <cp:lastModifiedBy>周川</cp:lastModifiedBy>
  <cp:revision>172</cp:revision>
  <dcterms:created xsi:type="dcterms:W3CDTF">2021-09-24T18:02:39Z</dcterms:created>
  <dcterms:modified xsi:type="dcterms:W3CDTF">2022-07-14T12:28:29Z</dcterms:modified>
</cp:coreProperties>
</file>