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8" r:id="rId5"/>
    <p:sldId id="271" r:id="rId6"/>
    <p:sldId id="270" r:id="rId7"/>
    <p:sldId id="265" r:id="rId8"/>
    <p:sldId id="272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248" d="100"/>
          <a:sy n="248" d="100"/>
        </p:scale>
        <p:origin x="21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970532"/>
            <a:ext cx="7980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JVET-AA0069: </a:t>
            </a:r>
            <a:r>
              <a:rPr lang="en-CA" altLang="ko-KR" sz="2400" b="1" smtClean="0"/>
              <a:t>Non-EE2</a:t>
            </a:r>
            <a:r>
              <a:rPr lang="en-CA" altLang="ko-KR" sz="2400" b="1"/>
              <a:t>: </a:t>
            </a:r>
            <a:r>
              <a:rPr lang="en-CA" altLang="ko-KR" sz="2400" b="1" smtClean="0"/>
              <a:t>amvpMerge for low delay.</a:t>
            </a:r>
            <a:endParaRPr lang="en-US" altLang="ko-KR" sz="2400" b="1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8" y="755706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mtClean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/>
              <a:t>In order </a:t>
            </a:r>
            <a:r>
              <a:rPr lang="en-US" altLang="ko-KR" b="1"/>
              <a:t>to </a:t>
            </a:r>
            <a:r>
              <a:rPr lang="en-US" altLang="ko-KR" b="1" smtClean="0"/>
              <a:t>enable amvpMerge for low-delay, if current slice is low delay picture,</a:t>
            </a:r>
            <a:endParaRPr lang="en-US" altLang="ko-KR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Construct reference picture pair with non true bi-directional </a:t>
            </a:r>
            <a:r>
              <a:rPr lang="en-US" altLang="ko-KR" sz="1400"/>
              <a:t>pictures. Additionally the restriction condition on the resampled, long-term and WP reference pictures are </a:t>
            </a:r>
            <a:r>
              <a:rPr lang="en-US" altLang="ko-KR" sz="1400" smtClean="0"/>
              <a:t>relaxed for reference picture pair of amvpMerge mode.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Skip bilateral </a:t>
            </a:r>
            <a:r>
              <a:rPr lang="en-US" altLang="ko-KR" sz="1400"/>
              <a:t>matching based merge candidate reordering </a:t>
            </a:r>
            <a:r>
              <a:rPr lang="en-US" altLang="ko-KR" sz="1400" smtClean="0"/>
              <a:t>for </a:t>
            </a:r>
            <a:r>
              <a:rPr lang="en-US" altLang="ko-KR" sz="1400"/>
              <a:t>non true bi-directional </a:t>
            </a:r>
            <a:r>
              <a:rPr lang="en-US" altLang="ko-KR" sz="1400" smtClean="0"/>
              <a:t>reference picture pair by setting the cost as maximum value.</a:t>
            </a:r>
            <a:endParaRPr lang="en-US" altLang="ko-KR" sz="140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Bypass the “decoder-side motion vector refinement”.</a:t>
            </a:r>
            <a:endParaRPr lang="en-US" altLang="ko-KR" sz="1400" dirty="0"/>
          </a:p>
        </p:txBody>
      </p:sp>
      <p:sp>
        <p:nvSpPr>
          <p:cNvPr id="8" name="직사각형 7"/>
          <p:cNvSpPr/>
          <p:nvPr/>
        </p:nvSpPr>
        <p:spPr>
          <a:xfrm>
            <a:off x="337459" y="3148620"/>
            <a:ext cx="1150619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smtClean="0"/>
              <a:t>Two alternative methods are tested.</a:t>
            </a:r>
            <a:endParaRPr lang="en-US" altLang="ko-KR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Method 1 : aspect 1 + aspect 2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mtClean="0"/>
              <a:t>Method 2 : aspect 1 + aspect 2 + aspect 3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/>
              <a:t>In </a:t>
            </a:r>
            <a:r>
              <a:rPr lang="en-CA" altLang="ko-KR" b="1" smtClean="0"/>
              <a:t>ECM-5.0, 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amvpMerge </a:t>
            </a:r>
            <a:r>
              <a:rPr lang="en-CA" altLang="ko-KR"/>
              <a:t>is based on bilateral matching so it has been applied for only random access </a:t>
            </a:r>
            <a:r>
              <a:rPr lang="en-CA" altLang="ko-KR" smtClean="0"/>
              <a:t>configuration because </a:t>
            </a:r>
            <a:r>
              <a:rPr lang="en-CA" altLang="ko-KR"/>
              <a:t>amvpMerge is enabled only when the reference picture pair can be constructed as one is a forward picture and the other is a backward picture. </a:t>
            </a:r>
            <a:endParaRPr lang="en-CA" altLang="ko-KR" smtClean="0"/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Therefore </a:t>
            </a:r>
            <a:r>
              <a:rPr lang="en-CA" altLang="ko-KR"/>
              <a:t>amvpMerge has not been applied in the low-delay </a:t>
            </a:r>
            <a:r>
              <a:rPr lang="en-CA" altLang="ko-KR" smtClean="0"/>
              <a:t>picture due </a:t>
            </a:r>
            <a:r>
              <a:rPr lang="en-CA" altLang="ko-KR"/>
              <a:t>to the reference pictures being all forward </a:t>
            </a:r>
            <a:r>
              <a:rPr lang="en-CA" altLang="ko-KR" smtClean="0"/>
              <a:t>pictures.</a:t>
            </a:r>
            <a:r>
              <a:rPr lang="en-CA" altLang="ko-KR" b="1" smtClean="0"/>
              <a:t> 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/>
              <a:t>However, it is investigated that amvpMerge is effective even for the low-delay case without bilateral matching-based reordering and decoder side motion vector refinement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2646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aspects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95698" y="938154"/>
            <a:ext cx="115061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ko-KR" b="1" smtClean="0"/>
              <a:t>For low-delay picture, 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/>
              <a:t>T</a:t>
            </a:r>
            <a:r>
              <a:rPr lang="en-US" altLang="ko-KR" smtClean="0"/>
              <a:t>he </a:t>
            </a:r>
            <a:r>
              <a:rPr lang="en-US" altLang="ko-KR"/>
              <a:t>amvpMerge is enabled even the reference picture pair is not true bi-directional </a:t>
            </a:r>
            <a:r>
              <a:rPr lang="en-US" altLang="ko-KR" smtClean="0"/>
              <a:t>pictures. </a:t>
            </a:r>
            <a:r>
              <a:rPr lang="en-US" altLang="ko-KR"/>
              <a:t>Additionally the restriction condition on the resampled, long-term and WP reference </a:t>
            </a:r>
            <a:r>
              <a:rPr lang="en-US" altLang="ko-KR" smtClean="0"/>
              <a:t>pictures </a:t>
            </a:r>
            <a:r>
              <a:rPr lang="en-US" altLang="ko-KR"/>
              <a:t>are </a:t>
            </a:r>
            <a:r>
              <a:rPr lang="en-US" altLang="ko-KR" smtClean="0"/>
              <a:t>relaxed.</a:t>
            </a:r>
            <a:endParaRPr lang="en-US" altLang="ko-KR"/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mtClean="0"/>
              <a:t>BM </a:t>
            </a:r>
            <a:r>
              <a:rPr lang="en-US" altLang="ko-KR"/>
              <a:t>cost of an amvpMerge candidate which is not true </a:t>
            </a:r>
            <a:r>
              <a:rPr lang="en-US" altLang="ko-KR" smtClean="0"/>
              <a:t>bi-directional </a:t>
            </a:r>
            <a:r>
              <a:rPr lang="en-US" altLang="ko-KR"/>
              <a:t>is set to be the maximum value during merge candidate reordering.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mtClean="0"/>
              <a:t>The </a:t>
            </a:r>
            <a:r>
              <a:rPr lang="en-US" altLang="ko-KR"/>
              <a:t>decoder side motion vector refinement process of the conventional amvpMerge is </a:t>
            </a:r>
            <a:r>
              <a:rPr lang="en-US" altLang="ko-KR" smtClean="0"/>
              <a:t>bypassed.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421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8648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Decoding flow for the low-delay by the proposed methods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>
                <a:solidFill>
                  <a:schemeClr val="tx1"/>
                </a:solidFill>
              </a:rPr>
              <a:t/>
            </a:r>
            <a:br>
              <a:rPr lang="en-US" altLang="ko-KR">
                <a:solidFill>
                  <a:schemeClr val="tx1"/>
                </a:solidFill>
              </a:rPr>
            </a:br>
            <a:endParaRPr lang="en-US" altLang="ko-KR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7543" y="5711228"/>
            <a:ext cx="99578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(b) method 1</a:t>
            </a:r>
            <a:endParaRPr lang="ko-KR" altLang="en-US" sz="1050"/>
          </a:p>
        </p:txBody>
      </p:sp>
      <p:sp>
        <p:nvSpPr>
          <p:cNvPr id="12" name="TextBox 11"/>
          <p:cNvSpPr txBox="1"/>
          <p:nvPr/>
        </p:nvSpPr>
        <p:spPr>
          <a:xfrm>
            <a:off x="9425909" y="5712137"/>
            <a:ext cx="9797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(c) method 2</a:t>
            </a:r>
            <a:endParaRPr lang="ko-KR" altLang="en-US" sz="1050"/>
          </a:p>
        </p:txBody>
      </p:sp>
      <p:sp>
        <p:nvSpPr>
          <p:cNvPr id="14" name="TextBox 13"/>
          <p:cNvSpPr txBox="1"/>
          <p:nvPr/>
        </p:nvSpPr>
        <p:spPr>
          <a:xfrm>
            <a:off x="3782513" y="1418691"/>
            <a:ext cx="80057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>
                <a:solidFill>
                  <a:srgbClr val="FF0000"/>
                </a:solidFill>
              </a:rPr>
              <a:t>The decoding flow for the low-delay picture is lined in red and the shaded module </a:t>
            </a:r>
            <a:r>
              <a:rPr lang="en-US" altLang="ko-KR" sz="1050" smtClean="0">
                <a:solidFill>
                  <a:srgbClr val="FF0000"/>
                </a:solidFill>
              </a:rPr>
              <a:t>means skipped </a:t>
            </a:r>
            <a:r>
              <a:rPr lang="en-US" altLang="ko-KR" sz="1050">
                <a:solidFill>
                  <a:srgbClr val="FF0000"/>
                </a:solidFill>
              </a:rPr>
              <a:t>block for low-delay picture</a:t>
            </a:r>
            <a:endParaRPr lang="ko-KR" altLang="en-US" sz="105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4189" y="5680196"/>
            <a:ext cx="8947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smtClean="0"/>
              <a:t>(a) ECM-5.0</a:t>
            </a:r>
            <a:endParaRPr lang="ko-KR" altLang="en-US" sz="105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050" y="2136542"/>
            <a:ext cx="3855282" cy="336466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7491" y="2136542"/>
            <a:ext cx="3495891" cy="336466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43" y="2136541"/>
            <a:ext cx="3495891" cy="33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5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4339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Simulation results with CTC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8472" y="780421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652881"/>
              </p:ext>
            </p:extLst>
          </p:nvPr>
        </p:nvGraphicFramePr>
        <p:xfrm>
          <a:off x="389621" y="2451879"/>
          <a:ext cx="11031751" cy="16590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02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58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42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 </a:t>
                      </a: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6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89622" y="1101256"/>
            <a:ext cx="11506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Method 1 : aspect 1 + aspect 2 </a:t>
            </a:r>
            <a:endParaRPr lang="en-US" altLang="ko-KR" sz="1600"/>
          </a:p>
          <a:p>
            <a:endParaRPr lang="en-US" altLang="ko-KR" sz="1600"/>
          </a:p>
          <a:p>
            <a:r>
              <a:rPr lang="en-US" altLang="ko-KR" sz="1600" smtClean="0"/>
              <a:t>Method 2 : aspect 1 + aspect 2 + aspect 3</a:t>
            </a:r>
            <a:endParaRPr lang="en-US" altLang="ko-KR" sz="160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120602"/>
              </p:ext>
            </p:extLst>
          </p:nvPr>
        </p:nvGraphicFramePr>
        <p:xfrm>
          <a:off x="389621" y="4521668"/>
          <a:ext cx="11031751" cy="16939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59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56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66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705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530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97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8773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9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</a:t>
                      </a: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ECM-5.0 </a:t>
                      </a:r>
                      <a:r>
                        <a:rPr lang="en-US" altLang="ko-KR" sz="9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9621" y="2186271"/>
            <a:ext cx="2290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</a:t>
            </a:r>
            <a:r>
              <a:rPr lang="en-US" altLang="ko-KR" sz="1200" b="1" smtClean="0"/>
              <a:t>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16327" y="4271755"/>
            <a:ext cx="2290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/>
              <a:t>Simulation result : </a:t>
            </a:r>
            <a:r>
              <a:rPr lang="en-US" altLang="ko-KR" sz="1200" b="1" smtClean="0"/>
              <a:t>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92671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518589" y="3541452"/>
            <a:ext cx="11283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/>
              <a:t>It is </a:t>
            </a:r>
            <a:r>
              <a:rPr lang="en-US" altLang="ko-KR" b="1"/>
              <a:t>recommended </a:t>
            </a:r>
            <a:r>
              <a:rPr lang="en-US" altLang="ko-KR" b="1" smtClean="0"/>
              <a:t>to adopt the proposed method in order to enable amvpMerge for low-delay.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END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5819" y="753528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523953" y="999904"/>
            <a:ext cx="11283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Appreciate Qualcomm for cross-checking</a:t>
            </a:r>
            <a:endParaRPr lang="en-US" altLang="ko-KR" b="1" dirty="0"/>
          </a:p>
        </p:txBody>
      </p:sp>
      <p:sp>
        <p:nvSpPr>
          <p:cNvPr id="7" name="직사각형 6"/>
          <p:cNvSpPr/>
          <p:nvPr/>
        </p:nvSpPr>
        <p:spPr>
          <a:xfrm>
            <a:off x="3874867" y="3502563"/>
            <a:ext cx="4581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smtClean="0"/>
              <a:t>Question / Comment ?</a:t>
            </a:r>
            <a:endParaRPr lang="en-US" altLang="ko-KR" sz="3200" b="1" dirty="0"/>
          </a:p>
        </p:txBody>
      </p:sp>
    </p:spTree>
    <p:extLst>
      <p:ext uri="{BB962C8B-B14F-4D97-AF65-F5344CB8AC3E}">
        <p14:creationId xmlns:p14="http://schemas.microsoft.com/office/powerpoint/2010/main" val="157626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</TotalTime>
  <Words>780</Words>
  <Application>Microsoft Office PowerPoint</Application>
  <PresentationFormat>와이드스크린</PresentationFormat>
  <Paragraphs>248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59</cp:revision>
  <dcterms:created xsi:type="dcterms:W3CDTF">2022-04-15T01:24:39Z</dcterms:created>
  <dcterms:modified xsi:type="dcterms:W3CDTF">2022-07-21T05:59:28Z</dcterms:modified>
</cp:coreProperties>
</file>