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9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46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7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49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32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1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7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91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3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1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6A803-6C8D-404A-9145-60B01432C1BB}" type="datetimeFigureOut">
              <a:rPr lang="en-US" smtClean="0"/>
              <a:t>7/19/2022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95AE6-A660-47B9-83BD-6D42EE67F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7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jvet-experts.org/doc_end_user/current_document.php?id=11722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JVET-AA0047</a:t>
            </a:r>
            <a:r>
              <a:rPr lang="ru-RU" dirty="0" smtClean="0"/>
              <a:t> </a:t>
            </a:r>
            <a:r>
              <a:rPr lang="en-CA" b="1" dirty="0" smtClean="0"/>
              <a:t>[AHG </a:t>
            </a:r>
            <a:r>
              <a:rPr lang="en-CA" b="1" dirty="0"/>
              <a:t>11] Brief information about JPEG AI </a:t>
            </a:r>
            <a:r>
              <a:rPr lang="en-CA" b="1" dirty="0" err="1"/>
              <a:t>CfP</a:t>
            </a:r>
            <a:r>
              <a:rPr lang="en-CA" b="1" dirty="0"/>
              <a:t> status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dirty="0"/>
              <a:t>E. Alshina, </a:t>
            </a:r>
            <a:r>
              <a:rPr lang="en-CA" dirty="0" smtClean="0"/>
              <a:t> </a:t>
            </a:r>
            <a:r>
              <a:rPr lang="en-US" dirty="0" smtClean="0"/>
              <a:t>J</a:t>
            </a:r>
            <a:r>
              <a:rPr lang="en-US" dirty="0"/>
              <a:t>. Ascenso</a:t>
            </a:r>
            <a:r>
              <a:rPr lang="en-US" dirty="0" smtClean="0"/>
              <a:t>, </a:t>
            </a:r>
            <a:r>
              <a:rPr lang="en-CA" dirty="0" smtClean="0"/>
              <a:t>T</a:t>
            </a:r>
            <a:r>
              <a:rPr lang="en-CA" dirty="0"/>
              <a:t>. Ebrahimi</a:t>
            </a:r>
            <a:r>
              <a:rPr lang="en-CA" dirty="0" smtClean="0"/>
              <a:t>, </a:t>
            </a:r>
            <a:r>
              <a:rPr lang="pt-PT" dirty="0" smtClean="0"/>
              <a:t>F</a:t>
            </a:r>
            <a:r>
              <a:rPr lang="pt-PT" dirty="0"/>
              <a:t>. Pereira</a:t>
            </a:r>
            <a:r>
              <a:rPr lang="pt-PT" dirty="0" smtClean="0"/>
              <a:t>, </a:t>
            </a:r>
            <a:r>
              <a:rPr lang="en-US" dirty="0" smtClean="0"/>
              <a:t>T</a:t>
            </a:r>
            <a:r>
              <a:rPr lang="en-US" dirty="0"/>
              <a:t>. Richter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7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863840" y="256994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41008"/>
              </p:ext>
            </p:extLst>
          </p:nvPr>
        </p:nvGraphicFramePr>
        <p:xfrm>
          <a:off x="4037648" y="1636496"/>
          <a:ext cx="3961181" cy="3626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Bitmap Image" r:id="rId3" imgW="4019048" imgH="2809524" progId="Paint.Picture">
                  <p:embed/>
                </p:oleObj>
              </mc:Choice>
              <mc:Fallback>
                <p:oleObj name="Bitmap Image" r:id="rId3" imgW="4019048" imgH="2809524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7648" y="1636496"/>
                        <a:ext cx="3961181" cy="3626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67890" y="24146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530218"/>
              </p:ext>
            </p:extLst>
          </p:nvPr>
        </p:nvGraphicFramePr>
        <p:xfrm>
          <a:off x="0" y="1660430"/>
          <a:ext cx="4032985" cy="360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Bitmap Image" r:id="rId5" imgW="4019048" imgH="2809524" progId="Paint.Picture">
                  <p:embed/>
                </p:oleObj>
              </mc:Choice>
              <mc:Fallback>
                <p:oleObj name="Bitmap Image" r:id="rId5" imgW="4019048" imgH="2809524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60430"/>
                        <a:ext cx="4032985" cy="3602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7262161" y="16364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867" y="1636496"/>
            <a:ext cx="4321959" cy="362609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222408" y="5687205"/>
            <a:ext cx="8815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MS-SSIM vs </a:t>
            </a:r>
            <a:r>
              <a:rPr lang="en-US" dirty="0" err="1" smtClean="0"/>
              <a:t>bpp</a:t>
            </a:r>
            <a:r>
              <a:rPr lang="en-US" dirty="0" smtClean="0"/>
              <a:t>                                          VMAF vs </a:t>
            </a:r>
            <a:r>
              <a:rPr lang="en-US" dirty="0" err="1" smtClean="0"/>
              <a:t>bpp</a:t>
            </a:r>
            <a:r>
              <a:rPr lang="en-US" dirty="0" smtClean="0"/>
              <a:t>                                            PSNR-Y vs </a:t>
            </a:r>
            <a:r>
              <a:rPr lang="en-US" dirty="0" err="1" smtClean="0"/>
              <a:t>bpp</a:t>
            </a:r>
            <a:endParaRPr lang="en-US" dirty="0"/>
          </a:p>
        </p:txBody>
      </p:sp>
      <p:sp>
        <p:nvSpPr>
          <p:cNvPr id="18" name="Titl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CA" b="1" i="1" dirty="0"/>
              <a:t>Objective </a:t>
            </a:r>
            <a:r>
              <a:rPr lang="en-CA" b="1" i="1" dirty="0" smtClean="0"/>
              <a:t>performance</a:t>
            </a:r>
            <a:r>
              <a:rPr lang="en-US" b="1" i="1" dirty="0" smtClean="0"/>
              <a:t> results (anchors)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6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863840" y="256994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67890" y="24146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7262161" y="163649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22408" y="5687205"/>
            <a:ext cx="8815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MS-SSIM vs </a:t>
            </a:r>
            <a:r>
              <a:rPr lang="en-US" dirty="0" err="1" smtClean="0"/>
              <a:t>bpp</a:t>
            </a:r>
            <a:r>
              <a:rPr lang="en-US" dirty="0" smtClean="0"/>
              <a:t>                                          VMAF vs </a:t>
            </a:r>
            <a:r>
              <a:rPr lang="en-US" dirty="0" err="1" smtClean="0"/>
              <a:t>bpp</a:t>
            </a:r>
            <a:r>
              <a:rPr lang="en-US" dirty="0" smtClean="0"/>
              <a:t>                                            PSNR-Y vs </a:t>
            </a:r>
            <a:r>
              <a:rPr lang="en-US" dirty="0" err="1" smtClean="0"/>
              <a:t>bpp</a:t>
            </a:r>
            <a:endParaRPr lang="en-US" dirty="0"/>
          </a:p>
        </p:txBody>
      </p:sp>
      <p:sp>
        <p:nvSpPr>
          <p:cNvPr id="18" name="Titl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CA" b="1" i="1" dirty="0"/>
              <a:t>Objective </a:t>
            </a:r>
            <a:r>
              <a:rPr lang="en-CA" b="1" i="1" dirty="0" smtClean="0"/>
              <a:t>performance</a:t>
            </a:r>
            <a:r>
              <a:rPr lang="en-US" b="1" i="1" dirty="0" smtClean="0"/>
              <a:t> results (test and VVC)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6906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681988" y="192224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29645"/>
              </p:ext>
            </p:extLst>
          </p:nvPr>
        </p:nvGraphicFramePr>
        <p:xfrm>
          <a:off x="-108616" y="1660430"/>
          <a:ext cx="4140986" cy="3571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Bitmap Image" r:id="rId4" imgW="4019048" imgH="2809524" progId="Paint.Picture">
                  <p:embed/>
                </p:oleObj>
              </mc:Choice>
              <mc:Fallback>
                <p:oleObj name="Bitmap Image" r:id="rId4" imgW="4019048" imgH="28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616" y="1660430"/>
                        <a:ext cx="4140986" cy="3571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271389"/>
              </p:ext>
            </p:extLst>
          </p:nvPr>
        </p:nvGraphicFramePr>
        <p:xfrm>
          <a:off x="4034701" y="1660430"/>
          <a:ext cx="3971472" cy="3571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Bitmap Image" r:id="rId6" imgW="4019048" imgH="2809524" progId="Paint.Picture">
                  <p:embed/>
                </p:oleObj>
              </mc:Choice>
              <mc:Fallback>
                <p:oleObj name="Bitmap Image" r:id="rId6" imgW="4019048" imgH="28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4701" y="1660430"/>
                        <a:ext cx="3971472" cy="3571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39484"/>
              </p:ext>
            </p:extLst>
          </p:nvPr>
        </p:nvGraphicFramePr>
        <p:xfrm>
          <a:off x="7993867" y="1690688"/>
          <a:ext cx="4056229" cy="3571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Bitmap Image" r:id="rId8" imgW="4019048" imgH="2809524" progId="Paint.Picture">
                  <p:embed/>
                </p:oleObj>
              </mc:Choice>
              <mc:Fallback>
                <p:oleObj name="Bitmap Image" r:id="rId8" imgW="4019048" imgH="28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867" y="1690688"/>
                        <a:ext cx="4056229" cy="3571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096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82" y="0"/>
            <a:ext cx="77894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450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VVC 0.12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57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82" y="0"/>
            <a:ext cx="7789435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850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TEAM16 0.12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64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82" y="0"/>
            <a:ext cx="7789435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450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VVC 0.25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36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83" y="0"/>
            <a:ext cx="7789433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850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TEAM14 0.25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079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22" y="0"/>
            <a:ext cx="7364555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450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VVC 0.25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343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22" y="0"/>
            <a:ext cx="7364555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850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TEAM24 0.25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725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22" y="0"/>
            <a:ext cx="7364555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450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VVC 0.12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39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722" y="0"/>
            <a:ext cx="7364555" cy="68579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7634" y="3840480"/>
            <a:ext cx="1850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TEAM14 0.12 </a:t>
            </a:r>
            <a:r>
              <a:rPr lang="en-US" dirty="0" err="1" smtClean="0">
                <a:solidFill>
                  <a:srgbClr val="0070C0"/>
                </a:solidFill>
              </a:rPr>
              <a:t>bpp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728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JPEG AI is multi-task standard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7" name="Content Placeholder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462475" y="1950435"/>
            <a:ext cx="7890286" cy="3830857"/>
          </a:xfrm>
          <a:prstGeom prst="rect">
            <a:avLst/>
          </a:prstGeom>
        </p:spPr>
      </p:pic>
      <p:cxnSp>
        <p:nvCxnSpPr>
          <p:cNvPr id="8" name="Elbow Connector 7"/>
          <p:cNvCxnSpPr>
            <a:stCxn id="13" idx="2"/>
          </p:cNvCxnSpPr>
          <p:nvPr/>
        </p:nvCxnSpPr>
        <p:spPr>
          <a:xfrm rot="16200000" flipH="1">
            <a:off x="9181851" y="3875956"/>
            <a:ext cx="130628" cy="1026868"/>
          </a:xfrm>
          <a:prstGeom prst="bentConnector2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lowchart: Manual Operation 8"/>
          <p:cNvSpPr/>
          <p:nvPr/>
        </p:nvSpPr>
        <p:spPr>
          <a:xfrm rot="16200000">
            <a:off x="9637384" y="4427847"/>
            <a:ext cx="551234" cy="285327"/>
          </a:xfrm>
          <a:prstGeom prst="flowChartManualOperation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Manual Operation 9"/>
          <p:cNvSpPr/>
          <p:nvPr/>
        </p:nvSpPr>
        <p:spPr>
          <a:xfrm rot="5400000">
            <a:off x="9932449" y="4427847"/>
            <a:ext cx="551234" cy="285327"/>
          </a:xfrm>
          <a:prstGeom prst="flowChartManualOperation">
            <a:avLst/>
          </a:prstGeom>
          <a:noFill/>
          <a:ln>
            <a:solidFill>
              <a:srgbClr val="0070C0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Manual Operation 10"/>
          <p:cNvSpPr/>
          <p:nvPr/>
        </p:nvSpPr>
        <p:spPr>
          <a:xfrm rot="16200000">
            <a:off x="9627646" y="3262639"/>
            <a:ext cx="551234" cy="285327"/>
          </a:xfrm>
          <a:prstGeom prst="flowChartManualOperation">
            <a:avLst/>
          </a:prstGeom>
          <a:noFill/>
          <a:ln>
            <a:solidFill>
              <a:srgbClr val="0070C0"/>
            </a:solidFill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Manual Operation 11"/>
          <p:cNvSpPr/>
          <p:nvPr/>
        </p:nvSpPr>
        <p:spPr>
          <a:xfrm rot="5400000">
            <a:off x="9922711" y="3262639"/>
            <a:ext cx="551234" cy="285327"/>
          </a:xfrm>
          <a:prstGeom prst="flowChartManualOperation">
            <a:avLst/>
          </a:prstGeom>
          <a:noFill/>
          <a:ln>
            <a:solidFill>
              <a:srgbClr val="0070C0"/>
            </a:solidFill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Process 12"/>
          <p:cNvSpPr/>
          <p:nvPr/>
        </p:nvSpPr>
        <p:spPr>
          <a:xfrm>
            <a:off x="8407568" y="3592787"/>
            <a:ext cx="652325" cy="73128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Process 13"/>
          <p:cNvSpPr/>
          <p:nvPr/>
        </p:nvSpPr>
        <p:spPr>
          <a:xfrm>
            <a:off x="1331854" y="3592787"/>
            <a:ext cx="584484" cy="721544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Elbow Connector 14"/>
          <p:cNvCxnSpPr>
            <a:stCxn id="13" idx="0"/>
            <a:endCxn id="11" idx="0"/>
          </p:cNvCxnSpPr>
          <p:nvPr/>
        </p:nvCxnSpPr>
        <p:spPr>
          <a:xfrm rot="5400000" flipH="1" flipV="1">
            <a:off x="9153423" y="2985611"/>
            <a:ext cx="187484" cy="1026869"/>
          </a:xfrm>
          <a:prstGeom prst="bentConnector2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flipH="1">
            <a:off x="9770339" y="4570511"/>
            <a:ext cx="580391" cy="902357"/>
          </a:xfrm>
          <a:prstGeom prst="bentConnector4">
            <a:avLst>
              <a:gd name="adj1" fmla="val -24382"/>
              <a:gd name="adj2" fmla="val 100530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2" idx="0"/>
          </p:cNvCxnSpPr>
          <p:nvPr/>
        </p:nvCxnSpPr>
        <p:spPr>
          <a:xfrm flipH="1" flipV="1">
            <a:off x="9183838" y="2574662"/>
            <a:ext cx="1157154" cy="830641"/>
          </a:xfrm>
          <a:prstGeom prst="bentConnector3">
            <a:avLst>
              <a:gd name="adj1" fmla="val -9922"/>
            </a:avLst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849780" y="5641204"/>
            <a:ext cx="2431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0070C0"/>
                </a:solidFill>
              </a:rPr>
              <a:t>Object Classification</a:t>
            </a:r>
            <a:r>
              <a:rPr lang="en-US" sz="1400" dirty="0" smtClean="0">
                <a:solidFill>
                  <a:srgbClr val="0070C0"/>
                </a:solidFill>
              </a:rPr>
              <a:t>: Resnet50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59894" y="2293336"/>
            <a:ext cx="1427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0070C0"/>
                </a:solidFill>
              </a:rPr>
              <a:t>Super Res</a:t>
            </a:r>
            <a:r>
              <a:rPr lang="en-US" sz="1400" dirty="0" smtClean="0">
                <a:solidFill>
                  <a:srgbClr val="0070C0"/>
                </a:solidFill>
              </a:rPr>
              <a:t>: WDSR</a:t>
            </a:r>
            <a:endParaRPr lang="en-US" sz="1400" dirty="0">
              <a:solidFill>
                <a:srgbClr val="0070C0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230133"/>
              </p:ext>
            </p:extLst>
          </p:nvPr>
        </p:nvGraphicFramePr>
        <p:xfrm>
          <a:off x="659496" y="5423283"/>
          <a:ext cx="6073895" cy="106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48750"/>
                <a:gridCol w="1425145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u="sng" dirty="0">
                          <a:solidFill>
                            <a:schemeClr val="tx1"/>
                          </a:solidFill>
                          <a:effectLst/>
                        </a:rPr>
                        <a:t>Submission tracks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Selection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A.	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</a:rPr>
                        <a:t>Standard Reconstruction (mandatory)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B.	Compressed Domain Super-resolution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C.	Compressed Domain 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</a:rPr>
                        <a:t>Denoising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chemeClr val="tx1"/>
                          </a:solidFill>
                          <a:effectLst/>
                        </a:rPr>
                        <a:t>D.	Compressed Domain Image Classification 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New York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604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details in JPEG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6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High-lights (</a:t>
            </a:r>
            <a:r>
              <a:rPr lang="en-CA" dirty="0" smtClean="0">
                <a:effectLst/>
              </a:rPr>
              <a:t>Standard Reconstruction task)</a:t>
            </a:r>
            <a: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</a:b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en-US" dirty="0" smtClean="0"/>
                  <a:t>12 teams registered 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en-US" dirty="0" smtClean="0"/>
                  <a:t>10 teams submitted bit-streams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en-US" dirty="0" smtClean="0"/>
                  <a:t>5 passed cross-check successfully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en-US" dirty="0" smtClean="0"/>
                  <a:t>3  teams outperform VVC anchor ~20...30%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en-US" dirty="0" smtClean="0"/>
                  <a:t>CPU decoder run time ~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en-US" dirty="0" smtClean="0"/>
                  <a:t> of VVC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8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>
                <a:effectLst/>
              </a:rPr>
              <a:t>Standard Reconstruction task</a:t>
            </a:r>
            <a: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1632" y="1556118"/>
            <a:ext cx="3541295" cy="4796556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 smtClean="0"/>
              <a:t>4 anchors</a:t>
            </a:r>
          </a:p>
          <a:p>
            <a:pPr lvl="1"/>
            <a:r>
              <a:rPr lang="en-US" sz="1600" dirty="0"/>
              <a:t>JPEG </a:t>
            </a:r>
          </a:p>
          <a:p>
            <a:pPr lvl="1"/>
            <a:r>
              <a:rPr lang="en-US" sz="1600" dirty="0"/>
              <a:t>JPEG200</a:t>
            </a:r>
          </a:p>
          <a:p>
            <a:pPr lvl="1"/>
            <a:r>
              <a:rPr lang="en-US" sz="1600" dirty="0"/>
              <a:t>HEVC</a:t>
            </a:r>
          </a:p>
          <a:p>
            <a:pPr lvl="1"/>
            <a:r>
              <a:rPr lang="en-US" sz="1600" dirty="0"/>
              <a:t>VVC</a:t>
            </a:r>
          </a:p>
          <a:p>
            <a:r>
              <a:rPr lang="en-US" u="sng" dirty="0" smtClean="0"/>
              <a:t>7 metrics</a:t>
            </a:r>
          </a:p>
          <a:p>
            <a:pPr lvl="1"/>
            <a:r>
              <a:rPr lang="en-US" sz="1600" dirty="0" smtClean="0"/>
              <a:t>MS-SSIM</a:t>
            </a:r>
          </a:p>
          <a:p>
            <a:pPr lvl="1"/>
            <a:r>
              <a:rPr lang="en-US" sz="1600" dirty="0" smtClean="0"/>
              <a:t>IW-SSIM</a:t>
            </a:r>
          </a:p>
          <a:p>
            <a:pPr lvl="1"/>
            <a:r>
              <a:rPr lang="en-US" sz="1600" dirty="0" smtClean="0"/>
              <a:t>VIF</a:t>
            </a:r>
          </a:p>
          <a:p>
            <a:pPr lvl="1"/>
            <a:r>
              <a:rPr lang="en-US" sz="1600" dirty="0" smtClean="0"/>
              <a:t>PSNR-HVS-M</a:t>
            </a:r>
          </a:p>
          <a:p>
            <a:pPr lvl="1"/>
            <a:r>
              <a:rPr lang="en-US" sz="1600" dirty="0" smtClean="0"/>
              <a:t>NLDP</a:t>
            </a:r>
          </a:p>
          <a:p>
            <a:pPr lvl="1"/>
            <a:r>
              <a:rPr lang="en-US" sz="1600" dirty="0" smtClean="0"/>
              <a:t>FSIM</a:t>
            </a:r>
          </a:p>
          <a:p>
            <a:pPr lvl="1"/>
            <a:r>
              <a:rPr lang="en-US" sz="1600" dirty="0" smtClean="0"/>
              <a:t>VMAF</a:t>
            </a:r>
          </a:p>
          <a:p>
            <a:r>
              <a:rPr lang="en-US" u="sng" dirty="0" smtClean="0"/>
              <a:t>Common training set</a:t>
            </a:r>
          </a:p>
          <a:p>
            <a:pPr lvl="1"/>
            <a:r>
              <a:rPr lang="en-US" sz="1600" dirty="0" smtClean="0"/>
              <a:t>5264 images</a:t>
            </a:r>
          </a:p>
          <a:p>
            <a:pPr lvl="1"/>
            <a:r>
              <a:rPr lang="en-US" sz="1600" dirty="0" smtClean="0"/>
              <a:t>camera captured</a:t>
            </a:r>
          </a:p>
          <a:p>
            <a:pPr lvl="1"/>
            <a:r>
              <a:rPr lang="en-US" sz="1600" dirty="0" smtClean="0"/>
              <a:t>up to 8K</a:t>
            </a:r>
            <a:endParaRPr lang="en-US" sz="1600" dirty="0" smtClean="0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358" y="1450056"/>
            <a:ext cx="7994583" cy="5085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37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>
                <a:effectLst/>
              </a:rPr>
              <a:t>HEVC/VVC anchors generation</a:t>
            </a:r>
            <a: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effectLst/>
                <a:latin typeface="New York"/>
                <a:ea typeface="MS Mincho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19765" y="2703350"/>
            <a:ext cx="1270535" cy="965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43472" y="2953499"/>
            <a:ext cx="62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RGB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32637" y="2703350"/>
            <a:ext cx="1270535" cy="965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661491" y="2816960"/>
            <a:ext cx="12128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YUV 4:4:4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bits</a:t>
            </a:r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BT.709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58410" y="2719242"/>
            <a:ext cx="1270535" cy="965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087264" y="2832852"/>
            <a:ext cx="12128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YUV 4:4:4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 bits</a:t>
            </a:r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BT.709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283622" y="2698643"/>
            <a:ext cx="1270535" cy="965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576978" y="2935363"/>
            <a:ext cx="62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RGB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39882" y="2060947"/>
            <a:ext cx="367908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HEVC anchor</a:t>
            </a:r>
          </a:p>
          <a:p>
            <a:r>
              <a:rPr lang="en-US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HM-16.20+SCM-8.8</a:t>
            </a:r>
          </a:p>
          <a:p>
            <a:r>
              <a:rPr lang="en-US" i="1" dirty="0" smtClean="0"/>
              <a:t>encoder_intra_main_scc_10.cfg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u="sng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VVC anchor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VTM11.1 </a:t>
            </a:r>
          </a:p>
          <a:p>
            <a:r>
              <a:rPr lang="en-US" i="1" dirty="0" err="1"/>
              <a:t>encoder_intra_vtm.cfg</a:t>
            </a:r>
            <a:r>
              <a:rPr lang="en-US" i="1" dirty="0"/>
              <a:t> </a:t>
            </a:r>
            <a:endParaRPr lang="en-US" i="1" dirty="0" smtClean="0"/>
          </a:p>
          <a:p>
            <a:r>
              <a:rPr lang="en-US" i="1" dirty="0" err="1"/>
              <a:t>classSCC.cfg</a:t>
            </a:r>
            <a:r>
              <a:rPr lang="en-US" dirty="0"/>
              <a:t> </a:t>
            </a:r>
            <a:r>
              <a:rPr lang="en-US" dirty="0" smtClean="0"/>
              <a:t>(only for screen content)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20" name="Straight Arrow Connector 19"/>
          <p:cNvCxnSpPr>
            <a:stCxn id="8" idx="3"/>
            <a:endCxn id="12" idx="1"/>
          </p:cNvCxnSpPr>
          <p:nvPr/>
        </p:nvCxnSpPr>
        <p:spPr>
          <a:xfrm>
            <a:off x="1790300" y="3186292"/>
            <a:ext cx="8423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84974" y="2802519"/>
            <a:ext cx="927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solidFill>
                  <a:srgbClr val="0070C0"/>
                </a:solidFill>
              </a:rPr>
              <a:t>ffmpeg</a:t>
            </a:r>
            <a:endParaRPr lang="en-US" sz="2000" i="1" dirty="0">
              <a:solidFill>
                <a:srgbClr val="0070C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9352638" y="3224793"/>
            <a:ext cx="8423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347312" y="2841020"/>
            <a:ext cx="927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solidFill>
                  <a:srgbClr val="0070C0"/>
                </a:solidFill>
              </a:rPr>
              <a:t>ffmpeg</a:t>
            </a:r>
            <a:endParaRPr lang="en-US" sz="2000" i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4174" y="4906514"/>
            <a:ext cx="864691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Target rates:   0.06, 0,12, 0.25, 0.50, 0.75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VVC anchor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QP=27~0.75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QP=31~0.5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QP=37~0.25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QP=42~0.12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, QP=46~0.06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107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CA" b="1" dirty="0"/>
              <a:t>Three-phases </a:t>
            </a:r>
            <a:r>
              <a:rPr lang="en-CA" b="1" dirty="0" err="1"/>
              <a:t>CfP</a:t>
            </a:r>
            <a:r>
              <a:rPr lang="en-CA" b="1" dirty="0"/>
              <a:t> submissions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 hangingPunct="0"/>
            <a:r>
              <a:rPr lang="en-CA" dirty="0"/>
              <a:t>Registration of proposals (Feb. 25)</a:t>
            </a:r>
            <a:endParaRPr lang="en-US" dirty="0"/>
          </a:p>
          <a:p>
            <a:pPr lvl="0" hangingPunct="0"/>
            <a:r>
              <a:rPr lang="en-CA" b="1" dirty="0"/>
              <a:t>Phase #1:</a:t>
            </a:r>
            <a:r>
              <a:rPr lang="en-CA" dirty="0"/>
              <a:t> submission of decoder and models (write access to decoder and models folders is closed after this phase, decoder can be encrypted) (March, 14)</a:t>
            </a:r>
            <a:endParaRPr lang="en-US" dirty="0"/>
          </a:p>
          <a:p>
            <a:pPr lvl="0" hangingPunct="0"/>
            <a:r>
              <a:rPr lang="en-CA" dirty="0"/>
              <a:t>Announcement of hidden test set (March, 20)</a:t>
            </a:r>
            <a:endParaRPr lang="en-US" dirty="0"/>
          </a:p>
          <a:p>
            <a:pPr lvl="0" hangingPunct="0"/>
            <a:r>
              <a:rPr lang="en-CA" b="1" dirty="0"/>
              <a:t>Phase #2:</a:t>
            </a:r>
            <a:r>
              <a:rPr lang="en-CA" dirty="0"/>
              <a:t> submission of bit-streams and reconstructed images (May, 4)</a:t>
            </a:r>
            <a:endParaRPr lang="en-US" dirty="0"/>
          </a:p>
          <a:p>
            <a:pPr lvl="0" hangingPunct="0"/>
            <a:r>
              <a:rPr lang="en-CA" dirty="0"/>
              <a:t>Cross-check of decoders and report cross-check results (June, 13)</a:t>
            </a:r>
            <a:endParaRPr lang="en-US" dirty="0"/>
          </a:p>
          <a:p>
            <a:pPr lvl="0" hangingPunct="0"/>
            <a:r>
              <a:rPr lang="en-CA" dirty="0"/>
              <a:t>Visual quality assessment and results cross-check (July, 13)</a:t>
            </a:r>
            <a:endParaRPr lang="en-US" dirty="0"/>
          </a:p>
          <a:p>
            <a:pPr lvl="0" hangingPunct="0"/>
            <a:r>
              <a:rPr lang="en-CA" b="1" dirty="0"/>
              <a:t>Phase #3:</a:t>
            </a:r>
            <a:r>
              <a:rPr lang="en-CA" dirty="0"/>
              <a:t> submission of encoder, training scripts and decoder in readable form (July, 18),</a:t>
            </a:r>
            <a:endParaRPr lang="en-US" dirty="0"/>
          </a:p>
          <a:p>
            <a:pPr lvl="0" hangingPunct="0"/>
            <a:r>
              <a:rPr lang="en-CA" dirty="0"/>
              <a:t>Results announcement (July, 25)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367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CA" b="1" dirty="0" smtClean="0"/>
              <a:t>Hidden test set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87" y="1473415"/>
            <a:ext cx="9267742" cy="50428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ight Brace 4"/>
          <p:cNvSpPr/>
          <p:nvPr/>
        </p:nvSpPr>
        <p:spPr>
          <a:xfrm>
            <a:off x="10222029" y="3609474"/>
            <a:ext cx="231007" cy="18480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626291" y="4312118"/>
            <a:ext cx="908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Screen </a:t>
            </a:r>
          </a:p>
          <a:p>
            <a:r>
              <a:rPr lang="en-US" dirty="0" smtClean="0"/>
              <a:t>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33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interoperability issue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09" y="3676059"/>
            <a:ext cx="6761047" cy="2555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45156" y="3323634"/>
            <a:ext cx="3790950" cy="22098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2240167" y="4181712"/>
            <a:ext cx="2295939" cy="1351722"/>
          </a:xfrm>
          <a:custGeom>
            <a:avLst/>
            <a:gdLst>
              <a:gd name="connsiteX0" fmla="*/ 0 w 2295939"/>
              <a:gd name="connsiteY0" fmla="*/ 39757 h 1351722"/>
              <a:gd name="connsiteX1" fmla="*/ 19878 w 2295939"/>
              <a:gd name="connsiteY1" fmla="*/ 1351722 h 1351722"/>
              <a:gd name="connsiteX2" fmla="*/ 2295939 w 2295939"/>
              <a:gd name="connsiteY2" fmla="*/ 1351722 h 1351722"/>
              <a:gd name="connsiteX3" fmla="*/ 2286000 w 2295939"/>
              <a:gd name="connsiteY3" fmla="*/ 367748 h 1351722"/>
              <a:gd name="connsiteX4" fmla="*/ 844826 w 2295939"/>
              <a:gd name="connsiteY4" fmla="*/ 337931 h 1351722"/>
              <a:gd name="connsiteX5" fmla="*/ 844826 w 2295939"/>
              <a:gd name="connsiteY5" fmla="*/ 0 h 1351722"/>
              <a:gd name="connsiteX6" fmla="*/ 0 w 2295939"/>
              <a:gd name="connsiteY6" fmla="*/ 39757 h 135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5939" h="1351722">
                <a:moveTo>
                  <a:pt x="0" y="39757"/>
                </a:moveTo>
                <a:lnTo>
                  <a:pt x="19878" y="1351722"/>
                </a:lnTo>
                <a:lnTo>
                  <a:pt x="2295939" y="1351722"/>
                </a:lnTo>
                <a:lnTo>
                  <a:pt x="2286000" y="367748"/>
                </a:lnTo>
                <a:lnTo>
                  <a:pt x="844826" y="337931"/>
                </a:lnTo>
                <a:lnTo>
                  <a:pt x="844826" y="0"/>
                </a:lnTo>
                <a:lnTo>
                  <a:pt x="0" y="39757"/>
                </a:lnTo>
                <a:close/>
              </a:path>
            </a:pathLst>
          </a:custGeom>
          <a:noFill/>
          <a:ln w="254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1678" y="1729066"/>
            <a:ext cx="10562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Adoption to the standard draft and reference SW requires support for </a:t>
            </a:r>
            <a:r>
              <a:rPr lang="en-CA" b="1" i="1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device interoperability </a:t>
            </a:r>
            <a:r>
              <a:rPr lang="en-CA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but for </a:t>
            </a:r>
            <a:r>
              <a:rPr lang="en-CA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CfP</a:t>
            </a:r>
            <a:r>
              <a:rPr lang="en-CA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submission it is allowed not to meet this requirement. </a:t>
            </a:r>
          </a:p>
          <a:p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Reconstructions on difference devices can deviate, allowed difference limited to 0.5% BD-rate (</a:t>
            </a:r>
            <a:r>
              <a:rPr lang="en-CA" i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tentatively</a:t>
            </a:r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770219" y="2905819"/>
            <a:ext cx="1952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Encoded/decoded 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 device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2021" y="2967773"/>
            <a:ext cx="1952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Encoded/decoded 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device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678" y="2967773"/>
            <a:ext cx="3457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entropy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sub-net operates in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endParaRPr lang="en-US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5156" y="6244628"/>
            <a:ext cx="10542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The part of the </a:t>
            </a:r>
            <a:r>
              <a:rPr lang="en-CA" dirty="0" smtClean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cross-check </a:t>
            </a:r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is to run decoder on </a:t>
            </a:r>
            <a:r>
              <a:rPr lang="en-CA" dirty="0" smtClean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 different platforms (CPU and GPU) </a:t>
            </a:r>
            <a:r>
              <a:rPr lang="en-CA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and report the difference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60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569" y="1825625"/>
            <a:ext cx="9753600" cy="401955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/>
              <a:t>Objective </a:t>
            </a:r>
            <a:r>
              <a:rPr lang="en-CA" b="1" i="1" dirty="0" smtClean="0"/>
              <a:t>performance</a:t>
            </a:r>
            <a:r>
              <a:rPr lang="en-US" b="1" i="1" dirty="0" smtClean="0"/>
              <a:t> results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05802" y="5980112"/>
            <a:ext cx="7417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en-US" u="sng" dirty="0" smtClean="0"/>
              <a:t>BD-rate computed </a:t>
            </a:r>
            <a:r>
              <a:rPr lang="en-US" dirty="0" smtClean="0"/>
              <a:t>in </a:t>
            </a:r>
            <a:r>
              <a:rPr lang="en-US" sz="1600" dirty="0" smtClean="0"/>
              <a:t>MS-SSIM, IW-SSIM, VIF, PSNR-HVS-M, NLDP, FSIM, VMAF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0009609" y="3444815"/>
            <a:ext cx="0" cy="14822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009609" y="3816628"/>
            <a:ext cx="172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PSNR_Y, 14.7%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8E5B59C-FF1D-C243-9C96-53F4BAD32BB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067" y="117012"/>
            <a:ext cx="632313" cy="79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6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470</Words>
  <Application>Microsoft Office PowerPoint</Application>
  <PresentationFormat>Widescreen</PresentationFormat>
  <Paragraphs>102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SimSun</vt:lpstr>
      <vt:lpstr>Arial</vt:lpstr>
      <vt:lpstr>Calibri</vt:lpstr>
      <vt:lpstr>Calibri Light</vt:lpstr>
      <vt:lpstr>Cambria Math</vt:lpstr>
      <vt:lpstr>MS Mincho</vt:lpstr>
      <vt:lpstr>New York</vt:lpstr>
      <vt:lpstr>Times New Roman</vt:lpstr>
      <vt:lpstr>Wingdings</vt:lpstr>
      <vt:lpstr>Office Theme</vt:lpstr>
      <vt:lpstr>Paintbrush Picture</vt:lpstr>
      <vt:lpstr>JVET-AA0047 [AHG 11] Brief information about JPEG AI CfP status</vt:lpstr>
      <vt:lpstr>JPEG AI is multi-task standard</vt:lpstr>
      <vt:lpstr>High-lights (Standard Reconstruction task) </vt:lpstr>
      <vt:lpstr>Standard Reconstruction task </vt:lpstr>
      <vt:lpstr>HEVC/VVC anchors generation </vt:lpstr>
      <vt:lpstr>Three-phases CfP submissions</vt:lpstr>
      <vt:lpstr>Hidden test set</vt:lpstr>
      <vt:lpstr>Device interoperability issue</vt:lpstr>
      <vt:lpstr>Objective performance results</vt:lpstr>
      <vt:lpstr>Objective performance results (anchors)</vt:lpstr>
      <vt:lpstr>Objective performance results (test and VVC)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Elena Alshina</cp:lastModifiedBy>
  <cp:revision>9</cp:revision>
  <dcterms:created xsi:type="dcterms:W3CDTF">2022-07-19T05:14:49Z</dcterms:created>
  <dcterms:modified xsi:type="dcterms:W3CDTF">2022-07-19T07:21:09Z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1658206578</vt:lpwstr>
  </property>
</Properties>
</file>