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478" r:id="rId3"/>
    <p:sldId id="477" r:id="rId4"/>
    <p:sldId id="479" r:id="rId5"/>
    <p:sldId id="484" r:id="rId6"/>
    <p:sldId id="481" r:id="rId7"/>
    <p:sldId id="483" r:id="rId8"/>
    <p:sldId id="4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99FF"/>
    <a:srgbClr val="FF4906"/>
    <a:srgbClr val="555555"/>
    <a:srgbClr val="FBE5D6"/>
    <a:srgbClr val="FF99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6" autoAdjust="0"/>
    <p:restoredTop sz="93883" autoAdjust="0"/>
  </p:normalViewPr>
  <p:slideViewPr>
    <p:cSldViewPr snapToGrid="0">
      <p:cViewPr varScale="1">
        <p:scale>
          <a:sx n="75" d="100"/>
          <a:sy n="75" d="100"/>
        </p:scale>
        <p:origin x="60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184412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JVET-Z0140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AHG12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: Enhanced </a:t>
            </a:r>
            <a:r>
              <a:rPr lang="en-US" altLang="zh-TW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CCLM</a:t>
            </a:r>
            <a:endParaRPr lang="en-US" altLang="zh-TW" sz="36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-Wei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Kuo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Xiaoyu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Ning Yan,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Hong-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Wei Chen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Han Gao, and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Xianglin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Dramatic </a:t>
            </a:r>
            <a:r>
              <a:rPr lang="en-CA" dirty="0" err="1"/>
              <a:t>luma</a:t>
            </a:r>
            <a:r>
              <a:rPr lang="en-CA" dirty="0"/>
              <a:t> intensity change </a:t>
            </a:r>
            <a:r>
              <a:rPr lang="en-CA" dirty="0" smtClean="0"/>
              <a:t>(gradient) may </a:t>
            </a:r>
            <a:r>
              <a:rPr lang="en-CA" dirty="0"/>
              <a:t>lead to corresponding </a:t>
            </a:r>
            <a:r>
              <a:rPr lang="en-CA" dirty="0" err="1"/>
              <a:t>chroma</a:t>
            </a:r>
            <a:r>
              <a:rPr lang="en-CA" dirty="0"/>
              <a:t> value change, known as the </a:t>
            </a:r>
            <a:r>
              <a:rPr lang="en-CA" dirty="0" smtClean="0"/>
              <a:t>purple fringing problem</a:t>
            </a:r>
            <a:endParaRPr lang="en-CA" dirty="0"/>
          </a:p>
          <a:p>
            <a:pPr lvl="1"/>
            <a:r>
              <a:rPr lang="en-US" dirty="0"/>
              <a:t>high luminance blooming which incurs saturated photodiode quantum-well and charge leakage in a charge coupled device (CCD</a:t>
            </a:r>
            <a:r>
              <a:rPr lang="en-US" dirty="0" smtClean="0"/>
              <a:t>)</a:t>
            </a:r>
          </a:p>
          <a:p>
            <a:pPr lvl="1"/>
            <a:r>
              <a:rPr lang="en-CA" dirty="0" err="1"/>
              <a:t>demosaicing</a:t>
            </a:r>
            <a:r>
              <a:rPr lang="en-CA" dirty="0"/>
              <a:t> built in cameras to interpolate missing colors due to Bayer pattern Color Filter Array (CFA) </a:t>
            </a:r>
            <a:r>
              <a:rPr lang="en-CA" dirty="0" smtClean="0"/>
              <a:t>arrangement, which </a:t>
            </a:r>
            <a:r>
              <a:rPr lang="en-US" dirty="0" smtClean="0"/>
              <a:t>may </a:t>
            </a:r>
            <a:r>
              <a:rPr lang="en-US" dirty="0"/>
              <a:t>introduce </a:t>
            </a:r>
            <a:r>
              <a:rPr lang="en-US" dirty="0" smtClean="0"/>
              <a:t>aliasing</a:t>
            </a:r>
            <a:endParaRPr lang="en-CA" dirty="0" smtClean="0"/>
          </a:p>
          <a:p>
            <a:pPr lvl="1"/>
            <a:r>
              <a:rPr lang="en-CA" dirty="0"/>
              <a:t>chromatic aberration caused by different refractive indices for different RGB </a:t>
            </a:r>
            <a:r>
              <a:rPr lang="en-CA" dirty="0" smtClean="0"/>
              <a:t>wavelengths, </a:t>
            </a:r>
            <a:r>
              <a:rPr lang="en-CA" dirty="0"/>
              <a:t>leading to different focal lengths that affect color accuracy</a:t>
            </a:r>
            <a:endParaRPr lang="en-CA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634" y="4933008"/>
            <a:ext cx="2286000" cy="17508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87" y="4933008"/>
            <a:ext cx="2286000" cy="17508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46" y="4933008"/>
            <a:ext cx="2286000" cy="17508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81" y="4933008"/>
            <a:ext cx="2286000" cy="175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In CCLM, only </a:t>
            </a:r>
            <a:r>
              <a:rPr lang="en-CA" dirty="0"/>
              <a:t>single </a:t>
            </a:r>
            <a:r>
              <a:rPr lang="en-CA" dirty="0" smtClean="0"/>
              <a:t>(</a:t>
            </a:r>
            <a:r>
              <a:rPr lang="en-CA" dirty="0" err="1" smtClean="0"/>
              <a:t>downsampled</a:t>
            </a:r>
            <a:r>
              <a:rPr lang="en-CA" dirty="0" smtClean="0"/>
              <a:t>) </a:t>
            </a:r>
            <a:r>
              <a:rPr lang="en-CA" dirty="0" err="1" smtClean="0"/>
              <a:t>luma</a:t>
            </a:r>
            <a:r>
              <a:rPr lang="en-CA" dirty="0" smtClean="0"/>
              <a:t> sample </a:t>
            </a:r>
            <a:r>
              <a:rPr lang="en-CA" dirty="0"/>
              <a:t>is considered when deriving the linear </a:t>
            </a:r>
            <a:r>
              <a:rPr lang="en-CA" dirty="0" smtClean="0"/>
              <a:t>model</a:t>
            </a:r>
          </a:p>
          <a:p>
            <a:pPr lvl="1"/>
            <a:r>
              <a:rPr lang="en-CA" dirty="0" smtClean="0"/>
              <a:t>neglecting </a:t>
            </a:r>
            <a:r>
              <a:rPr lang="en-CA" dirty="0"/>
              <a:t>the </a:t>
            </a:r>
            <a:r>
              <a:rPr lang="en-CA" dirty="0" smtClean="0"/>
              <a:t>spatial </a:t>
            </a:r>
            <a:r>
              <a:rPr lang="en-CA" dirty="0"/>
              <a:t>correlation among neighbouring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smtClean="0"/>
              <a:t>samples</a:t>
            </a:r>
          </a:p>
          <a:p>
            <a:endParaRPr lang="en-CA" dirty="0"/>
          </a:p>
          <a:p>
            <a:r>
              <a:rPr lang="en-CA" dirty="0" smtClean="0"/>
              <a:t>Two methods are proposed </a:t>
            </a:r>
            <a:r>
              <a:rPr lang="en-US" dirty="0" smtClean="0"/>
              <a:t>to </a:t>
            </a:r>
            <a:r>
              <a:rPr lang="en-US" dirty="0"/>
              <a:t>tackle the situation when </a:t>
            </a:r>
            <a:r>
              <a:rPr lang="en-US" dirty="0" err="1"/>
              <a:t>luma</a:t>
            </a:r>
            <a:r>
              <a:rPr lang="en-US" dirty="0"/>
              <a:t> gradients are highly correlated to </a:t>
            </a:r>
            <a:r>
              <a:rPr lang="en-US" dirty="0" err="1"/>
              <a:t>chroma</a:t>
            </a:r>
            <a:r>
              <a:rPr lang="en-US" dirty="0"/>
              <a:t> values</a:t>
            </a:r>
          </a:p>
          <a:p>
            <a:pPr lvl="1"/>
            <a:r>
              <a:rPr lang="en-CA" dirty="0"/>
              <a:t>Filter-based Linear </a:t>
            </a:r>
            <a:r>
              <a:rPr lang="en-CA" dirty="0" smtClean="0"/>
              <a:t>Model</a:t>
            </a:r>
            <a:endParaRPr lang="en-CA" dirty="0"/>
          </a:p>
          <a:p>
            <a:pPr lvl="1"/>
            <a:r>
              <a:rPr lang="en-CA" dirty="0"/>
              <a:t>Gradient Linear </a:t>
            </a:r>
            <a:r>
              <a:rPr lang="en-CA" dirty="0" smtClean="0"/>
              <a:t>Model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991" y="4431924"/>
            <a:ext cx="3657600" cy="217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Extend Simple </a:t>
                </a:r>
                <a:r>
                  <a:rPr lang="en-US" dirty="0"/>
                  <a:t>Linear Regression </a:t>
                </a:r>
                <a:r>
                  <a:rPr lang="en-US" dirty="0" smtClean="0"/>
                  <a:t>in </a:t>
                </a:r>
                <a:r>
                  <a:rPr lang="en-US" dirty="0"/>
                  <a:t>CCLM to Multiple Linear </a:t>
                </a:r>
                <a:r>
                  <a:rPr lang="en-US" dirty="0" smtClean="0"/>
                  <a:t>Regression</a:t>
                </a:r>
              </a:p>
              <a:p>
                <a:endParaRPr lang="en-CA" dirty="0" smtClean="0"/>
              </a:p>
              <a:p>
                <a:endParaRPr lang="en-CA" dirty="0"/>
              </a:p>
              <a:p>
                <a:endParaRPr lang="en-CA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Decoder derives MLR parameters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dirty="0" smtClean="0"/>
                  <a:t>) through </a:t>
                </a:r>
                <a:r>
                  <a:rPr lang="en-US" dirty="0" err="1" smtClean="0"/>
                  <a:t>Cholesky</a:t>
                </a:r>
                <a:r>
                  <a:rPr lang="en-US" dirty="0" smtClean="0"/>
                  <a:t> decomposition</a:t>
                </a:r>
              </a:p>
              <a:p>
                <a:r>
                  <a:rPr lang="en-US" dirty="0" smtClean="0"/>
                  <a:t>Switch filter shapes at CU level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ranging from 2 to </a:t>
                </a:r>
                <a:r>
                  <a:rPr lang="en-US" dirty="0" smtClean="0"/>
                  <a:t>6</a:t>
                </a:r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  <a:blipFill>
                <a:blip r:embed="rId2"/>
                <a:stretch>
                  <a:fillRect l="-857" t="-1847" b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Method 1: Filter-based Linear Model (FLM)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4435403" y="2279860"/>
                <a:ext cx="2702022" cy="1131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403" y="2279860"/>
                <a:ext cx="2702022" cy="11311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1081714" y="3449100"/>
                <a:ext cx="704759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</a:t>
                </a:r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altLang="zh-TW" sz="2400" i="1" dirty="0" smtClean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CA" sz="2400" dirty="0" smtClean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TW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</a:t>
                </a:r>
                <a:endParaRPr lang="en-US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714" y="3449100"/>
                <a:ext cx="704759" cy="1938992"/>
              </a:xfrm>
              <a:prstGeom prst="rect">
                <a:avLst/>
              </a:prstGeom>
              <a:blipFill>
                <a:blip r:embed="rId4"/>
                <a:stretch>
                  <a:fillRect l="-12931" t="-2516" b="-6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/>
              <p:nvPr/>
            </p:nvSpPr>
            <p:spPr>
              <a:xfrm>
                <a:off x="1616676" y="3449100"/>
                <a:ext cx="894450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to-be-predicted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  <a:endParaRPr lang="en-CA" sz="2400" dirty="0" smtClean="0"/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reconstructed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 </a:t>
                </a:r>
                <a:r>
                  <a:rPr lang="en-US" sz="2400" dirty="0" smtClean="0"/>
                  <a:t>surround the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sample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coefficient</a:t>
                </a:r>
              </a:p>
              <a:p>
                <a:r>
                  <a:rPr lang="en-US" sz="2400" dirty="0"/>
                  <a:t>o</a:t>
                </a:r>
                <a:r>
                  <a:rPr lang="en-US" sz="2400" dirty="0" smtClean="0"/>
                  <a:t>ffset</a:t>
                </a:r>
              </a:p>
              <a:p>
                <a:r>
                  <a:rPr lang="en-US" sz="2400" dirty="0"/>
                  <a:t>number of the involved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samples</a:t>
                </a:r>
                <a:endParaRPr lang="en-CA" sz="2400" dirty="0">
                  <a:effectLst/>
                  <a:ea typeface="DengXia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676" y="3449100"/>
                <a:ext cx="8944504" cy="1938992"/>
              </a:xfrm>
              <a:prstGeom prst="rect">
                <a:avLst/>
              </a:prstGeom>
              <a:blipFill>
                <a:blip r:embed="rId5"/>
                <a:stretch>
                  <a:fillRect l="-1022" t="-2516" b="-6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5655" y="3328795"/>
            <a:ext cx="3657600" cy="217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1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Reuse CCLM process, but use gradient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/>
                  <a:t> to derive the linear model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Other </a:t>
                </a:r>
                <a:r>
                  <a:rPr lang="en-US" dirty="0"/>
                  <a:t>designs of CCLM are kept unchanged </a:t>
                </a:r>
              </a:p>
              <a:p>
                <a:pPr lvl="1"/>
                <a:r>
                  <a:rPr lang="en-US" dirty="0"/>
                  <a:t>parameter derivation, </a:t>
                </a:r>
                <a:r>
                  <a:rPr lang="en-US" dirty="0" smtClean="0"/>
                  <a:t>prediction</a:t>
                </a:r>
                <a:r>
                  <a:rPr lang="en-US" dirty="0"/>
                  <a:t>, template </a:t>
                </a:r>
                <a:r>
                  <a:rPr lang="en-US" dirty="0" smtClean="0"/>
                  <a:t>area…etc.</a:t>
                </a:r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When </a:t>
                </a:r>
                <a:r>
                  <a:rPr lang="en-US" dirty="0"/>
                  <a:t>CCLM is enabled</a:t>
                </a:r>
              </a:p>
              <a:p>
                <a:pPr lvl="1"/>
                <a:r>
                  <a:rPr lang="en-US" dirty="0" smtClean="0"/>
                  <a:t>Signal 2 </a:t>
                </a:r>
                <a:r>
                  <a:rPr lang="en-US" dirty="0"/>
                  <a:t>flags for </a:t>
                </a:r>
                <a:r>
                  <a:rPr lang="en-US" dirty="0" err="1"/>
                  <a:t>Cb</a:t>
                </a:r>
                <a:r>
                  <a:rPr lang="en-US" dirty="0"/>
                  <a:t>/Cr to indicate if GLM is enabled</a:t>
                </a:r>
              </a:p>
              <a:p>
                <a:pPr lvl="1"/>
                <a:r>
                  <a:rPr lang="en-US" dirty="0" smtClean="0"/>
                  <a:t>Signal 1 </a:t>
                </a:r>
                <a:r>
                  <a:rPr lang="en-US" dirty="0"/>
                  <a:t>syntax element to select one of four Sobel based gradient </a:t>
                </a:r>
                <a:r>
                  <a:rPr lang="en-US" dirty="0" smtClean="0"/>
                  <a:t>patterns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662313" cy="4947708"/>
              </a:xfrm>
              <a:blipFill>
                <a:blip r:embed="rId2"/>
                <a:stretch>
                  <a:fillRect l="-971" t="-1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 2: Gradient Linear Model (GLM)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表格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6996699"/>
                  </p:ext>
                </p:extLst>
              </p:nvPr>
            </p:nvGraphicFramePr>
            <p:xfrm>
              <a:off x="3653028" y="2359023"/>
              <a:ext cx="438912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83972992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60448412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70672311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9136777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54151329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835522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1800686180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613557389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/8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rgbClr val="FF0000"/>
                              </a:solidFill>
                            </a:rPr>
                            <a:t>→</a:t>
                          </a:r>
                          <a:endParaRPr lang="en-US" sz="16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580409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3929173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131144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表格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6996699"/>
                  </p:ext>
                </p:extLst>
              </p:nvPr>
            </p:nvGraphicFramePr>
            <p:xfrm>
              <a:off x="3653028" y="2359023"/>
              <a:ext cx="438912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83972992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60448412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70672311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91367773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541513298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34835522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1800686180"/>
                        </a:ext>
                      </a:extLst>
                    </a:gridCol>
                    <a:gridCol w="548640">
                      <a:extLst>
                        <a:ext uri="{9D8B030D-6E8A-4147-A177-3AD203B41FA5}">
                          <a16:colId xmlns:a16="http://schemas.microsoft.com/office/drawing/2014/main" val="613557389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/8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rgbClr val="FF0000"/>
                              </a:solidFill>
                            </a:rPr>
                            <a:t>→</a:t>
                          </a:r>
                          <a:endParaRPr lang="en-US" sz="16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580409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</a:rPr>
                            <a:t>-1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63929173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370" t="-202222" r="-16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67407" t="-202222" r="-7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6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131144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椭圆 13"/>
          <p:cNvSpPr/>
          <p:nvPr/>
        </p:nvSpPr>
        <p:spPr>
          <a:xfrm>
            <a:off x="4296737" y="2729016"/>
            <a:ext cx="365760" cy="3657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7033465" y="2729016"/>
            <a:ext cx="365760" cy="3657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2845" y="4742788"/>
            <a:ext cx="1828800" cy="130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Simulation </a:t>
            </a:r>
            <a:r>
              <a:rPr lang="en-US" altLang="zh-TW" dirty="0" smtClean="0"/>
              <a:t>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713533"/>
              </p:ext>
            </p:extLst>
          </p:nvPr>
        </p:nvGraphicFramePr>
        <p:xfrm>
          <a:off x="1075372" y="2210064"/>
          <a:ext cx="4097655" cy="4048125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690591534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1456046752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3702623977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52426055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800871260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289291443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849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477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060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102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204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179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64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02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598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264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-6.22%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145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65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193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388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515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533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052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016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94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68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68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156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061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43803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847952"/>
              </p:ext>
            </p:extLst>
          </p:nvPr>
        </p:nvGraphicFramePr>
        <p:xfrm>
          <a:off x="5956405" y="2185722"/>
          <a:ext cx="4097655" cy="4048125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597249337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2716842948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624658750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109152335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3917146848"/>
                    </a:ext>
                  </a:extLst>
                </a:gridCol>
                <a:gridCol w="553720">
                  <a:extLst>
                    <a:ext uri="{9D8B030D-6E8A-4147-A177-3AD203B41FA5}">
                      <a16:colId xmlns:a16="http://schemas.microsoft.com/office/drawing/2014/main" val="3279558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995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449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651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64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134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242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0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118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878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17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325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2348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549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621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6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124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61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689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90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856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100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737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56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71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175" marR="3175" marT="317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199363"/>
                  </a:ext>
                </a:extLst>
              </a:tr>
            </a:tbl>
          </a:graphicData>
        </a:graphic>
      </p:graphicFrame>
      <p:sp>
        <p:nvSpPr>
          <p:cNvPr id="7" name="TextBox 4">
            <a:extLst>
              <a:ext uri="{FF2B5EF4-FFF2-40B4-BE49-F238E27FC236}">
                <a16:creationId xmlns:a16="http://schemas.microsoft.com/office/drawing/2014/main" id="{6E0A4BA2-EBBF-4DBE-A9BB-6CB3CE93A05A}"/>
              </a:ext>
            </a:extLst>
          </p:cNvPr>
          <p:cNvSpPr txBox="1"/>
          <p:nvPr/>
        </p:nvSpPr>
        <p:spPr>
          <a:xfrm>
            <a:off x="1036709" y="1613462"/>
            <a:ext cx="4136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FLM</a:t>
            </a:r>
            <a:endParaRPr lang="en-CA" sz="2400" dirty="0">
              <a:effectLst/>
              <a:ea typeface="DengXian" panose="02010600030101010101" pitchFamily="2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6E0A4BA2-EBBF-4DBE-A9BB-6CB3CE93A05A}"/>
              </a:ext>
            </a:extLst>
          </p:cNvPr>
          <p:cNvSpPr txBox="1"/>
          <p:nvPr/>
        </p:nvSpPr>
        <p:spPr>
          <a:xfrm>
            <a:off x="5845775" y="1656588"/>
            <a:ext cx="4136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</a:t>
            </a:r>
            <a:r>
              <a:rPr lang="en-US" sz="2400" dirty="0" smtClean="0"/>
              <a:t>LM</a:t>
            </a:r>
            <a:endParaRPr lang="en-CA" sz="2400" dirty="0">
              <a:effectLst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9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904" cy="4351338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Propose two methods </a:t>
            </a:r>
            <a:r>
              <a:rPr lang="en-US" dirty="0"/>
              <a:t>to tackle the situation when </a:t>
            </a:r>
            <a:r>
              <a:rPr lang="en-US" dirty="0" err="1"/>
              <a:t>luma</a:t>
            </a:r>
            <a:r>
              <a:rPr lang="en-US" dirty="0"/>
              <a:t> gradients are highly correlated to </a:t>
            </a:r>
            <a:r>
              <a:rPr lang="en-US" dirty="0" err="1"/>
              <a:t>chroma</a:t>
            </a:r>
            <a:r>
              <a:rPr lang="en-US" dirty="0"/>
              <a:t> </a:t>
            </a:r>
            <a:r>
              <a:rPr lang="en-US" dirty="0" smtClean="0"/>
              <a:t>values</a:t>
            </a:r>
            <a:endParaRPr lang="en-US" dirty="0"/>
          </a:p>
          <a:p>
            <a:pPr lvl="1"/>
            <a:r>
              <a:rPr lang="en-CA" dirty="0" smtClean="0"/>
              <a:t>Filter-based </a:t>
            </a:r>
            <a:r>
              <a:rPr lang="en-CA" dirty="0"/>
              <a:t>Linear Model (</a:t>
            </a:r>
            <a:r>
              <a:rPr lang="en-CA" dirty="0" smtClean="0"/>
              <a:t>FLM)</a:t>
            </a:r>
          </a:p>
          <a:p>
            <a:pPr lvl="1"/>
            <a:r>
              <a:rPr lang="en-CA" dirty="0" smtClean="0"/>
              <a:t>Gradient </a:t>
            </a:r>
            <a:r>
              <a:rPr lang="en-CA" dirty="0"/>
              <a:t>Linear Model (GLM</a:t>
            </a:r>
            <a:r>
              <a:rPr lang="en-CA" dirty="0" smtClean="0"/>
              <a:t>)</a:t>
            </a:r>
            <a:endParaRPr lang="en-US" dirty="0"/>
          </a:p>
          <a:p>
            <a:endParaRPr lang="en-US" dirty="0" smtClean="0"/>
          </a:p>
          <a:p>
            <a:r>
              <a:rPr lang="en-CA" dirty="0"/>
              <a:t>Significant </a:t>
            </a:r>
            <a:r>
              <a:rPr lang="en-CA" dirty="0" err="1" smtClean="0"/>
              <a:t>luma</a:t>
            </a:r>
            <a:r>
              <a:rPr lang="en-CA" dirty="0" smtClean="0"/>
              <a:t>/</a:t>
            </a:r>
            <a:r>
              <a:rPr lang="en-CA" dirty="0" err="1" smtClean="0"/>
              <a:t>chroma</a:t>
            </a:r>
            <a:r>
              <a:rPr lang="en-CA" dirty="0" smtClean="0"/>
              <a:t> gains on </a:t>
            </a:r>
            <a:r>
              <a:rPr lang="en-CA" dirty="0"/>
              <a:t>colorful sequences containing dramatic </a:t>
            </a:r>
            <a:r>
              <a:rPr lang="en-CA" dirty="0" err="1"/>
              <a:t>luma</a:t>
            </a:r>
            <a:r>
              <a:rPr lang="en-CA" dirty="0"/>
              <a:t> intensity change, as well as screen content </a:t>
            </a:r>
            <a:r>
              <a:rPr lang="en-CA" dirty="0" smtClean="0"/>
              <a:t>sequences</a:t>
            </a:r>
          </a:p>
          <a:p>
            <a:endParaRPr lang="en-US" dirty="0" smtClean="0"/>
          </a:p>
          <a:p>
            <a:r>
              <a:rPr lang="en-US" dirty="0" smtClean="0"/>
              <a:t>Suggest </a:t>
            </a:r>
            <a:r>
              <a:rPr lang="en-US" dirty="0"/>
              <a:t>to </a:t>
            </a:r>
            <a:r>
              <a:rPr lang="en-US" dirty="0" smtClean="0"/>
              <a:t>study both methods in EE</a:t>
            </a:r>
          </a:p>
          <a:p>
            <a:endParaRPr lang="en-US" dirty="0"/>
          </a:p>
          <a:p>
            <a:r>
              <a:rPr lang="en-US" dirty="0" smtClean="0"/>
              <a:t>Thank Nokia for crosscheck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7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HANKS"/>
          <p:cNvSpPr txBox="1"/>
          <p:nvPr/>
        </p:nvSpPr>
        <p:spPr>
          <a:xfrm>
            <a:off x="1018075" y="2934345"/>
            <a:ext cx="5842514" cy="989310"/>
          </a:xfrm>
          <a:prstGeom prst="rect">
            <a:avLst/>
          </a:prstGeom>
          <a:ln w="12700">
            <a:miter lim="400000"/>
          </a:ln>
        </p:spPr>
        <p:txBody>
          <a:bodyPr lIns="35719" tIns="35719" rIns="35719" bIns="35719" anchor="ctr">
            <a:spAutoFit/>
          </a:bodyPr>
          <a:lstStyle>
            <a:lvl1pPr algn="l">
              <a:lnSpc>
                <a:spcPct val="70000"/>
              </a:lnSpc>
              <a:defRPr sz="16000" spc="-800">
                <a:solidFill>
                  <a:srgbClr val="323232"/>
                </a:solidFill>
                <a:latin typeface="Arial" panose="020B0704020202090204"/>
                <a:ea typeface="Arial" panose="020B0704020202090204"/>
                <a:cs typeface="Arial" panose="020B0704020202090204"/>
                <a:sym typeface="Arial" panose="020B0704020202090204"/>
              </a:defRPr>
            </a:lvl1pPr>
          </a:lstStyle>
          <a:p>
            <a:pPr defTabSz="410528" hangingPunct="0"/>
            <a:r>
              <a:rPr lang="en-US" sz="8000" b="1" kern="0" spc="-400" dirty="0" smtClean="0">
                <a:latin typeface="+mn-lt"/>
                <a:ea typeface="华文琥珀" panose="02010800040101010101" pitchFamily="2" charset="-122"/>
                <a:cs typeface="Arial" panose="020B0604020202020204" pitchFamily="34" charset="0"/>
              </a:rPr>
              <a:t>Thanks</a:t>
            </a:r>
            <a:endParaRPr sz="8000" b="1" kern="0" spc="-400" dirty="0">
              <a:latin typeface="+mn-lt"/>
              <a:ea typeface="华文琥珀" panose="0201080004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33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57353</TotalTime>
  <Words>914</Words>
  <Application>Microsoft Office PowerPoint</Application>
  <PresentationFormat>宽屏</PresentationFormat>
  <Paragraphs>330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新細明體</vt:lpstr>
      <vt:lpstr>Source Han Sans CN Light</vt:lpstr>
      <vt:lpstr>华文琥珀</vt:lpstr>
      <vt:lpstr>宋体</vt:lpstr>
      <vt:lpstr>DengXian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PowerPoint 演示文稿</vt:lpstr>
      <vt:lpstr>Introduction</vt:lpstr>
      <vt:lpstr>Introduction</vt:lpstr>
      <vt:lpstr>Method 1: Filter-based Linear Model (FLM)</vt:lpstr>
      <vt:lpstr>Method 2: Gradient Linear Model (GLM)</vt:lpstr>
      <vt:lpstr>Simulation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Che-Wei Kuo</cp:lastModifiedBy>
  <cp:revision>1143</cp:revision>
  <dcterms:created xsi:type="dcterms:W3CDTF">2018-09-04T21:01:33Z</dcterms:created>
  <dcterms:modified xsi:type="dcterms:W3CDTF">2022-04-26T00:00:09Z</dcterms:modified>
</cp:coreProperties>
</file>