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52"/>
  </p:sldMasterIdLst>
  <p:notesMasterIdLst>
    <p:notesMasterId r:id="rId71"/>
  </p:notesMasterIdLst>
  <p:handoutMasterIdLst>
    <p:handoutMasterId r:id="rId72"/>
  </p:handoutMasterIdLst>
  <p:sldIdLst>
    <p:sldId id="271" r:id="rId53"/>
    <p:sldId id="270" r:id="rId54"/>
    <p:sldId id="273" r:id="rId55"/>
    <p:sldId id="274" r:id="rId56"/>
    <p:sldId id="275" r:id="rId57"/>
    <p:sldId id="276" r:id="rId58"/>
    <p:sldId id="278" r:id="rId59"/>
    <p:sldId id="290" r:id="rId60"/>
    <p:sldId id="279" r:id="rId61"/>
    <p:sldId id="280" r:id="rId62"/>
    <p:sldId id="277" r:id="rId63"/>
    <p:sldId id="283" r:id="rId64"/>
    <p:sldId id="261" r:id="rId65"/>
    <p:sldId id="285" r:id="rId66"/>
    <p:sldId id="286" r:id="rId67"/>
    <p:sldId id="287" r:id="rId68"/>
    <p:sldId id="288" r:id="rId69"/>
    <p:sldId id="289" r:id="rId70"/>
  </p:sldIdLst>
  <p:sldSz cx="12192000" cy="6858000"/>
  <p:notesSz cx="6858000" cy="9144000"/>
  <p:embeddedFontLst>
    <p:embeddedFont>
      <p:font typeface="Ericsson Hilda" panose="00000500000000000000" pitchFamily="2" charset="0"/>
      <p:regular r:id="rId73"/>
      <p:bold r:id="rId74"/>
      <p:italic r:id="rId75"/>
      <p:boldItalic r:id="rId76"/>
    </p:embeddedFont>
    <p:embeddedFont>
      <p:font typeface="Ericsson Hilda ExtraBold" panose="00000900000000000000" pitchFamily="2" charset="0"/>
      <p:bold r:id="rId77"/>
    </p:embeddedFont>
    <p:embeddedFont>
      <p:font typeface="Ericsson Hilda ExtraLight" panose="00000300000000000000" pitchFamily="2" charset="0"/>
      <p:regular r:id="rId78"/>
    </p:embeddedFont>
    <p:embeddedFont>
      <p:font typeface="Ericsson Hilda Light" panose="00000400000000000000" pitchFamily="2" charset="0"/>
      <p:regular r:id="rId79"/>
      <p:italic r:id="rId80"/>
    </p:embeddedFont>
    <p:embeddedFont>
      <p:font typeface="Ericsson Technical Icons" panose="00000500000000000000" pitchFamily="2" charset="0"/>
      <p:regular r:id="rId81"/>
      <p:bold r:id="rId82"/>
      <p:italic r:id="rId83"/>
      <p:boldItalic r:id="rId84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547" autoAdjust="0"/>
    <p:restoredTop sz="94124" autoAdjust="0"/>
  </p:normalViewPr>
  <p:slideViewPr>
    <p:cSldViewPr snapToGrid="0" snapToObjects="1" showGuides="1">
      <p:cViewPr varScale="1">
        <p:scale>
          <a:sx n="83" d="100"/>
          <a:sy n="83" d="100"/>
        </p:scale>
        <p:origin x="576" y="6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customXml" Target="../customXml/item39.xml"/><Relationship Id="rId21" Type="http://schemas.openxmlformats.org/officeDocument/2006/relationships/customXml" Target="../customXml/item21.xml"/><Relationship Id="rId34" Type="http://schemas.openxmlformats.org/officeDocument/2006/relationships/customXml" Target="../customXml/item34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50" Type="http://schemas.openxmlformats.org/officeDocument/2006/relationships/customXml" Target="../customXml/item50.xml"/><Relationship Id="rId55" Type="http://schemas.openxmlformats.org/officeDocument/2006/relationships/slide" Target="slides/slide3.xml"/><Relationship Id="rId63" Type="http://schemas.openxmlformats.org/officeDocument/2006/relationships/slide" Target="slides/slide11.xml"/><Relationship Id="rId68" Type="http://schemas.openxmlformats.org/officeDocument/2006/relationships/slide" Target="slides/slide16.xml"/><Relationship Id="rId76" Type="http://schemas.openxmlformats.org/officeDocument/2006/relationships/font" Target="fonts/font4.fntdata"/><Relationship Id="rId84" Type="http://schemas.openxmlformats.org/officeDocument/2006/relationships/font" Target="fonts/font12.fntdata"/><Relationship Id="rId7" Type="http://schemas.openxmlformats.org/officeDocument/2006/relationships/customXml" Target="../customXml/item7.xml"/><Relationship Id="rId71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53" Type="http://schemas.openxmlformats.org/officeDocument/2006/relationships/slide" Target="slides/slide1.xml"/><Relationship Id="rId58" Type="http://schemas.openxmlformats.org/officeDocument/2006/relationships/slide" Target="slides/slide6.xml"/><Relationship Id="rId66" Type="http://schemas.openxmlformats.org/officeDocument/2006/relationships/slide" Target="slides/slide14.xml"/><Relationship Id="rId74" Type="http://schemas.openxmlformats.org/officeDocument/2006/relationships/font" Target="fonts/font2.fntdata"/><Relationship Id="rId79" Type="http://schemas.openxmlformats.org/officeDocument/2006/relationships/font" Target="fonts/font7.fntdata"/><Relationship Id="rId87" Type="http://schemas.openxmlformats.org/officeDocument/2006/relationships/theme" Target="theme/theme1.xml"/><Relationship Id="rId5" Type="http://schemas.openxmlformats.org/officeDocument/2006/relationships/customXml" Target="../customXml/item5.xml"/><Relationship Id="rId61" Type="http://schemas.openxmlformats.org/officeDocument/2006/relationships/slide" Target="slides/slide9.xml"/><Relationship Id="rId82" Type="http://schemas.openxmlformats.org/officeDocument/2006/relationships/font" Target="fonts/font10.fntdata"/><Relationship Id="rId19" Type="http://schemas.openxmlformats.org/officeDocument/2006/relationships/customXml" Target="../customXml/item19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slide" Target="slides/slide4.xml"/><Relationship Id="rId64" Type="http://schemas.openxmlformats.org/officeDocument/2006/relationships/slide" Target="slides/slide12.xml"/><Relationship Id="rId69" Type="http://schemas.openxmlformats.org/officeDocument/2006/relationships/slide" Target="slides/slide17.xml"/><Relationship Id="rId77" Type="http://schemas.openxmlformats.org/officeDocument/2006/relationships/font" Target="fonts/font5.fntdata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handoutMaster" Target="handoutMasters/handoutMaster1.xml"/><Relationship Id="rId80" Type="http://schemas.openxmlformats.org/officeDocument/2006/relationships/font" Target="fonts/font8.fntdata"/><Relationship Id="rId85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slide" Target="slides/slide7.xml"/><Relationship Id="rId67" Type="http://schemas.openxmlformats.org/officeDocument/2006/relationships/slide" Target="slides/slide15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slide" Target="slides/slide2.xml"/><Relationship Id="rId62" Type="http://schemas.openxmlformats.org/officeDocument/2006/relationships/slide" Target="slides/slide10.xml"/><Relationship Id="rId70" Type="http://schemas.openxmlformats.org/officeDocument/2006/relationships/slide" Target="slides/slide18.xml"/><Relationship Id="rId75" Type="http://schemas.openxmlformats.org/officeDocument/2006/relationships/font" Target="fonts/font3.fntdata"/><Relationship Id="rId83" Type="http://schemas.openxmlformats.org/officeDocument/2006/relationships/font" Target="fonts/font11.fntdata"/><Relationship Id="rId88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slide" Target="slides/slide5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slideMaster" Target="slideMasters/slideMaster1.xml"/><Relationship Id="rId60" Type="http://schemas.openxmlformats.org/officeDocument/2006/relationships/slide" Target="slides/slide8.xml"/><Relationship Id="rId65" Type="http://schemas.openxmlformats.org/officeDocument/2006/relationships/slide" Target="slides/slide13.xml"/><Relationship Id="rId73" Type="http://schemas.openxmlformats.org/officeDocument/2006/relationships/font" Target="fonts/font1.fntdata"/><Relationship Id="rId78" Type="http://schemas.openxmlformats.org/officeDocument/2006/relationships/font" Target="fonts/font6.fntdata"/><Relationship Id="rId81" Type="http://schemas.openxmlformats.org/officeDocument/2006/relationships/font" Target="fonts/font9.fntdata"/><Relationship Id="rId86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110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US" dirty="0"/>
            </a:br>
            <a:r>
              <a:rPr lang="en-US" dirty="0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 dirty="0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D34DC33-B6A1-43EF-9A99-F7C83545B926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2022-04-19  |  Page </a:t>
            </a:r>
            <a:fld id="{B77477C2-34D5-48CD-8328-D722A2C8002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1.xml"/><Relationship Id="rId1" Type="http://schemas.openxmlformats.org/officeDocument/2006/relationships/customXml" Target="../../customXml/item2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7.xml"/><Relationship Id="rId1" Type="http://schemas.openxmlformats.org/officeDocument/2006/relationships/customXml" Target="../../customXml/item5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25.xml"/><Relationship Id="rId1" Type="http://schemas.openxmlformats.org/officeDocument/2006/relationships/customXml" Target="../../customXml/item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35.xml"/><Relationship Id="rId1" Type="http://schemas.openxmlformats.org/officeDocument/2006/relationships/customXml" Target="../../customXml/item4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47.xml"/><Relationship Id="rId1" Type="http://schemas.openxmlformats.org/officeDocument/2006/relationships/customXml" Target="../../customXml/item26.xml"/><Relationship Id="rId4" Type="http://schemas.openxmlformats.org/officeDocument/2006/relationships/notesSlide" Target="../notesSlides/notes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37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46.xml"/><Relationship Id="rId1" Type="http://schemas.openxmlformats.org/officeDocument/2006/relationships/customXml" Target="../../customXml/item30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8.xml"/><Relationship Id="rId1" Type="http://schemas.openxmlformats.org/officeDocument/2006/relationships/customXml" Target="../../customXml/item45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42.xml"/><Relationship Id="rId1" Type="http://schemas.openxmlformats.org/officeDocument/2006/relationships/customXml" Target="../../customXml/item3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49.xml"/><Relationship Id="rId1" Type="http://schemas.openxmlformats.org/officeDocument/2006/relationships/customXml" Target="../../customXml/item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2.xml"/><Relationship Id="rId1" Type="http://schemas.openxmlformats.org/officeDocument/2006/relationships/customXml" Target="../../customXml/item4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20.xml"/><Relationship Id="rId1" Type="http://schemas.openxmlformats.org/officeDocument/2006/relationships/customXml" Target="../../customXml/item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ustomXml" Target="../../customXml/item16.xml"/><Relationship Id="rId1" Type="http://schemas.openxmlformats.org/officeDocument/2006/relationships/customXml" Target="../../customXml/item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../customXml/item10.xml"/><Relationship Id="rId7" Type="http://schemas.openxmlformats.org/officeDocument/2006/relationships/image" Target="../media/image5.emf"/><Relationship Id="rId2" Type="http://schemas.openxmlformats.org/officeDocument/2006/relationships/customXml" Target="../../customXml/item31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Document.docx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../customXml/item33.xml"/><Relationship Id="rId2" Type="http://schemas.openxmlformats.org/officeDocument/2006/relationships/customXml" Target="../../customXml/item3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Document1.docx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24.xml"/><Relationship Id="rId1" Type="http://schemas.openxmlformats.org/officeDocument/2006/relationships/customXml" Target="../../customXml/item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34.xml"/><Relationship Id="rId1" Type="http://schemas.openxmlformats.org/officeDocument/2006/relationships/customXml" Target="../../customXml/item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22.xml"/><Relationship Id="rId1" Type="http://schemas.openxmlformats.org/officeDocument/2006/relationships/customXml" Target="../../customXml/item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5" y="476250"/>
            <a:ext cx="10756846" cy="3457576"/>
          </a:xfrm>
          <a:ln>
            <a:noFill/>
          </a:ln>
        </p:spPr>
        <p:txBody>
          <a:bodyPr/>
          <a:lstStyle/>
          <a:p>
            <a:r>
              <a:rPr lang="en-US" sz="6600" dirty="0"/>
              <a:t>JVET-Z0062</a:t>
            </a:r>
            <a:br>
              <a:rPr lang="en-US" sz="6600" dirty="0"/>
            </a:br>
            <a:r>
              <a:rPr lang="en-US" sz="6000" dirty="0"/>
              <a:t>RPR luma filter modifications and RPR enabling fixes in ECM</a:t>
            </a:r>
            <a:endParaRPr lang="en-US" sz="66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9AE02F4-33A2-43CF-864E-6E8625F0BBF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9233115" y="6250350"/>
            <a:ext cx="2515041" cy="262800"/>
          </a:xfrm>
        </p:spPr>
        <p:txBody>
          <a:bodyPr/>
          <a:lstStyle/>
          <a:p>
            <a:r>
              <a:rPr lang="en-US" dirty="0"/>
              <a:t>Ruoyang Yu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740367"/>
          </a:xfrm>
        </p:spPr>
        <p:txBody>
          <a:bodyPr/>
          <a:lstStyle/>
          <a:p>
            <a:r>
              <a:rPr lang="en-US" dirty="0"/>
              <a:t>Conclusion (for RPR luma filter modifications)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290233"/>
            <a:ext cx="11233150" cy="5213867"/>
          </a:xfrm>
        </p:spPr>
        <p:txBody>
          <a:bodyPr/>
          <a:lstStyle/>
          <a:p>
            <a:r>
              <a:rPr lang="en-US" sz="1800" dirty="0"/>
              <a:t>The following RPR luma filter modifications are proposed</a:t>
            </a:r>
          </a:p>
          <a:p>
            <a:pPr lvl="1"/>
            <a:r>
              <a:rPr lang="en-US" sz="1600" dirty="0"/>
              <a:t>(a) Increase the RPR MC filter for affine blocks also to 12-tap under “up-sampling” scenario</a:t>
            </a:r>
          </a:p>
          <a:p>
            <a:pPr lvl="1"/>
            <a:r>
              <a:rPr lang="en-US" sz="1600" dirty="0"/>
              <a:t>(b) Propose 12-tap RPR MC filter for “1.5x down-sampling” scenario</a:t>
            </a:r>
          </a:p>
          <a:p>
            <a:pPr lvl="1"/>
            <a:r>
              <a:rPr lang="en-US" sz="1600" dirty="0"/>
              <a:t>(c) Propose 12-tap RPR MC filter for “2.0x down-sampling” scenario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r>
              <a:rPr lang="en-US" sz="1800" dirty="0"/>
              <a:t>It is asserted that the proposed filter modifications are straightforward and improves the deign consistency for RPR in ECM and helps demonstrating better compression performance for RPR in ECM</a:t>
            </a:r>
          </a:p>
          <a:p>
            <a:pPr lvl="1"/>
            <a:r>
              <a:rPr lang="en-US" sz="1600" dirty="0"/>
              <a:t>It is proposed to include the proposed filter modification into next version of ECM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dirty="0"/>
          </a:p>
          <a:p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A2310AA-B0C4-4164-9A8D-00164F1643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579826"/>
              </p:ext>
            </p:extLst>
          </p:nvPr>
        </p:nvGraphicFramePr>
        <p:xfrm>
          <a:off x="869360" y="2885331"/>
          <a:ext cx="10843215" cy="1685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357">
                  <a:extLst>
                    <a:ext uri="{9D8B030D-6E8A-4147-A177-3AD203B41FA5}">
                      <a16:colId xmlns:a16="http://schemas.microsoft.com/office/drawing/2014/main" val="1899310206"/>
                    </a:ext>
                  </a:extLst>
                </a:gridCol>
                <a:gridCol w="1627322">
                  <a:extLst>
                    <a:ext uri="{9D8B030D-6E8A-4147-A177-3AD203B41FA5}">
                      <a16:colId xmlns:a16="http://schemas.microsoft.com/office/drawing/2014/main" val="1395966403"/>
                    </a:ext>
                  </a:extLst>
                </a:gridCol>
                <a:gridCol w="2216257">
                  <a:extLst>
                    <a:ext uri="{9D8B030D-6E8A-4147-A177-3AD203B41FA5}">
                      <a16:colId xmlns:a16="http://schemas.microsoft.com/office/drawing/2014/main" val="3806598393"/>
                    </a:ext>
                  </a:extLst>
                </a:gridCol>
                <a:gridCol w="2758699">
                  <a:extLst>
                    <a:ext uri="{9D8B030D-6E8A-4147-A177-3AD203B41FA5}">
                      <a16:colId xmlns:a16="http://schemas.microsoft.com/office/drawing/2014/main" val="1027685064"/>
                    </a:ext>
                  </a:extLst>
                </a:gridCol>
                <a:gridCol w="2669580">
                  <a:extLst>
                    <a:ext uri="{9D8B030D-6E8A-4147-A177-3AD203B41FA5}">
                      <a16:colId xmlns:a16="http://schemas.microsoft.com/office/drawing/2014/main" val="2800004462"/>
                    </a:ext>
                  </a:extLst>
                </a:gridCol>
              </a:tblGrid>
              <a:tr h="9436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Normal MC</a:t>
                      </a:r>
                    </a:p>
                    <a:p>
                      <a:pPr algn="ctr"/>
                      <a:r>
                        <a:rPr lang="en-US" sz="1400" dirty="0">
                          <a:highlight>
                            <a:srgbClr val="808000"/>
                          </a:highlight>
                        </a:rPr>
                        <a:t>Non-RPR scenario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RPR scenario 1</a:t>
                      </a:r>
                    </a:p>
                    <a:p>
                      <a:pPr algn="ctr"/>
                      <a:r>
                        <a:rPr lang="en-US" sz="1400" dirty="0">
                          <a:highlight>
                            <a:srgbClr val="808000"/>
                          </a:highlight>
                        </a:rPr>
                        <a:t>“up-sampling” scenario</a:t>
                      </a:r>
                    </a:p>
                    <a:p>
                      <a:pPr algn="ctr"/>
                      <a:r>
                        <a:rPr lang="en-US" sz="1400" dirty="0"/>
                        <a:t>(ref/cur &lt;= 1.25)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RPR scenario 2</a:t>
                      </a:r>
                    </a:p>
                    <a:p>
                      <a:pPr algn="ctr"/>
                      <a:r>
                        <a:rPr lang="en-US" sz="1400" dirty="0">
                          <a:highlight>
                            <a:srgbClr val="808000"/>
                          </a:highlight>
                        </a:rPr>
                        <a:t>“1.5x down-sampling” scenario”</a:t>
                      </a:r>
                    </a:p>
                    <a:p>
                      <a:pPr algn="ctr"/>
                      <a:r>
                        <a:rPr lang="en-US" sz="1400" dirty="0"/>
                        <a:t>(1.25 &lt; ref/cur &lt;=1.75)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RPR scenario 3</a:t>
                      </a:r>
                    </a:p>
                    <a:p>
                      <a:pPr algn="ctr"/>
                      <a:r>
                        <a:rPr lang="en-US" sz="1400" dirty="0">
                          <a:highlight>
                            <a:srgbClr val="808000"/>
                          </a:highlight>
                        </a:rPr>
                        <a:t>“2.0x down-sampling scenario”</a:t>
                      </a:r>
                    </a:p>
                    <a:p>
                      <a:pPr algn="ctr"/>
                      <a:r>
                        <a:rPr lang="en-US" sz="1400" dirty="0"/>
                        <a:t>(ref/cur &gt; 1.75)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2330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Non-affine blocks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8 -&gt; 12 (b)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8 -&gt; 12 (c)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18681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Affine blocks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6 -&gt; 12 (a)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6 -&gt; 12 (b)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6 -&gt; 12 (c)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9346929"/>
                  </a:ext>
                </a:extLst>
              </a:tr>
            </a:tbl>
          </a:graphicData>
        </a:graphic>
      </p:graphicFrame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6452768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740367"/>
          </a:xfrm>
        </p:spPr>
        <p:txBody>
          <a:bodyPr/>
          <a:lstStyle/>
          <a:p>
            <a:r>
              <a:rPr lang="en-US" dirty="0"/>
              <a:t>RPR enabling fixes in ECM-4.0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290233"/>
            <a:ext cx="11233150" cy="5273299"/>
          </a:xfrm>
        </p:spPr>
        <p:txBody>
          <a:bodyPr/>
          <a:lstStyle/>
          <a:p>
            <a:r>
              <a:rPr lang="en-US" sz="1800" dirty="0"/>
              <a:t>It was noted that ECM-4.0 does not fully support RPR enabling (when picture resolution switching is enabled)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0DB0332-DA40-49EA-A8E4-0171BA6FFC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3114347"/>
              </p:ext>
            </p:extLst>
          </p:nvPr>
        </p:nvGraphicFramePr>
        <p:xfrm>
          <a:off x="909880" y="1813303"/>
          <a:ext cx="10547242" cy="4585933"/>
        </p:xfrm>
        <a:graphic>
          <a:graphicData uri="http://schemas.openxmlformats.org/drawingml/2006/table">
            <a:tbl>
              <a:tblPr firstRow="1" firstCol="1" bandRow="1"/>
              <a:tblGrid>
                <a:gridCol w="2330795">
                  <a:extLst>
                    <a:ext uri="{9D8B030D-6E8A-4147-A177-3AD203B41FA5}">
                      <a16:colId xmlns:a16="http://schemas.microsoft.com/office/drawing/2014/main" val="3810965244"/>
                    </a:ext>
                  </a:extLst>
                </a:gridCol>
                <a:gridCol w="8216447">
                  <a:extLst>
                    <a:ext uri="{9D8B030D-6E8A-4147-A177-3AD203B41FA5}">
                      <a16:colId xmlns:a16="http://schemas.microsoft.com/office/drawing/2014/main" val="556757527"/>
                    </a:ext>
                  </a:extLst>
                </a:gridCol>
              </a:tblGrid>
              <a:tr h="1910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Issue related macros</a:t>
                      </a:r>
                      <a:endParaRPr lang="sv-SE" sz="11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Proposed fixes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5595737"/>
                  </a:ext>
                </a:extLst>
              </a:tr>
              <a:tr h="68598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JVET_Y0065_GPM_INTRA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Add coordinates scaling according to the scaling ratio when fetching motion information and IPM from a rescaled reference picture. 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3458519"/>
                  </a:ext>
                </a:extLst>
              </a:tr>
              <a:tr h="183218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JVET_Y0067_ENHANCED_MMVD_MVD_SIGN_PRED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a) </a:t>
                      </a:r>
                      <a:r>
                        <a:rPr lang="sv-S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the template-based MVD sign derivation, added a new function </a:t>
                      </a:r>
                      <a:r>
                        <a:rPr lang="sv-SE" sz="11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isMvsdApplicable(RefPicList, RefIdx)</a:t>
                      </a:r>
                      <a:r>
                        <a:rPr lang="sv-S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besides the existing </a:t>
                      </a:r>
                      <a:r>
                        <a:rPr lang="sv-SE" sz="11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isMvsdApplicable()</a:t>
                      </a:r>
                      <a:r>
                        <a:rPr lang="sv-S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for determining whether the template-based MVD sign derivation is enabled.</a:t>
                      </a:r>
                      <a:endParaRPr lang="en-CA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b) In MMVD candidate reordering (function </a:t>
                      </a:r>
                      <a:r>
                        <a:rPr lang="en-CA" sz="1100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sortInterMergeMMVDCandidates</a:t>
                      </a:r>
                      <a:r>
                        <a:rPr lang="en-CA" sz="11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() 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and function </a:t>
                      </a:r>
                      <a:r>
                        <a:rPr lang="en-CA" sz="1100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sortAffineMergeCandidates</a:t>
                      </a:r>
                      <a:r>
                        <a:rPr lang="en-CA" sz="11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()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), the template generation and cost calculation is bypassed if a MMVD candidate is associated with a rescaled reference picture. The template cost is directly set to 0 for the candidate.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944460"/>
                  </a:ext>
                </a:extLst>
              </a:tr>
              <a:tr h="128237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JVET_Y0134_TMVP_NAMVP_CAND_REORDERING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merge candidate reordering within a same type group (function </a:t>
                      </a:r>
                      <a:r>
                        <a:rPr lang="en-CA" sz="1100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adjustMergeCandidatesInOneCandidateGroup</a:t>
                      </a:r>
                      <a:r>
                        <a:rPr lang="en-CA" sz="11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()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), the template generation and cost calculation is bypassed if a merge candidate is associated with a rescaled reference picture. The template cost is directly set to 0 for the candidate.</a:t>
                      </a:r>
                    </a:p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This purpose of this change is to align with what ECM is doing for </a:t>
                      </a:r>
                      <a:r>
                        <a:rPr lang="en-CA" sz="1100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adjustInterMergeCandidates</a:t>
                      </a:r>
                      <a:r>
                        <a:rPr lang="en-CA" sz="11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().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531077"/>
                  </a:ext>
                </a:extLst>
              </a:tr>
              <a:tr h="506808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ALF_IMPROVEMENT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The current ALF SIMD code in simdFilter9x9Blk() does not support block input width non-dividable by 8. This corner case can be triggered when RPR is enabled with 1.5x scaling ratio. The boundary chroma CTB for class D will have a width of 12. The fix is to add non-SIMD version of the ALF filtering code for the corner cases.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241875"/>
                  </a:ext>
                </a:extLst>
              </a:tr>
            </a:tbl>
          </a:graphicData>
        </a:graphic>
      </p:graphicFrame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9923373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740367"/>
          </a:xfrm>
        </p:spPr>
        <p:txBody>
          <a:bodyPr/>
          <a:lstStyle/>
          <a:p>
            <a:r>
              <a:rPr lang="en-US" dirty="0"/>
              <a:t>Conclusion (for RPR enabling fixes in ECM)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290233"/>
            <a:ext cx="11233150" cy="5213867"/>
          </a:xfrm>
        </p:spPr>
        <p:txBody>
          <a:bodyPr/>
          <a:lstStyle/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Suggest to study all the RPR fixes contribution and identify preferred fixes</a:t>
            </a:r>
          </a:p>
          <a:p>
            <a:pPr lvl="1"/>
            <a:r>
              <a:rPr lang="en-US" sz="1600" dirty="0"/>
              <a:t>Especially in terms of </a:t>
            </a:r>
          </a:p>
          <a:p>
            <a:pPr lvl="2"/>
            <a:r>
              <a:rPr lang="en-US" sz="1600" dirty="0"/>
              <a:t>What value of the template cost should be set to when the candidate is associated with a rescaled reference picture</a:t>
            </a:r>
          </a:p>
          <a:p>
            <a:pPr lvl="2"/>
            <a:r>
              <a:rPr lang="en-US" sz="1600" dirty="0"/>
              <a:t>Should we always by-pass the template cost calculation when the candidate is associated with a rescaled reference picture 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8655552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5" y="476250"/>
            <a:ext cx="10756846" cy="3457576"/>
          </a:xfrm>
          <a:ln>
            <a:noFill/>
          </a:ln>
        </p:spPr>
        <p:txBody>
          <a:bodyPr/>
          <a:lstStyle/>
          <a:p>
            <a:r>
              <a:rPr lang="en-US" sz="6600" dirty="0"/>
              <a:t>Back-up slides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9AE02F4-33A2-43CF-864E-6E8625F0BBF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9233115" y="6250350"/>
            <a:ext cx="2515041" cy="262800"/>
          </a:xfrm>
        </p:spPr>
        <p:txBody>
          <a:bodyPr/>
          <a:lstStyle/>
          <a:p>
            <a:r>
              <a:rPr lang="en-US" dirty="0"/>
              <a:t>Ruoyang Yu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4090778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740367"/>
          </a:xfrm>
        </p:spPr>
        <p:txBody>
          <a:bodyPr/>
          <a:lstStyle/>
          <a:p>
            <a:r>
              <a:rPr lang="en-US" dirty="0"/>
              <a:t>Filter comparisons for RPR 1.5x at </a:t>
            </a:r>
            <a:r>
              <a:rPr lang="en-US" dirty="0" err="1"/>
              <a:t>subpel</a:t>
            </a:r>
            <a:r>
              <a:rPr lang="en-US" dirty="0"/>
              <a:t> 6/16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292469"/>
            <a:ext cx="11233150" cy="5211631"/>
          </a:xfrm>
        </p:spPr>
        <p:txBody>
          <a:bodyPr/>
          <a:lstStyle/>
          <a:p>
            <a:pPr lvl="1"/>
            <a:endParaRPr lang="en-US" sz="1800" dirty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D5EB6429-B787-48D0-AA8B-A1FBB2AAC0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91"/>
            <a:ext cx="12192000" cy="6365875"/>
          </a:xfrm>
          <a:prstGeom prst="rect">
            <a:avLst/>
          </a:prstGeom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6096767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740367"/>
          </a:xfrm>
        </p:spPr>
        <p:txBody>
          <a:bodyPr/>
          <a:lstStyle/>
          <a:p>
            <a:r>
              <a:rPr lang="en-US" dirty="0"/>
              <a:t>Filter comparisons for RPR 2x at </a:t>
            </a:r>
            <a:r>
              <a:rPr lang="en-US" dirty="0" err="1"/>
              <a:t>subpel</a:t>
            </a:r>
            <a:r>
              <a:rPr lang="en-US" dirty="0"/>
              <a:t> 6/16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292469"/>
            <a:ext cx="11233150" cy="5211631"/>
          </a:xfrm>
        </p:spPr>
        <p:txBody>
          <a:bodyPr/>
          <a:lstStyle/>
          <a:p>
            <a:pPr lvl="1"/>
            <a:endParaRPr lang="en-US" sz="1800" dirty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8" name="Picture 7" descr="Diagram, line chart&#10;&#10;Description automatically generated">
            <a:extLst>
              <a:ext uri="{FF2B5EF4-FFF2-40B4-BE49-F238E27FC236}">
                <a16:creationId xmlns:a16="http://schemas.microsoft.com/office/drawing/2014/main" id="{012171B7-EEF1-4388-90F9-3F887866FB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225"/>
            <a:ext cx="12192000" cy="6365875"/>
          </a:xfrm>
          <a:prstGeom prst="rect">
            <a:avLst/>
          </a:prstGeom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41576136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740367"/>
          </a:xfrm>
        </p:spPr>
        <p:txBody>
          <a:bodyPr/>
          <a:lstStyle/>
          <a:p>
            <a:r>
              <a:rPr lang="en-US" dirty="0"/>
              <a:t>Additional Results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290233"/>
            <a:ext cx="11233150" cy="4947053"/>
          </a:xfrm>
        </p:spPr>
        <p:txBody>
          <a:bodyPr/>
          <a:lstStyle/>
          <a:p>
            <a:r>
              <a:rPr lang="en-US" dirty="0"/>
              <a:t>Test 3:  LDB + RPR 1.5x + picture resolution switch every 0.5 sec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Test 4: LDB + RPR 2.0x + picture resolution switch every 0.5 sec</a:t>
            </a:r>
          </a:p>
          <a:p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EEB706F-9B8F-4685-8DF8-C261B09C2AE4}"/>
              </a:ext>
            </a:extLst>
          </p:cNvPr>
          <p:cNvGraphicFramePr>
            <a:graphicFrameLocks noGrp="1"/>
          </p:cNvGraphicFramePr>
          <p:nvPr/>
        </p:nvGraphicFramePr>
        <p:xfrm>
          <a:off x="802053" y="2249247"/>
          <a:ext cx="2418759" cy="1005840"/>
        </p:xfrm>
        <a:graphic>
          <a:graphicData uri="http://schemas.openxmlformats.org/drawingml/2006/table">
            <a:tbl>
              <a:tblPr firstRow="1" firstCol="1" bandRow="1"/>
              <a:tblGrid>
                <a:gridCol w="2418759">
                  <a:extLst>
                    <a:ext uri="{9D8B030D-6E8A-4147-A177-3AD203B41FA5}">
                      <a16:colId xmlns:a16="http://schemas.microsoft.com/office/drawing/2014/main" val="40754410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ScalingRatioHor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: 1.5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55710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ScalingRatioVer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: 1.5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2910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FractionNumFrames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: 1.0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9999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RPR                                       : 1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4063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UpscaledOutput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 : 2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6405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SwitchPocPeriod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: 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5553563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48373F3-6802-42B5-AF7A-E186B13A401D}"/>
              </a:ext>
            </a:extLst>
          </p:cNvPr>
          <p:cNvGraphicFramePr>
            <a:graphicFrameLocks noGrp="1"/>
          </p:cNvGraphicFramePr>
          <p:nvPr/>
        </p:nvGraphicFramePr>
        <p:xfrm>
          <a:off x="781011" y="4703487"/>
          <a:ext cx="2418759" cy="1005840"/>
        </p:xfrm>
        <a:graphic>
          <a:graphicData uri="http://schemas.openxmlformats.org/drawingml/2006/table">
            <a:tbl>
              <a:tblPr firstRow="1" firstCol="1" bandRow="1"/>
              <a:tblGrid>
                <a:gridCol w="2418759">
                  <a:extLst>
                    <a:ext uri="{9D8B030D-6E8A-4147-A177-3AD203B41FA5}">
                      <a16:colId xmlns:a16="http://schemas.microsoft.com/office/drawing/2014/main" val="40754410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ScalingRatioHor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:  2.0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55710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ScalingRatioVer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:  2.0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2910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FractionNumFrames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: 1.0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9999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RPR                                       : 1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4063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UpscaledOutput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 : 2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6405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SwitchPocPeriod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: 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5553563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1C70234-07DC-4A6F-BAF0-B99C48865675}"/>
              </a:ext>
            </a:extLst>
          </p:cNvPr>
          <p:cNvGraphicFramePr>
            <a:graphicFrameLocks noGrp="1"/>
          </p:cNvGraphicFramePr>
          <p:nvPr/>
        </p:nvGraphicFramePr>
        <p:xfrm>
          <a:off x="3543440" y="1747419"/>
          <a:ext cx="4038600" cy="1619250"/>
        </p:xfrm>
        <a:graphic>
          <a:graphicData uri="http://schemas.openxmlformats.org/drawingml/2006/table">
            <a:tbl>
              <a:tblPr/>
              <a:tblGrid>
                <a:gridCol w="928615">
                  <a:extLst>
                    <a:ext uri="{9D8B030D-6E8A-4147-A177-3AD203B41FA5}">
                      <a16:colId xmlns:a16="http://schemas.microsoft.com/office/drawing/2014/main" val="3435046129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3993629644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072488875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4100653451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3159313221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34247772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(PSNR1)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6712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 </a:t>
                      </a: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with proposed RPR fix</a:t>
                      </a:r>
                      <a:endParaRPr lang="sv-SE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991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79573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991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28356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06292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0388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85521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70445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8396896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5CCABAE-8367-4935-80FD-F21EE5932ABA}"/>
              </a:ext>
            </a:extLst>
          </p:cNvPr>
          <p:cNvGraphicFramePr>
            <a:graphicFrameLocks noGrp="1"/>
          </p:cNvGraphicFramePr>
          <p:nvPr/>
        </p:nvGraphicFramePr>
        <p:xfrm>
          <a:off x="7835289" y="1731975"/>
          <a:ext cx="4038600" cy="1619250"/>
        </p:xfrm>
        <a:graphic>
          <a:graphicData uri="http://schemas.openxmlformats.org/drawingml/2006/table">
            <a:tbl>
              <a:tblPr/>
              <a:tblGrid>
                <a:gridCol w="928615">
                  <a:extLst>
                    <a:ext uri="{9D8B030D-6E8A-4147-A177-3AD203B41FA5}">
                      <a16:colId xmlns:a16="http://schemas.microsoft.com/office/drawing/2014/main" val="2336745788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507783651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079386069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3684284013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900717905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66258303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(PSNR2)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58689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 </a:t>
                      </a: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with proposed RPR fix</a:t>
                      </a:r>
                      <a:endParaRPr lang="sv-SE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73318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66611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2453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00759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90935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71259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59595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19328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247370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76593DA-25B7-4D61-A65D-5F979A26F6E1}"/>
              </a:ext>
            </a:extLst>
          </p:cNvPr>
          <p:cNvGraphicFramePr>
            <a:graphicFrameLocks noGrp="1"/>
          </p:cNvGraphicFramePr>
          <p:nvPr/>
        </p:nvGraphicFramePr>
        <p:xfrm>
          <a:off x="3501355" y="4201009"/>
          <a:ext cx="4038600" cy="1619250"/>
        </p:xfrm>
        <a:graphic>
          <a:graphicData uri="http://schemas.openxmlformats.org/drawingml/2006/table">
            <a:tbl>
              <a:tblPr/>
              <a:tblGrid>
                <a:gridCol w="928615">
                  <a:extLst>
                    <a:ext uri="{9D8B030D-6E8A-4147-A177-3AD203B41FA5}">
                      <a16:colId xmlns:a16="http://schemas.microsoft.com/office/drawing/2014/main" val="450859957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208322080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3365274346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36695228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889356143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98395692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(PSNR1)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4566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 </a:t>
                      </a: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with proposed RPR fix</a:t>
                      </a:r>
                      <a:endParaRPr lang="sv-SE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2880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0379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0707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01676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09316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823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8439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69902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228417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28909B1-4C88-4F8E-AB87-6BDAC51F86D0}"/>
              </a:ext>
            </a:extLst>
          </p:cNvPr>
          <p:cNvGraphicFramePr>
            <a:graphicFrameLocks noGrp="1"/>
          </p:cNvGraphicFramePr>
          <p:nvPr/>
        </p:nvGraphicFramePr>
        <p:xfrm>
          <a:off x="7835289" y="4201009"/>
          <a:ext cx="4038600" cy="1619250"/>
        </p:xfrm>
        <a:graphic>
          <a:graphicData uri="http://schemas.openxmlformats.org/drawingml/2006/table">
            <a:tbl>
              <a:tblPr/>
              <a:tblGrid>
                <a:gridCol w="928615">
                  <a:extLst>
                    <a:ext uri="{9D8B030D-6E8A-4147-A177-3AD203B41FA5}">
                      <a16:colId xmlns:a16="http://schemas.microsoft.com/office/drawing/2014/main" val="3527653053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770775122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567144458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968213031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88231952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01492353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(PSNR2)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2304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 </a:t>
                      </a: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with proposed RPR fix</a:t>
                      </a:r>
                      <a:endParaRPr lang="sv-SE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04044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9453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8119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3079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32765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29115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7594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2642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933976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990C1FF0-1076-43C6-83AA-283D7890D4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532327"/>
              </p:ext>
            </p:extLst>
          </p:nvPr>
        </p:nvGraphicFramePr>
        <p:xfrm>
          <a:off x="4938726" y="72643"/>
          <a:ext cx="6775124" cy="123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1825">
                  <a:extLst>
                    <a:ext uri="{9D8B030D-6E8A-4147-A177-3AD203B41FA5}">
                      <a16:colId xmlns:a16="http://schemas.microsoft.com/office/drawing/2014/main" val="1899310206"/>
                    </a:ext>
                  </a:extLst>
                </a:gridCol>
                <a:gridCol w="1016793">
                  <a:extLst>
                    <a:ext uri="{9D8B030D-6E8A-4147-A177-3AD203B41FA5}">
                      <a16:colId xmlns:a16="http://schemas.microsoft.com/office/drawing/2014/main" val="1395966403"/>
                    </a:ext>
                  </a:extLst>
                </a:gridCol>
                <a:gridCol w="1384775">
                  <a:extLst>
                    <a:ext uri="{9D8B030D-6E8A-4147-A177-3AD203B41FA5}">
                      <a16:colId xmlns:a16="http://schemas.microsoft.com/office/drawing/2014/main" val="3806598393"/>
                    </a:ext>
                  </a:extLst>
                </a:gridCol>
                <a:gridCol w="1723707">
                  <a:extLst>
                    <a:ext uri="{9D8B030D-6E8A-4147-A177-3AD203B41FA5}">
                      <a16:colId xmlns:a16="http://schemas.microsoft.com/office/drawing/2014/main" val="1027685064"/>
                    </a:ext>
                  </a:extLst>
                </a:gridCol>
                <a:gridCol w="1668024">
                  <a:extLst>
                    <a:ext uri="{9D8B030D-6E8A-4147-A177-3AD203B41FA5}">
                      <a16:colId xmlns:a16="http://schemas.microsoft.com/office/drawing/2014/main" val="2800004462"/>
                    </a:ext>
                  </a:extLst>
                </a:gridCol>
              </a:tblGrid>
              <a:tr h="563180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Normal MC</a:t>
                      </a:r>
                    </a:p>
                    <a:p>
                      <a:pPr algn="ctr"/>
                      <a:r>
                        <a:rPr lang="en-US" sz="900" dirty="0">
                          <a:highlight>
                            <a:srgbClr val="808000"/>
                          </a:highlight>
                        </a:rPr>
                        <a:t>Non-RPR scenario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RPR scenario 1</a:t>
                      </a:r>
                    </a:p>
                    <a:p>
                      <a:pPr algn="ctr"/>
                      <a:r>
                        <a:rPr lang="en-US" sz="900" dirty="0">
                          <a:highlight>
                            <a:srgbClr val="808000"/>
                          </a:highlight>
                        </a:rPr>
                        <a:t>“up-sampling” scenario</a:t>
                      </a:r>
                    </a:p>
                    <a:p>
                      <a:pPr algn="ctr"/>
                      <a:r>
                        <a:rPr lang="en-US" sz="900" dirty="0"/>
                        <a:t>(ref/cur &lt;= 1.25)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RPR scenario 2</a:t>
                      </a:r>
                    </a:p>
                    <a:p>
                      <a:pPr algn="ctr"/>
                      <a:r>
                        <a:rPr lang="en-US" sz="900" dirty="0">
                          <a:highlight>
                            <a:srgbClr val="808000"/>
                          </a:highlight>
                        </a:rPr>
                        <a:t>“1.5x down-sampling” scenario”</a:t>
                      </a:r>
                    </a:p>
                    <a:p>
                      <a:pPr algn="ctr"/>
                      <a:r>
                        <a:rPr lang="en-US" sz="900" dirty="0"/>
                        <a:t>(1.25 &lt; ref/cur &lt;=1.75)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RPR scenario 3</a:t>
                      </a:r>
                    </a:p>
                    <a:p>
                      <a:pPr algn="ctr"/>
                      <a:r>
                        <a:rPr lang="en-US" sz="900" dirty="0">
                          <a:highlight>
                            <a:srgbClr val="808000"/>
                          </a:highlight>
                        </a:rPr>
                        <a:t>“2.0x down-sampling scenario”</a:t>
                      </a:r>
                    </a:p>
                    <a:p>
                      <a:pPr algn="ctr"/>
                      <a:r>
                        <a:rPr lang="en-US" sz="900" dirty="0"/>
                        <a:t>(ref/cur &gt; 1.75)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2330229"/>
                  </a:ext>
                </a:extLst>
              </a:tr>
              <a:tr h="221330"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Non-affine blocks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8 -&gt; 12 (b)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8 -&gt; 12 (c)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1868141"/>
                  </a:ext>
                </a:extLst>
              </a:tr>
              <a:tr h="221330"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Affine blocks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6 -&gt; 12 (a)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6 -&gt; 12 (b)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6 -&gt; 12 (c)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9346929"/>
                  </a:ext>
                </a:extLst>
              </a:tr>
            </a:tbl>
          </a:graphicData>
        </a:graphic>
      </p:graphicFrame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6432408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290233"/>
            <a:ext cx="11233150" cy="4947053"/>
          </a:xfrm>
        </p:spPr>
        <p:txBody>
          <a:bodyPr/>
          <a:lstStyle/>
          <a:p>
            <a:r>
              <a:rPr lang="en-US" dirty="0"/>
              <a:t>Test X:  LDB + RPR 1.5x + picture resolution switch every 0.5 sec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Test Y: LDB + RPR 2.0x + picture resolution switch every 0.5 sec</a:t>
            </a:r>
          </a:p>
          <a:p>
            <a:endParaRPr lang="en-US" dirty="0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B22FB66C-1D21-4977-A965-D7E831BBA9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147763"/>
              </p:ext>
            </p:extLst>
          </p:nvPr>
        </p:nvGraphicFramePr>
        <p:xfrm>
          <a:off x="7835289" y="4201009"/>
          <a:ext cx="4038600" cy="1619250"/>
        </p:xfrm>
        <a:graphic>
          <a:graphicData uri="http://schemas.openxmlformats.org/drawingml/2006/table">
            <a:tbl>
              <a:tblPr/>
              <a:tblGrid>
                <a:gridCol w="928615">
                  <a:extLst>
                    <a:ext uri="{9D8B030D-6E8A-4147-A177-3AD203B41FA5}">
                      <a16:colId xmlns:a16="http://schemas.microsoft.com/office/drawing/2014/main" val="68125346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722788896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3322965157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541665219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3278704072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71751701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(PSNR2)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90117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 with proposed RPR fix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2673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0907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5990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13165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0411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4875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983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2062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590065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C25C131-E1BF-4495-ACC4-2091FADC81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193574"/>
              </p:ext>
            </p:extLst>
          </p:nvPr>
        </p:nvGraphicFramePr>
        <p:xfrm>
          <a:off x="3501355" y="4201009"/>
          <a:ext cx="4038600" cy="1619250"/>
        </p:xfrm>
        <a:graphic>
          <a:graphicData uri="http://schemas.openxmlformats.org/drawingml/2006/table">
            <a:tbl>
              <a:tblPr/>
              <a:tblGrid>
                <a:gridCol w="928615">
                  <a:extLst>
                    <a:ext uri="{9D8B030D-6E8A-4147-A177-3AD203B41FA5}">
                      <a16:colId xmlns:a16="http://schemas.microsoft.com/office/drawing/2014/main" val="2848044354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3978679776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428467044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4106588368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953835813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374781061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(PSNR1)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58904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 with proposed RPR fix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78167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05369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91342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96038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83629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22190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162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62647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328029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230C725-C170-4C22-A4BA-26436704E2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934492"/>
              </p:ext>
            </p:extLst>
          </p:nvPr>
        </p:nvGraphicFramePr>
        <p:xfrm>
          <a:off x="7835289" y="1731975"/>
          <a:ext cx="4038600" cy="1619250"/>
        </p:xfrm>
        <a:graphic>
          <a:graphicData uri="http://schemas.openxmlformats.org/drawingml/2006/table">
            <a:tbl>
              <a:tblPr/>
              <a:tblGrid>
                <a:gridCol w="928615">
                  <a:extLst>
                    <a:ext uri="{9D8B030D-6E8A-4147-A177-3AD203B41FA5}">
                      <a16:colId xmlns:a16="http://schemas.microsoft.com/office/drawing/2014/main" val="3926611093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819979750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094952419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4225089107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153007088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34044683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(PSNR2)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91734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 with proposed RPR fix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17080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18728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24630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33834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8484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90137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16350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1053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5370322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A142357-667E-44A5-B80E-6254145B0A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970171"/>
              </p:ext>
            </p:extLst>
          </p:nvPr>
        </p:nvGraphicFramePr>
        <p:xfrm>
          <a:off x="3542165" y="1747419"/>
          <a:ext cx="4038600" cy="1619250"/>
        </p:xfrm>
        <a:graphic>
          <a:graphicData uri="http://schemas.openxmlformats.org/drawingml/2006/table">
            <a:tbl>
              <a:tblPr/>
              <a:tblGrid>
                <a:gridCol w="928615">
                  <a:extLst>
                    <a:ext uri="{9D8B030D-6E8A-4147-A177-3AD203B41FA5}">
                      <a16:colId xmlns:a16="http://schemas.microsoft.com/office/drawing/2014/main" val="2298602793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4047111483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99630087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356935073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3810277005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71194596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(PSNR1)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89815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 with proposed RPR fix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2928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3848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86581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6954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36333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82742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65701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7632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2054783"/>
                  </a:ext>
                </a:extLst>
              </a:tr>
            </a:tbl>
          </a:graphicData>
        </a:graphic>
      </p:graphicFrame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740367"/>
          </a:xfrm>
        </p:spPr>
        <p:txBody>
          <a:bodyPr/>
          <a:lstStyle/>
          <a:p>
            <a:r>
              <a:rPr lang="en-US" dirty="0"/>
              <a:t>Additional Results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EEB706F-9B8F-4685-8DF8-C261B09C2AE4}"/>
              </a:ext>
            </a:extLst>
          </p:cNvPr>
          <p:cNvGraphicFramePr>
            <a:graphicFrameLocks noGrp="1"/>
          </p:cNvGraphicFramePr>
          <p:nvPr/>
        </p:nvGraphicFramePr>
        <p:xfrm>
          <a:off x="802053" y="2249247"/>
          <a:ext cx="2418759" cy="1005840"/>
        </p:xfrm>
        <a:graphic>
          <a:graphicData uri="http://schemas.openxmlformats.org/drawingml/2006/table">
            <a:tbl>
              <a:tblPr firstRow="1" firstCol="1" bandRow="1"/>
              <a:tblGrid>
                <a:gridCol w="2418759">
                  <a:extLst>
                    <a:ext uri="{9D8B030D-6E8A-4147-A177-3AD203B41FA5}">
                      <a16:colId xmlns:a16="http://schemas.microsoft.com/office/drawing/2014/main" val="40754410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ScalingRatioHor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: 1.5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55710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ScalingRatioVer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: 1.5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2910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FractionNumFrames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: 1.0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9999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RPR                                       : 1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4063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UpscaledOutput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 : 2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6405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SwitchPocPeriod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: 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5553563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48373F3-6802-42B5-AF7A-E186B13A401D}"/>
              </a:ext>
            </a:extLst>
          </p:cNvPr>
          <p:cNvGraphicFramePr>
            <a:graphicFrameLocks noGrp="1"/>
          </p:cNvGraphicFramePr>
          <p:nvPr/>
        </p:nvGraphicFramePr>
        <p:xfrm>
          <a:off x="781011" y="4703487"/>
          <a:ext cx="2418759" cy="1005840"/>
        </p:xfrm>
        <a:graphic>
          <a:graphicData uri="http://schemas.openxmlformats.org/drawingml/2006/table">
            <a:tbl>
              <a:tblPr firstRow="1" firstCol="1" bandRow="1"/>
              <a:tblGrid>
                <a:gridCol w="2418759">
                  <a:extLst>
                    <a:ext uri="{9D8B030D-6E8A-4147-A177-3AD203B41FA5}">
                      <a16:colId xmlns:a16="http://schemas.microsoft.com/office/drawing/2014/main" val="40754410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ScalingRatioHor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:  2.0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55710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ScalingRatioVer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:  2.0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2910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FractionNumFrames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: 1.0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9999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RPR                                       : 1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4063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UpscaledOutput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 : 2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6405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SwitchPocPeriod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: 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555356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3BD7028-25F6-4EA3-9587-4E1F8BB7DA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7222015"/>
              </p:ext>
            </p:extLst>
          </p:nvPr>
        </p:nvGraphicFramePr>
        <p:xfrm>
          <a:off x="4938726" y="72643"/>
          <a:ext cx="6775124" cy="123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1825">
                  <a:extLst>
                    <a:ext uri="{9D8B030D-6E8A-4147-A177-3AD203B41FA5}">
                      <a16:colId xmlns:a16="http://schemas.microsoft.com/office/drawing/2014/main" val="1899310206"/>
                    </a:ext>
                  </a:extLst>
                </a:gridCol>
                <a:gridCol w="1016793">
                  <a:extLst>
                    <a:ext uri="{9D8B030D-6E8A-4147-A177-3AD203B41FA5}">
                      <a16:colId xmlns:a16="http://schemas.microsoft.com/office/drawing/2014/main" val="1395966403"/>
                    </a:ext>
                  </a:extLst>
                </a:gridCol>
                <a:gridCol w="1384775">
                  <a:extLst>
                    <a:ext uri="{9D8B030D-6E8A-4147-A177-3AD203B41FA5}">
                      <a16:colId xmlns:a16="http://schemas.microsoft.com/office/drawing/2014/main" val="3806598393"/>
                    </a:ext>
                  </a:extLst>
                </a:gridCol>
                <a:gridCol w="1723707">
                  <a:extLst>
                    <a:ext uri="{9D8B030D-6E8A-4147-A177-3AD203B41FA5}">
                      <a16:colId xmlns:a16="http://schemas.microsoft.com/office/drawing/2014/main" val="1027685064"/>
                    </a:ext>
                  </a:extLst>
                </a:gridCol>
                <a:gridCol w="1668024">
                  <a:extLst>
                    <a:ext uri="{9D8B030D-6E8A-4147-A177-3AD203B41FA5}">
                      <a16:colId xmlns:a16="http://schemas.microsoft.com/office/drawing/2014/main" val="2800004462"/>
                    </a:ext>
                  </a:extLst>
                </a:gridCol>
              </a:tblGrid>
              <a:tr h="563180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Normal MC</a:t>
                      </a:r>
                    </a:p>
                    <a:p>
                      <a:pPr algn="ctr"/>
                      <a:r>
                        <a:rPr lang="en-US" sz="900" dirty="0">
                          <a:highlight>
                            <a:srgbClr val="808000"/>
                          </a:highlight>
                        </a:rPr>
                        <a:t>Non-RPR scenario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RPR scenario 1</a:t>
                      </a:r>
                    </a:p>
                    <a:p>
                      <a:pPr algn="ctr"/>
                      <a:r>
                        <a:rPr lang="en-US" sz="900" dirty="0">
                          <a:highlight>
                            <a:srgbClr val="808000"/>
                          </a:highlight>
                        </a:rPr>
                        <a:t>“up-sampling” scenario</a:t>
                      </a:r>
                    </a:p>
                    <a:p>
                      <a:pPr algn="ctr"/>
                      <a:r>
                        <a:rPr lang="en-US" sz="900" dirty="0"/>
                        <a:t>(ref/cur &lt;= 1.25)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RPR scenario 2</a:t>
                      </a:r>
                    </a:p>
                    <a:p>
                      <a:pPr algn="ctr"/>
                      <a:r>
                        <a:rPr lang="en-US" sz="900" dirty="0">
                          <a:highlight>
                            <a:srgbClr val="808000"/>
                          </a:highlight>
                        </a:rPr>
                        <a:t>“1.5x down-sampling” scenario”</a:t>
                      </a:r>
                    </a:p>
                    <a:p>
                      <a:pPr algn="ctr"/>
                      <a:r>
                        <a:rPr lang="en-US" sz="900" dirty="0"/>
                        <a:t>(1.25 &lt; ref/cur &lt;=1.75)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RPR scenario 3</a:t>
                      </a:r>
                    </a:p>
                    <a:p>
                      <a:pPr algn="ctr"/>
                      <a:r>
                        <a:rPr lang="en-US" sz="900" dirty="0">
                          <a:highlight>
                            <a:srgbClr val="808000"/>
                          </a:highlight>
                        </a:rPr>
                        <a:t>“2.0x down-sampling scenario”</a:t>
                      </a:r>
                    </a:p>
                    <a:p>
                      <a:pPr algn="ctr"/>
                      <a:r>
                        <a:rPr lang="en-US" sz="900" dirty="0"/>
                        <a:t>(ref/cur &gt; 1.75)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2330229"/>
                  </a:ext>
                </a:extLst>
              </a:tr>
              <a:tr h="221330"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Non-affine blocks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8 -&gt; 12 (b)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8 -&gt; 12 (c)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1868141"/>
                  </a:ext>
                </a:extLst>
              </a:tr>
              <a:tr h="221330"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Affine blocks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9346929"/>
                  </a:ext>
                </a:extLst>
              </a:tr>
            </a:tbl>
          </a:graphicData>
        </a:graphic>
      </p:graphicFrame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677860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740367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290233"/>
            <a:ext cx="11233150" cy="4947053"/>
          </a:xfrm>
        </p:spPr>
        <p:txBody>
          <a:bodyPr/>
          <a:lstStyle/>
          <a:p>
            <a:r>
              <a:rPr lang="en-US" dirty="0"/>
              <a:t>Luma interpolation filter for normal (non-RPR) motion compensation is now 12-tap in ECM</a:t>
            </a:r>
          </a:p>
          <a:p>
            <a:pPr lvl="1"/>
            <a:r>
              <a:rPr lang="en-US" dirty="0"/>
              <a:t>The 12-tap filter is applied for both non-affine blocks and affine blocks</a:t>
            </a:r>
          </a:p>
          <a:p>
            <a:pPr lvl="1"/>
            <a:r>
              <a:rPr lang="en-US" dirty="0"/>
              <a:t>It is also used as RPR MC filter for non-affine blocks under “up-sampling” scenario</a:t>
            </a:r>
          </a:p>
          <a:p>
            <a:pPr lvl="1"/>
            <a:endParaRPr lang="en-US" dirty="0"/>
          </a:p>
          <a:p>
            <a:r>
              <a:rPr lang="en-US" dirty="0"/>
              <a:t>An overview of the filter taps used in MC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758682C-CC69-4B7E-BE1A-750619458E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117629"/>
              </p:ext>
            </p:extLst>
          </p:nvPr>
        </p:nvGraphicFramePr>
        <p:xfrm>
          <a:off x="827006" y="3771509"/>
          <a:ext cx="10843215" cy="1685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357">
                  <a:extLst>
                    <a:ext uri="{9D8B030D-6E8A-4147-A177-3AD203B41FA5}">
                      <a16:colId xmlns:a16="http://schemas.microsoft.com/office/drawing/2014/main" val="3046512655"/>
                    </a:ext>
                  </a:extLst>
                </a:gridCol>
                <a:gridCol w="1627322">
                  <a:extLst>
                    <a:ext uri="{9D8B030D-6E8A-4147-A177-3AD203B41FA5}">
                      <a16:colId xmlns:a16="http://schemas.microsoft.com/office/drawing/2014/main" val="4146756004"/>
                    </a:ext>
                  </a:extLst>
                </a:gridCol>
                <a:gridCol w="2216257">
                  <a:extLst>
                    <a:ext uri="{9D8B030D-6E8A-4147-A177-3AD203B41FA5}">
                      <a16:colId xmlns:a16="http://schemas.microsoft.com/office/drawing/2014/main" val="2498083498"/>
                    </a:ext>
                  </a:extLst>
                </a:gridCol>
                <a:gridCol w="2758699">
                  <a:extLst>
                    <a:ext uri="{9D8B030D-6E8A-4147-A177-3AD203B41FA5}">
                      <a16:colId xmlns:a16="http://schemas.microsoft.com/office/drawing/2014/main" val="1784416918"/>
                    </a:ext>
                  </a:extLst>
                </a:gridCol>
                <a:gridCol w="2669580">
                  <a:extLst>
                    <a:ext uri="{9D8B030D-6E8A-4147-A177-3AD203B41FA5}">
                      <a16:colId xmlns:a16="http://schemas.microsoft.com/office/drawing/2014/main" val="3543043016"/>
                    </a:ext>
                  </a:extLst>
                </a:gridCol>
              </a:tblGrid>
              <a:tr h="9436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Normal MC</a:t>
                      </a:r>
                    </a:p>
                    <a:p>
                      <a:pPr algn="ctr"/>
                      <a:r>
                        <a:rPr lang="en-US" sz="1400" dirty="0">
                          <a:highlight>
                            <a:srgbClr val="808000"/>
                          </a:highlight>
                        </a:rPr>
                        <a:t>Non-RPR scenario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RPR scenario 1</a:t>
                      </a:r>
                    </a:p>
                    <a:p>
                      <a:pPr algn="ctr"/>
                      <a:r>
                        <a:rPr lang="en-US" sz="1400" dirty="0">
                          <a:highlight>
                            <a:srgbClr val="808000"/>
                          </a:highlight>
                        </a:rPr>
                        <a:t>“up-sampling” scenario</a:t>
                      </a:r>
                    </a:p>
                    <a:p>
                      <a:pPr algn="ctr"/>
                      <a:r>
                        <a:rPr lang="en-US" sz="1400" dirty="0"/>
                        <a:t>(ref/cur &lt;= 1.25)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RPR scenario 2</a:t>
                      </a:r>
                    </a:p>
                    <a:p>
                      <a:pPr algn="ctr"/>
                      <a:r>
                        <a:rPr lang="en-US" sz="1400" dirty="0">
                          <a:highlight>
                            <a:srgbClr val="808000"/>
                          </a:highlight>
                        </a:rPr>
                        <a:t>“1.5x down-sampling” scenario”</a:t>
                      </a:r>
                    </a:p>
                    <a:p>
                      <a:pPr algn="ctr"/>
                      <a:r>
                        <a:rPr lang="en-US" sz="1400" dirty="0"/>
                        <a:t>(1.25 &lt; ref/cur &lt;=1.75)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RPR scenario 3</a:t>
                      </a:r>
                    </a:p>
                    <a:p>
                      <a:pPr algn="ctr"/>
                      <a:r>
                        <a:rPr lang="en-US" sz="1400" dirty="0">
                          <a:highlight>
                            <a:srgbClr val="808000"/>
                          </a:highlight>
                        </a:rPr>
                        <a:t>“2.0x down-sampling scenario”</a:t>
                      </a:r>
                    </a:p>
                    <a:p>
                      <a:pPr algn="ctr"/>
                      <a:r>
                        <a:rPr lang="en-US" sz="1400" dirty="0"/>
                        <a:t>(ref/cur &gt; 1.75)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710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Non-affine blocks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3786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Affine blocks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2450409"/>
                  </a:ext>
                </a:extLst>
              </a:tr>
            </a:tbl>
          </a:graphicData>
        </a:graphic>
      </p:graphicFrame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740367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290233"/>
            <a:ext cx="11233150" cy="4947053"/>
          </a:xfrm>
        </p:spPr>
        <p:txBody>
          <a:bodyPr/>
          <a:lstStyle/>
          <a:p>
            <a:r>
              <a:rPr lang="en-US" dirty="0"/>
              <a:t>Proposed RPR luma filter modifications:</a:t>
            </a:r>
          </a:p>
          <a:p>
            <a:pPr lvl="1"/>
            <a:r>
              <a:rPr lang="en-US" sz="1800" dirty="0"/>
              <a:t>(a) Increase the RPR filter for affine blocks also to 12-tap under “up-sampling” scenario</a:t>
            </a:r>
          </a:p>
          <a:p>
            <a:pPr lvl="1"/>
            <a:r>
              <a:rPr lang="en-US" sz="1800" dirty="0"/>
              <a:t>(b) Propose a 12-tap RPR filter for “1.5x down-sampling” scenario</a:t>
            </a:r>
          </a:p>
          <a:p>
            <a:pPr lvl="1"/>
            <a:r>
              <a:rPr lang="en-US" sz="1800" dirty="0"/>
              <a:t>(c) Propose a 12-tap RPR filter for “2.0x down-sampling” scenario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Motivation:</a:t>
            </a:r>
          </a:p>
          <a:p>
            <a:pPr lvl="1"/>
            <a:r>
              <a:rPr lang="en-US" sz="1800" dirty="0"/>
              <a:t>Help demonstrate better compression performance for RPR in ECM</a:t>
            </a:r>
          </a:p>
          <a:p>
            <a:pPr lvl="1"/>
            <a:r>
              <a:rPr lang="en-US" sz="1800" dirty="0"/>
              <a:t>Improve design consistency (in terms of filter taps) for luma RPR filters in ECM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67A84CE1-DCD9-414D-BB07-7938CC8B9F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606475"/>
              </p:ext>
            </p:extLst>
          </p:nvPr>
        </p:nvGraphicFramePr>
        <p:xfrm>
          <a:off x="869360" y="2973347"/>
          <a:ext cx="10843215" cy="1685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357">
                  <a:extLst>
                    <a:ext uri="{9D8B030D-6E8A-4147-A177-3AD203B41FA5}">
                      <a16:colId xmlns:a16="http://schemas.microsoft.com/office/drawing/2014/main" val="3046512655"/>
                    </a:ext>
                  </a:extLst>
                </a:gridCol>
                <a:gridCol w="1627322">
                  <a:extLst>
                    <a:ext uri="{9D8B030D-6E8A-4147-A177-3AD203B41FA5}">
                      <a16:colId xmlns:a16="http://schemas.microsoft.com/office/drawing/2014/main" val="4146756004"/>
                    </a:ext>
                  </a:extLst>
                </a:gridCol>
                <a:gridCol w="2216257">
                  <a:extLst>
                    <a:ext uri="{9D8B030D-6E8A-4147-A177-3AD203B41FA5}">
                      <a16:colId xmlns:a16="http://schemas.microsoft.com/office/drawing/2014/main" val="2498083498"/>
                    </a:ext>
                  </a:extLst>
                </a:gridCol>
                <a:gridCol w="2758699">
                  <a:extLst>
                    <a:ext uri="{9D8B030D-6E8A-4147-A177-3AD203B41FA5}">
                      <a16:colId xmlns:a16="http://schemas.microsoft.com/office/drawing/2014/main" val="1784416918"/>
                    </a:ext>
                  </a:extLst>
                </a:gridCol>
                <a:gridCol w="2669580">
                  <a:extLst>
                    <a:ext uri="{9D8B030D-6E8A-4147-A177-3AD203B41FA5}">
                      <a16:colId xmlns:a16="http://schemas.microsoft.com/office/drawing/2014/main" val="3543043016"/>
                    </a:ext>
                  </a:extLst>
                </a:gridCol>
              </a:tblGrid>
              <a:tr h="9436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Normal MC</a:t>
                      </a:r>
                    </a:p>
                    <a:p>
                      <a:pPr algn="ctr"/>
                      <a:r>
                        <a:rPr lang="en-US" sz="1400" dirty="0">
                          <a:highlight>
                            <a:srgbClr val="808000"/>
                          </a:highlight>
                        </a:rPr>
                        <a:t>Non-RPR scenario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RPR scenario 1</a:t>
                      </a:r>
                    </a:p>
                    <a:p>
                      <a:pPr algn="ctr"/>
                      <a:r>
                        <a:rPr lang="en-US" sz="1400" dirty="0">
                          <a:highlight>
                            <a:srgbClr val="808000"/>
                          </a:highlight>
                        </a:rPr>
                        <a:t>“up-sampling” scenario</a:t>
                      </a:r>
                    </a:p>
                    <a:p>
                      <a:pPr algn="ctr"/>
                      <a:r>
                        <a:rPr lang="en-US" sz="1400" dirty="0"/>
                        <a:t>(ref/cur &lt;= 1.25)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RPR scenario 2</a:t>
                      </a:r>
                    </a:p>
                    <a:p>
                      <a:pPr algn="ctr"/>
                      <a:r>
                        <a:rPr lang="en-US" sz="1400" dirty="0">
                          <a:highlight>
                            <a:srgbClr val="808000"/>
                          </a:highlight>
                        </a:rPr>
                        <a:t>“1.5x down-sampling” scenario”</a:t>
                      </a:r>
                    </a:p>
                    <a:p>
                      <a:pPr algn="ctr"/>
                      <a:r>
                        <a:rPr lang="en-US" sz="1400" dirty="0"/>
                        <a:t>(1.25 &lt; ref/cur &lt;=1.75)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RPR scenario 3</a:t>
                      </a:r>
                    </a:p>
                    <a:p>
                      <a:pPr algn="ctr"/>
                      <a:r>
                        <a:rPr lang="en-US" sz="1400" dirty="0">
                          <a:highlight>
                            <a:srgbClr val="808000"/>
                          </a:highlight>
                        </a:rPr>
                        <a:t>“2.0x down-sampling scenario”</a:t>
                      </a:r>
                    </a:p>
                    <a:p>
                      <a:pPr algn="ctr"/>
                      <a:r>
                        <a:rPr lang="en-US" sz="1400" dirty="0"/>
                        <a:t>(ref/cur &gt; 1.75)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710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Non-affine blocks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8 -&gt; 12 (b)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8 -&gt; 12 (c)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3786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Affine blocks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6 -&gt; 12 (a)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6 -&gt; 12 (b)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6 -&gt; 12 (c)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2450409"/>
                  </a:ext>
                </a:extLst>
              </a:tr>
            </a:tbl>
          </a:graphicData>
        </a:graphic>
      </p:graphicFrame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776952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Proposed RPR luma filter modification (a)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5" y="1441341"/>
            <a:ext cx="6037612" cy="4795945"/>
          </a:xfrm>
        </p:spPr>
        <p:txBody>
          <a:bodyPr>
            <a:normAutofit/>
          </a:bodyPr>
          <a:lstStyle/>
          <a:p>
            <a:r>
              <a:rPr lang="en-US" dirty="0"/>
              <a:t>(a) Increase the RPR filter for affine blocks also to 12-tap under “up-sampling” scenario</a:t>
            </a:r>
          </a:p>
          <a:p>
            <a:pPr lvl="1"/>
            <a:r>
              <a:rPr lang="en-US" sz="1800" dirty="0"/>
              <a:t>The current 12-tap filter is used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6A8FEFE1-F1FC-44BA-9E06-D6E27B3F13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088524"/>
              </p:ext>
            </p:extLst>
          </p:nvPr>
        </p:nvGraphicFramePr>
        <p:xfrm>
          <a:off x="6616297" y="1504090"/>
          <a:ext cx="5472113" cy="1467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2457">
                  <a:extLst>
                    <a:ext uri="{9D8B030D-6E8A-4147-A177-3AD203B41FA5}">
                      <a16:colId xmlns:a16="http://schemas.microsoft.com/office/drawing/2014/main" val="3046512655"/>
                    </a:ext>
                  </a:extLst>
                </a:gridCol>
                <a:gridCol w="1549026">
                  <a:extLst>
                    <a:ext uri="{9D8B030D-6E8A-4147-A177-3AD203B41FA5}">
                      <a16:colId xmlns:a16="http://schemas.microsoft.com/office/drawing/2014/main" val="4146756004"/>
                    </a:ext>
                  </a:extLst>
                </a:gridCol>
                <a:gridCol w="2290630">
                  <a:extLst>
                    <a:ext uri="{9D8B030D-6E8A-4147-A177-3AD203B41FA5}">
                      <a16:colId xmlns:a16="http://schemas.microsoft.com/office/drawing/2014/main" val="2498083498"/>
                    </a:ext>
                  </a:extLst>
                </a:gridCol>
              </a:tblGrid>
              <a:tr h="59099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133489" marR="133489" marT="66744" marB="667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Normal MC</a:t>
                      </a:r>
                    </a:p>
                    <a:p>
                      <a:pPr algn="ctr"/>
                      <a:r>
                        <a:rPr lang="en-US" sz="1400">
                          <a:highlight>
                            <a:srgbClr val="808000"/>
                          </a:highlight>
                        </a:rPr>
                        <a:t>Non-RPR scenario</a:t>
                      </a:r>
                    </a:p>
                  </a:txBody>
                  <a:tcPr marL="133489" marR="133489" marT="66744" marB="667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RPR scenario 1</a:t>
                      </a:r>
                    </a:p>
                    <a:p>
                      <a:pPr algn="ctr"/>
                      <a:r>
                        <a:rPr lang="en-US" sz="1400">
                          <a:highlight>
                            <a:srgbClr val="808000"/>
                          </a:highlight>
                        </a:rPr>
                        <a:t>“up-sampling” scenario</a:t>
                      </a:r>
                    </a:p>
                    <a:p>
                      <a:pPr algn="ctr"/>
                      <a:r>
                        <a:rPr lang="en-US" sz="1400"/>
                        <a:t>(ref/cur &lt;= 1.25)</a:t>
                      </a:r>
                    </a:p>
                  </a:txBody>
                  <a:tcPr marL="133489" marR="133489" marT="66744" marB="66744"/>
                </a:tc>
                <a:extLst>
                  <a:ext uri="{0D108BD9-81ED-4DB2-BD59-A6C34878D82A}">
                    <a16:rowId xmlns:a16="http://schemas.microsoft.com/office/drawing/2014/main" val="35371072"/>
                  </a:ext>
                </a:extLst>
              </a:tr>
              <a:tr h="334041">
                <a:tc>
                  <a:txBody>
                    <a:bodyPr/>
                    <a:lstStyle/>
                    <a:p>
                      <a:pPr algn="l"/>
                      <a:r>
                        <a:rPr lang="en-US" sz="1400"/>
                        <a:t>Non-affine blocks</a:t>
                      </a:r>
                    </a:p>
                  </a:txBody>
                  <a:tcPr marL="133489" marR="133489" marT="66744" marB="667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12</a:t>
                      </a:r>
                    </a:p>
                  </a:txBody>
                  <a:tcPr marL="133489" marR="133489" marT="66744" marB="667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12</a:t>
                      </a:r>
                    </a:p>
                  </a:txBody>
                  <a:tcPr marL="133489" marR="133489" marT="66744" marB="66744"/>
                </a:tc>
                <a:extLst>
                  <a:ext uri="{0D108BD9-81ED-4DB2-BD59-A6C34878D82A}">
                    <a16:rowId xmlns:a16="http://schemas.microsoft.com/office/drawing/2014/main" val="2643786777"/>
                  </a:ext>
                </a:extLst>
              </a:tr>
              <a:tr h="334041">
                <a:tc>
                  <a:txBody>
                    <a:bodyPr/>
                    <a:lstStyle/>
                    <a:p>
                      <a:pPr algn="l"/>
                      <a:r>
                        <a:rPr lang="en-US" sz="1400"/>
                        <a:t>Affine blocks</a:t>
                      </a:r>
                    </a:p>
                  </a:txBody>
                  <a:tcPr marL="133489" marR="133489" marT="66744" marB="667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12</a:t>
                      </a:r>
                    </a:p>
                  </a:txBody>
                  <a:tcPr marL="133489" marR="133489" marT="66744" marB="667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6 -&gt; 12 (a)</a:t>
                      </a:r>
                    </a:p>
                  </a:txBody>
                  <a:tcPr marL="133489" marR="133489" marT="66744" marB="66744"/>
                </a:tc>
                <a:extLst>
                  <a:ext uri="{0D108BD9-81ED-4DB2-BD59-A6C34878D82A}">
                    <a16:rowId xmlns:a16="http://schemas.microsoft.com/office/drawing/2014/main" val="1132450409"/>
                  </a:ext>
                </a:extLst>
              </a:tr>
            </a:tbl>
          </a:graphicData>
        </a:graphic>
      </p:graphicFrame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4717611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hart, diagram&#10;&#10;Description automatically generated">
            <a:extLst>
              <a:ext uri="{FF2B5EF4-FFF2-40B4-BE49-F238E27FC236}">
                <a16:creationId xmlns:a16="http://schemas.microsoft.com/office/drawing/2014/main" id="{B06DC4CC-C8C1-4663-9593-3D4F2104C059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3934" y="3460035"/>
            <a:ext cx="5943600" cy="3036570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Proposed RPR luma filter modification (b)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4" y="1441341"/>
            <a:ext cx="6475439" cy="4795945"/>
          </a:xfrm>
        </p:spPr>
        <p:txBody>
          <a:bodyPr>
            <a:normAutofit/>
          </a:bodyPr>
          <a:lstStyle/>
          <a:p>
            <a:r>
              <a:rPr lang="en-US" dirty="0"/>
              <a:t>(b) Propose 12-tap RPR filter for “1.5x down-sampling” scenario </a:t>
            </a:r>
          </a:p>
          <a:p>
            <a:pPr lvl="1"/>
            <a:r>
              <a:rPr lang="en-US" sz="1800" dirty="0"/>
              <a:t>Filter is designed based on SHM 1.5x source down-sampling filter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6C249C8-0EC5-404C-BA05-4B7465955C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833020"/>
              </p:ext>
            </p:extLst>
          </p:nvPr>
        </p:nvGraphicFramePr>
        <p:xfrm>
          <a:off x="7050706" y="1441341"/>
          <a:ext cx="4330056" cy="1685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357">
                  <a:extLst>
                    <a:ext uri="{9D8B030D-6E8A-4147-A177-3AD203B41FA5}">
                      <a16:colId xmlns:a16="http://schemas.microsoft.com/office/drawing/2014/main" val="618982301"/>
                    </a:ext>
                  </a:extLst>
                </a:gridCol>
                <a:gridCol w="2758699">
                  <a:extLst>
                    <a:ext uri="{9D8B030D-6E8A-4147-A177-3AD203B41FA5}">
                      <a16:colId xmlns:a16="http://schemas.microsoft.com/office/drawing/2014/main" val="4076908773"/>
                    </a:ext>
                  </a:extLst>
                </a:gridCol>
              </a:tblGrid>
              <a:tr h="9436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RPR scenario 2</a:t>
                      </a:r>
                    </a:p>
                    <a:p>
                      <a:pPr algn="ctr"/>
                      <a:r>
                        <a:rPr lang="en-US" sz="1400" dirty="0">
                          <a:highlight>
                            <a:srgbClr val="808000"/>
                          </a:highlight>
                        </a:rPr>
                        <a:t>“1.5x down-sampling” scenario”</a:t>
                      </a:r>
                    </a:p>
                    <a:p>
                      <a:pPr algn="ctr"/>
                      <a:r>
                        <a:rPr lang="en-US" sz="1400" dirty="0"/>
                        <a:t>(1.25 &lt; ref/cur &lt;=1.75)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9122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Non-affine blocks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8 -&gt; 12 (b)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0858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Affine blocks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6 -&gt; 12 (b)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2232182"/>
                  </a:ext>
                </a:extLst>
              </a:tr>
            </a:tbl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06EA843-5584-488F-8B0B-C7B3439548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1025603"/>
              </p:ext>
            </p:extLst>
          </p:nvPr>
        </p:nvGraphicFramePr>
        <p:xfrm>
          <a:off x="1081573" y="3115046"/>
          <a:ext cx="5114440" cy="34289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Document" r:id="rId6" imgW="5746008" imgH="3853456" progId="Word.Document.12">
                  <p:embed/>
                </p:oleObj>
              </mc:Choice>
              <mc:Fallback>
                <p:oleObj name="Document" r:id="rId6" imgW="5746008" imgH="38534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81573" y="3115046"/>
                        <a:ext cx="5114440" cy="34289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custData r:id="rId2"/>
      <p:custData r:id="rId3"/>
    </p:custDataLst>
    <p:extLst>
      <p:ext uri="{BB962C8B-B14F-4D97-AF65-F5344CB8AC3E}">
        <p14:creationId xmlns:p14="http://schemas.microsoft.com/office/powerpoint/2010/main" val="191991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Proposed RPR luma filter modification (c)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4" y="1441341"/>
            <a:ext cx="6475439" cy="4795945"/>
          </a:xfrm>
        </p:spPr>
        <p:txBody>
          <a:bodyPr>
            <a:normAutofit/>
          </a:bodyPr>
          <a:lstStyle/>
          <a:p>
            <a:r>
              <a:rPr lang="en-US" dirty="0"/>
              <a:t>(c) Propose 12-tap RPR filter for “2.0x down-sampling” scenario </a:t>
            </a:r>
          </a:p>
          <a:p>
            <a:pPr lvl="1"/>
            <a:r>
              <a:rPr lang="en-US" sz="1800" dirty="0"/>
              <a:t>Filter is the same as SHM 2.0x source down-sampling filter, but with filter gain adjusted to 256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6C249C8-0EC5-404C-BA05-4B7465955C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496403"/>
              </p:ext>
            </p:extLst>
          </p:nvPr>
        </p:nvGraphicFramePr>
        <p:xfrm>
          <a:off x="7050706" y="1441341"/>
          <a:ext cx="4330056" cy="1685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357">
                  <a:extLst>
                    <a:ext uri="{9D8B030D-6E8A-4147-A177-3AD203B41FA5}">
                      <a16:colId xmlns:a16="http://schemas.microsoft.com/office/drawing/2014/main" val="618982301"/>
                    </a:ext>
                  </a:extLst>
                </a:gridCol>
                <a:gridCol w="2758699">
                  <a:extLst>
                    <a:ext uri="{9D8B030D-6E8A-4147-A177-3AD203B41FA5}">
                      <a16:colId xmlns:a16="http://schemas.microsoft.com/office/drawing/2014/main" val="4076908773"/>
                    </a:ext>
                  </a:extLst>
                </a:gridCol>
              </a:tblGrid>
              <a:tr h="9436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RPR scenario 3</a:t>
                      </a:r>
                    </a:p>
                    <a:p>
                      <a:pPr algn="ctr"/>
                      <a:r>
                        <a:rPr lang="en-US" sz="1400" dirty="0">
                          <a:highlight>
                            <a:srgbClr val="808000"/>
                          </a:highlight>
                        </a:rPr>
                        <a:t>“2.0x down-sampling scenario”</a:t>
                      </a:r>
                    </a:p>
                    <a:p>
                      <a:pPr algn="ctr"/>
                      <a:r>
                        <a:rPr lang="en-US" sz="1400" dirty="0"/>
                        <a:t>(ref/cur &gt; 1.75)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9122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Non-affine blocks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8 -&gt; 12 (c)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0858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Affine blocks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6 -&gt; 12 (c)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2232182"/>
                  </a:ext>
                </a:extLst>
              </a:tr>
            </a:tbl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C04399D-1D7E-4783-8303-C7F4F90FE8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8311232"/>
              </p:ext>
            </p:extLst>
          </p:nvPr>
        </p:nvGraphicFramePr>
        <p:xfrm>
          <a:off x="1216617" y="3181066"/>
          <a:ext cx="5114440" cy="34289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6" name="Document" r:id="rId5" imgW="5746008" imgH="3853456" progId="Word.Document.12">
                  <p:embed/>
                </p:oleObj>
              </mc:Choice>
              <mc:Fallback>
                <p:oleObj name="Document" r:id="rId5" imgW="5746008" imgH="3853456" progId="Word.Document.12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58DAE02-4A3E-4B88-9468-8E83521767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16617" y="3181066"/>
                        <a:ext cx="5114440" cy="34289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custData r:id="rId2"/>
      <p:custData r:id="rId3"/>
    </p:custDataLst>
    <p:extLst>
      <p:ext uri="{BB962C8B-B14F-4D97-AF65-F5344CB8AC3E}">
        <p14:creationId xmlns:p14="http://schemas.microsoft.com/office/powerpoint/2010/main" val="1330042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740367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290233"/>
            <a:ext cx="11233150" cy="5152652"/>
          </a:xfrm>
        </p:spPr>
        <p:txBody>
          <a:bodyPr/>
          <a:lstStyle/>
          <a:p>
            <a:r>
              <a:rPr lang="en-US" dirty="0"/>
              <a:t>Test 1: RA + RPR 1.5x + picture resolution switch every 16 pics *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Test 2: RA + RPR 2.0x + picture resolution switch every 16 pics*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1100" dirty="0"/>
              <a:t>* The same configuration as in JVET-Y0128</a:t>
            </a:r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EEB706F-9B8F-4685-8DF8-C261B09C2A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90900"/>
              </p:ext>
            </p:extLst>
          </p:nvPr>
        </p:nvGraphicFramePr>
        <p:xfrm>
          <a:off x="1188472" y="2249247"/>
          <a:ext cx="2418759" cy="1005840"/>
        </p:xfrm>
        <a:graphic>
          <a:graphicData uri="http://schemas.openxmlformats.org/drawingml/2006/table">
            <a:tbl>
              <a:tblPr firstRow="1" firstCol="1" bandRow="1"/>
              <a:tblGrid>
                <a:gridCol w="2418759">
                  <a:extLst>
                    <a:ext uri="{9D8B030D-6E8A-4147-A177-3AD203B41FA5}">
                      <a16:colId xmlns:a16="http://schemas.microsoft.com/office/drawing/2014/main" val="40754410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ScalingRatioHor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: 1.5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55710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ScalingRatioVer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: 1.5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2910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FractionNumFrames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: 1.0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9999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RPR                                       : 1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4063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UpscaledOutput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 : 2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6405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SwitchPocPeriod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: 16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555356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41A9305-31F7-4716-A545-141B0DDC4D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854272"/>
              </p:ext>
            </p:extLst>
          </p:nvPr>
        </p:nvGraphicFramePr>
        <p:xfrm>
          <a:off x="6007860" y="1804717"/>
          <a:ext cx="4038600" cy="161925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2038031083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5571327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4124661666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4081691360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407535367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8309742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 (PSNR2)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1506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ECM-4.0 with proposed RPR fix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4735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80520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24628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48332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26471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02134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5584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09205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388003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48373F3-6802-42B5-AF7A-E186B13A40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6586073"/>
              </p:ext>
            </p:extLst>
          </p:nvPr>
        </p:nvGraphicFramePr>
        <p:xfrm>
          <a:off x="1188472" y="4517166"/>
          <a:ext cx="2418759" cy="1005840"/>
        </p:xfrm>
        <a:graphic>
          <a:graphicData uri="http://schemas.openxmlformats.org/drawingml/2006/table">
            <a:tbl>
              <a:tblPr firstRow="1" firstCol="1" bandRow="1"/>
              <a:tblGrid>
                <a:gridCol w="2418759">
                  <a:extLst>
                    <a:ext uri="{9D8B030D-6E8A-4147-A177-3AD203B41FA5}">
                      <a16:colId xmlns:a16="http://schemas.microsoft.com/office/drawing/2014/main" val="40754410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ScalingRatioHor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:  2.0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55710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ScalingRatioVer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:  2.0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2910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FractionNumFrames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: 1.0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9999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RPR                                       : 1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4063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UpscaledOutput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 : 2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6405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SwitchPocPeriod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: 16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555356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9B945DE8-126F-4B55-996F-245E27675E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518638"/>
              </p:ext>
            </p:extLst>
          </p:nvPr>
        </p:nvGraphicFramePr>
        <p:xfrm>
          <a:off x="6007860" y="4317587"/>
          <a:ext cx="4038600" cy="161925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3100548710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166654459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212124153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852786007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452093881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5438776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 (PSNR2)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08761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ECM-4.0 with proposed RPR fix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8107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40923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13477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32985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10268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2100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97011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43641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5793888"/>
                  </a:ext>
                </a:extLst>
              </a:tr>
            </a:tbl>
          </a:graphicData>
        </a:graphic>
      </p:graphicFrame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7016365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290233"/>
            <a:ext cx="11233150" cy="5152652"/>
          </a:xfrm>
        </p:spPr>
        <p:txBody>
          <a:bodyPr/>
          <a:lstStyle/>
          <a:p>
            <a:r>
              <a:rPr lang="en-US" dirty="0"/>
              <a:t>Test 1: RA + RPR 1.5x + picture resolution switch every 16 pics * (</a:t>
            </a:r>
            <a:r>
              <a:rPr lang="en-US" sz="2000" dirty="0"/>
              <a:t>MR105 still have issue in this case)</a:t>
            </a:r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Test 2: RA + RPR 2.0x + picture resolution switch every 16 pics*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1100" dirty="0"/>
              <a:t>* The same configuration as in JVET-Y0128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68EA7BB-9B12-484C-87E3-C810AD99FC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6583"/>
              </p:ext>
            </p:extLst>
          </p:nvPr>
        </p:nvGraphicFramePr>
        <p:xfrm>
          <a:off x="5798374" y="4317587"/>
          <a:ext cx="4038600" cy="1619250"/>
        </p:xfrm>
        <a:graphic>
          <a:graphicData uri="http://schemas.openxmlformats.org/drawingml/2006/table">
            <a:tbl>
              <a:tblPr/>
              <a:tblGrid>
                <a:gridCol w="928615">
                  <a:extLst>
                    <a:ext uri="{9D8B030D-6E8A-4147-A177-3AD203B41FA5}">
                      <a16:colId xmlns:a16="http://schemas.microsoft.com/office/drawing/2014/main" val="848128731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928591900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79859109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631800337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741609094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40773989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 (PSNR2)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23109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 with MR105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94110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7797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6970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27592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5997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7353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21907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6169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8354362"/>
                  </a:ext>
                </a:extLst>
              </a:tr>
            </a:tbl>
          </a:graphicData>
        </a:graphic>
      </p:graphicFrame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740367"/>
          </a:xfrm>
        </p:spPr>
        <p:txBody>
          <a:bodyPr/>
          <a:lstStyle/>
          <a:p>
            <a:r>
              <a:rPr lang="en-US" dirty="0"/>
              <a:t>Results (anchor is ECM with MR105)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EEB706F-9B8F-4685-8DF8-C261B09C2AE4}"/>
              </a:ext>
            </a:extLst>
          </p:cNvPr>
          <p:cNvGraphicFramePr>
            <a:graphicFrameLocks noGrp="1"/>
          </p:cNvGraphicFramePr>
          <p:nvPr/>
        </p:nvGraphicFramePr>
        <p:xfrm>
          <a:off x="1188472" y="2249247"/>
          <a:ext cx="2418759" cy="1005840"/>
        </p:xfrm>
        <a:graphic>
          <a:graphicData uri="http://schemas.openxmlformats.org/drawingml/2006/table">
            <a:tbl>
              <a:tblPr firstRow="1" firstCol="1" bandRow="1"/>
              <a:tblGrid>
                <a:gridCol w="2418759">
                  <a:extLst>
                    <a:ext uri="{9D8B030D-6E8A-4147-A177-3AD203B41FA5}">
                      <a16:colId xmlns:a16="http://schemas.microsoft.com/office/drawing/2014/main" val="40754410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ScalingRatioHor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: 1.5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55710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ScalingRatioVer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: 1.5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2910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FractionNumFrames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: 1.0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9999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RPR                                       : 1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4063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UpscaledOutput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 : 2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6405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SwitchPocPeriod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: 16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5553563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48373F3-6802-42B5-AF7A-E186B13A401D}"/>
              </a:ext>
            </a:extLst>
          </p:cNvPr>
          <p:cNvGraphicFramePr>
            <a:graphicFrameLocks noGrp="1"/>
          </p:cNvGraphicFramePr>
          <p:nvPr/>
        </p:nvGraphicFramePr>
        <p:xfrm>
          <a:off x="1188472" y="4517166"/>
          <a:ext cx="2418759" cy="1005840"/>
        </p:xfrm>
        <a:graphic>
          <a:graphicData uri="http://schemas.openxmlformats.org/drawingml/2006/table">
            <a:tbl>
              <a:tblPr firstRow="1" firstCol="1" bandRow="1"/>
              <a:tblGrid>
                <a:gridCol w="2418759">
                  <a:extLst>
                    <a:ext uri="{9D8B030D-6E8A-4147-A177-3AD203B41FA5}">
                      <a16:colId xmlns:a16="http://schemas.microsoft.com/office/drawing/2014/main" val="40754410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ScalingRatioHor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:  2.0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55710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ScalingRatioVer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:  2.0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2910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FractionNumFrames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: 1.0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9999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RPR                                       : 1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4063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UpscaledOutput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 : 2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6405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SwitchPocPeriod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: 16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5553563"/>
                  </a:ext>
                </a:extLst>
              </a:tr>
            </a:tbl>
          </a:graphicData>
        </a:graphic>
      </p:graphicFrame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985494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740367"/>
          </a:xfrm>
        </p:spPr>
        <p:txBody>
          <a:bodyPr/>
          <a:lstStyle/>
          <a:p>
            <a:r>
              <a:rPr lang="en-US" dirty="0"/>
              <a:t>Additional Results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290233"/>
            <a:ext cx="11233150" cy="4947053"/>
          </a:xfrm>
        </p:spPr>
        <p:txBody>
          <a:bodyPr/>
          <a:lstStyle/>
          <a:p>
            <a:r>
              <a:rPr lang="en-US" dirty="0"/>
              <a:t>Test 3:  LDB + RPR 1.5x + picture resolution switch every 0.5 sec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Test 4: LDB + RPR 2.0x + picture resolution switch every 0.5 sec</a:t>
            </a:r>
          </a:p>
          <a:p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EEB706F-9B8F-4685-8DF8-C261B09C2A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5990"/>
              </p:ext>
            </p:extLst>
          </p:nvPr>
        </p:nvGraphicFramePr>
        <p:xfrm>
          <a:off x="802053" y="2249247"/>
          <a:ext cx="2418759" cy="1005840"/>
        </p:xfrm>
        <a:graphic>
          <a:graphicData uri="http://schemas.openxmlformats.org/drawingml/2006/table">
            <a:tbl>
              <a:tblPr firstRow="1" firstCol="1" bandRow="1"/>
              <a:tblGrid>
                <a:gridCol w="2418759">
                  <a:extLst>
                    <a:ext uri="{9D8B030D-6E8A-4147-A177-3AD203B41FA5}">
                      <a16:colId xmlns:a16="http://schemas.microsoft.com/office/drawing/2014/main" val="40754410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ScalingRatioHor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: 1.5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55710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ScalingRatioVer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: 1.5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2910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FractionNumFrames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: 1.0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9999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RPR                                       : 1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4063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UpscaledOutput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 : 2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6405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SwitchPocPeriod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: 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5553563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48373F3-6802-42B5-AF7A-E186B13A40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239460"/>
              </p:ext>
            </p:extLst>
          </p:nvPr>
        </p:nvGraphicFramePr>
        <p:xfrm>
          <a:off x="781011" y="4703487"/>
          <a:ext cx="2418759" cy="1005840"/>
        </p:xfrm>
        <a:graphic>
          <a:graphicData uri="http://schemas.openxmlformats.org/drawingml/2006/table">
            <a:tbl>
              <a:tblPr firstRow="1" firstCol="1" bandRow="1"/>
              <a:tblGrid>
                <a:gridCol w="2418759">
                  <a:extLst>
                    <a:ext uri="{9D8B030D-6E8A-4147-A177-3AD203B41FA5}">
                      <a16:colId xmlns:a16="http://schemas.microsoft.com/office/drawing/2014/main" val="40754410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ScalingRatioHor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:  2.0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55710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ScalingRatioVer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:  2.0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2910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FractionNumFrames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: 1.0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9999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RPR                                       : 1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4063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UpscaledOutput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 : 2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6405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SwitchPocPeriod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: 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5553563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1C70234-07DC-4A6F-BAF0-B99C488656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2542929"/>
              </p:ext>
            </p:extLst>
          </p:nvPr>
        </p:nvGraphicFramePr>
        <p:xfrm>
          <a:off x="3543440" y="1747419"/>
          <a:ext cx="4038600" cy="1619250"/>
        </p:xfrm>
        <a:graphic>
          <a:graphicData uri="http://schemas.openxmlformats.org/drawingml/2006/table">
            <a:tbl>
              <a:tblPr/>
              <a:tblGrid>
                <a:gridCol w="928615">
                  <a:extLst>
                    <a:ext uri="{9D8B030D-6E8A-4147-A177-3AD203B41FA5}">
                      <a16:colId xmlns:a16="http://schemas.microsoft.com/office/drawing/2014/main" val="3435046129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3993629644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072488875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4100653451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3159313221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34247772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(PSNR1)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6712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 </a:t>
                      </a: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with proposed RPR fix</a:t>
                      </a:r>
                      <a:endParaRPr lang="sv-SE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991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79573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991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28356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06292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0388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85521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70445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8396896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5CCABAE-8367-4935-80FD-F21EE5932A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910129"/>
              </p:ext>
            </p:extLst>
          </p:nvPr>
        </p:nvGraphicFramePr>
        <p:xfrm>
          <a:off x="7835289" y="1731975"/>
          <a:ext cx="4038600" cy="1619250"/>
        </p:xfrm>
        <a:graphic>
          <a:graphicData uri="http://schemas.openxmlformats.org/drawingml/2006/table">
            <a:tbl>
              <a:tblPr/>
              <a:tblGrid>
                <a:gridCol w="928615">
                  <a:extLst>
                    <a:ext uri="{9D8B030D-6E8A-4147-A177-3AD203B41FA5}">
                      <a16:colId xmlns:a16="http://schemas.microsoft.com/office/drawing/2014/main" val="2336745788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507783651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079386069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3684284013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900717905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66258303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(PSNR2)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58689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 </a:t>
                      </a: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with proposed RPR fix</a:t>
                      </a:r>
                      <a:endParaRPr lang="sv-SE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73318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66611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2453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00759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90935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71259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59595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19328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247370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76593DA-25B7-4D61-A65D-5F979A26F6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194998"/>
              </p:ext>
            </p:extLst>
          </p:nvPr>
        </p:nvGraphicFramePr>
        <p:xfrm>
          <a:off x="3501355" y="4201009"/>
          <a:ext cx="4038600" cy="1619250"/>
        </p:xfrm>
        <a:graphic>
          <a:graphicData uri="http://schemas.openxmlformats.org/drawingml/2006/table">
            <a:tbl>
              <a:tblPr/>
              <a:tblGrid>
                <a:gridCol w="928615">
                  <a:extLst>
                    <a:ext uri="{9D8B030D-6E8A-4147-A177-3AD203B41FA5}">
                      <a16:colId xmlns:a16="http://schemas.microsoft.com/office/drawing/2014/main" val="450859957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208322080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3365274346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36695228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889356143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98395692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(PSNR1)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4566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 </a:t>
                      </a: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with proposed RPR fix</a:t>
                      </a:r>
                      <a:endParaRPr lang="sv-SE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2880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0379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0707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01676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09316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823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8439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69902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228417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28909B1-4C88-4F8E-AB87-6BDAC51F86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280366"/>
              </p:ext>
            </p:extLst>
          </p:nvPr>
        </p:nvGraphicFramePr>
        <p:xfrm>
          <a:off x="7835289" y="4201009"/>
          <a:ext cx="4038600" cy="1619250"/>
        </p:xfrm>
        <a:graphic>
          <a:graphicData uri="http://schemas.openxmlformats.org/drawingml/2006/table">
            <a:tbl>
              <a:tblPr/>
              <a:tblGrid>
                <a:gridCol w="928615">
                  <a:extLst>
                    <a:ext uri="{9D8B030D-6E8A-4147-A177-3AD203B41FA5}">
                      <a16:colId xmlns:a16="http://schemas.microsoft.com/office/drawing/2014/main" val="3527653053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770775122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567144458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968213031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88231952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01492353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(PSNR2)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2304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 </a:t>
                      </a: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with proposed RPR fix</a:t>
                      </a:r>
                      <a:endParaRPr lang="sv-SE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04044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9453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8119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3079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32765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29115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7594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2642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933976"/>
                  </a:ext>
                </a:extLst>
              </a:tr>
            </a:tbl>
          </a:graphicData>
        </a:graphic>
      </p:graphicFrame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96052277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1.xml><?xml version="1.0" encoding="utf-8"?>
<TemplafySlideFormConfiguration><![CDATA[{"formFields":[],"formDataEntries":[]}]]></TemplafySlideForm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3.xml><?xml version="1.0" encoding="utf-8"?>
<TemplafySlideFormConfiguration><![CDATA[{"formFields":[],"formDataEntries":[]}]]></TemplafySlideFormConfiguration>
</file>

<file path=customXml/item14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5.xml><?xml version="1.0" encoding="utf-8"?>
<TemplafySlideFormConfiguration><![CDATA[{"formFields":[],"formDataEntries":[]}]]></TemplafySlideFormConfiguration>
</file>

<file path=customXml/item16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7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8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9.xml><?xml version="1.0" encoding="utf-8"?>
<TemplafySlideFormConfiguration><![CDATA[{"formFields":[],"formDataEntries":[]}]]></TemplafySlideFormConfiguration>
</file>

<file path=customXml/item2.xml><?xml version="1.0" encoding="utf-8"?>
<TemplafySlideFormConfiguration><![CDATA[{"formFields":[],"formDataEntries":[]}]]></TemplafySlideFormConfiguration>
</file>

<file path=customXml/item20.xml><?xml version="1.0" encoding="utf-8"?>
<TemplafySlideFormConfiguration><![CDATA[{"formFields":[],"formDataEntries":[]}]]></TemplafySlideFormConfiguration>
</file>

<file path=customXml/item21.xml><?xml version="1.0" encoding="utf-8"?>
<TemplafySlideFormConfiguration><![CDATA[{"formFields":[],"formDataEntries":[]}]]></TemplafySlideFormConfiguration>
</file>

<file path=customXml/item22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23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24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25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26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27.xml><?xml version="1.0" encoding="utf-8"?>
<TemplafySlideFormConfiguration><![CDATA[{"formFields":[],"formDataEntries":[]}]]></TemplafySlideFormConfiguration>
</file>

<file path=customXml/item28.xml><?xml version="1.0" encoding="utf-8"?>
<TemplafySlideFormConfiguration><![CDATA[{"formFields":[],"formDataEntries":[]}]]></TemplafySlideFormConfiguration>
</file>

<file path=customXml/item29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3.xml><?xml version="1.0" encoding="utf-8"?>
<TemplafySlideFormConfiguration><![CDATA[{"formFields":[],"formDataEntries":[]}]]></TemplafySlideFormConfiguration>
</file>

<file path=customXml/item30.xml><?xml version="1.0" encoding="utf-8"?>
<TemplafySlideFormConfiguration><![CDATA[{"formFields":[],"formDataEntries":[]}]]></TemplafySlideFormConfiguration>
</file>

<file path=customXml/item31.xml><?xml version="1.0" encoding="utf-8"?>
<TemplafySlideFormConfiguration><![CDATA[{"formFields":[],"formDataEntries":[]}]]></TemplafySlideFormConfiguration>
</file>

<file path=customXml/item32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33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34.xml><?xml version="1.0" encoding="utf-8"?>
<TemplafySlideFormConfiguration><![CDATA[{"formFields":[],"formDataEntries":[]}]]></TemplafySlideFormConfiguration>
</file>

<file path=customXml/item35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36.xml><?xml version="1.0" encoding="utf-8"?>
<TemplafySlideFormConfiguration><![CDATA[{"formFields":[],"formDataEntries":[]}]]></TemplafySlideFormConfiguration>
</file>

<file path=customXml/item37.xml><?xml version="1.0" encoding="utf-8"?>
<TemplafySlideFormConfiguration><![CDATA[{"formFields":[],"formDataEntries":[]}]]></TemplafySlideFormConfiguration>
</file>

<file path=customXml/item38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39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4.xml><?xml version="1.0" encoding="utf-8"?>
<TemplafySlideFormConfiguration><![CDATA[{"formFields":[],"formDataEntries":[]}]]></TemplafySlideFormConfiguration>
</file>

<file path=customXml/item40.xml><?xml version="1.0" encoding="utf-8"?>
<TemplafySlideFormConfiguration><![CDATA[{"formFields":[],"formDataEntries":[]}]]></TemplafySlideFormConfiguration>
</file>

<file path=customXml/item4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2.xml><?xml version="1.0" encoding="utf-8"?>
<TemplafySlideFormConfiguration><![CDATA[{"formFields":[],"formDataEntries":[]}]]></TemplafySlideFormConfiguration>
</file>

<file path=customXml/item43.xml><?xml version="1.0" encoding="utf-8"?>
<TemplafySlideFormConfiguration><![CDATA[{"formFields":[],"formDataEntries":[]}]]></TemplafySlideFormConfiguration>
</file>

<file path=customXml/item44.xml><?xml version="1.0" encoding="utf-8"?>
<TemplafySlideFormConfiguration><![CDATA[{"formFields":[],"formDataEntries":[]}]]></TemplafySlideFormConfiguration>
</file>

<file path=customXml/item45.xml><?xml version="1.0" encoding="utf-8"?>
<TemplafySlideFormConfiguration><![CDATA[{"formFields":[],"formDataEntries":[]}]]></TemplafySlideFormConfiguration>
</file>

<file path=customXml/item46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47.xml><?xml version="1.0" encoding="utf-8"?>
<TemplafySlideFormConfiguration><![CDATA[{"formFields":[],"formDataEntries":[]}]]></TemplafySlideFormConfiguration>
</file>

<file path=customXml/item48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defaultValue":"1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If the document type differs from the default value, click on the X to delete and type/choose another type."},"spacing":{},"dataSource":"PowerPoint Document Type","type":"comboBox","name":"DocTypePresentation","label":"Document Type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W6Lu00fTRZGPMs1ogu7+/g=="},{"name":"ConfidentialityClass","value":"cT/FOwTWaPknrhRlNMh4SQ=="},{"name":"ExternalConfidentialityLabel","value":"5wlu7ZdPxHQj1W0w+yTNSg=="},{"name":"LanguageCode","value":"5wlu7ZdPxHQj1W0w+yTNSg=="},{"name":"Date","value":"WvgIDCnY/VYPMnb9FQwzNw=="},{"name":"TemplateType","value":"PxVEvJY8nE7m/hY9622Sng=="},{"name":"DocTitle","value":"PxVEvJY8nE7m/hY9622Sng=="},{"name":"TotalPageNo","value":"PxVEvJY8nE7m/hY9622Sng=="},{"name":"Prepared","value":"tMLSCR7I/bDIfYUtnDXoUmMaD76cuJNdfeeLpzJgs5g="}]}]]></TemplafyFormConfiguration>
</file>

<file path=customXml/item49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5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50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51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6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7.xml><?xml version="1.0" encoding="utf-8"?>
<TemplafySlideFormConfiguration><![CDATA[{"formFields":[],"formDataEntries":[]}]]></TemplafySlideFormConfiguration>
</file>

<file path=customXml/item8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9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2516535-7702-46AF-9B1F-8623A67A824E}">
  <ds:schemaRefs/>
</ds:datastoreItem>
</file>

<file path=customXml/itemProps10.xml><?xml version="1.0" encoding="utf-8"?>
<ds:datastoreItem xmlns:ds="http://schemas.openxmlformats.org/officeDocument/2006/customXml" ds:itemID="{E0650DB3-0AAB-4990-8AE6-480F29AEB4FE}">
  <ds:schemaRefs/>
</ds:datastoreItem>
</file>

<file path=customXml/itemProps11.xml><?xml version="1.0" encoding="utf-8"?>
<ds:datastoreItem xmlns:ds="http://schemas.openxmlformats.org/officeDocument/2006/customXml" ds:itemID="{F07EC7FE-274F-47C7-A3B4-75C40A8E7E76}">
  <ds:schemaRefs/>
</ds:datastoreItem>
</file>

<file path=customXml/itemProps12.xml><?xml version="1.0" encoding="utf-8"?>
<ds:datastoreItem xmlns:ds="http://schemas.openxmlformats.org/officeDocument/2006/customXml" ds:itemID="{683FEB75-8CFA-449C-A6B1-B1E4A86A58A1}">
  <ds:schemaRefs/>
</ds:datastoreItem>
</file>

<file path=customXml/itemProps13.xml><?xml version="1.0" encoding="utf-8"?>
<ds:datastoreItem xmlns:ds="http://schemas.openxmlformats.org/officeDocument/2006/customXml" ds:itemID="{EFC92F87-10CE-4F95-9E49-79AF9A59F3D4}">
  <ds:schemaRefs/>
</ds:datastoreItem>
</file>

<file path=customXml/itemProps14.xml><?xml version="1.0" encoding="utf-8"?>
<ds:datastoreItem xmlns:ds="http://schemas.openxmlformats.org/officeDocument/2006/customXml" ds:itemID="{BB25762E-FB0E-4453-9386-EC23314656AF}">
  <ds:schemaRefs/>
</ds:datastoreItem>
</file>

<file path=customXml/itemProps15.xml><?xml version="1.0" encoding="utf-8"?>
<ds:datastoreItem xmlns:ds="http://schemas.openxmlformats.org/officeDocument/2006/customXml" ds:itemID="{80A875D8-235C-48F0-92EF-BDF5E4DE94CE}">
  <ds:schemaRefs/>
</ds:datastoreItem>
</file>

<file path=customXml/itemProps16.xml><?xml version="1.0" encoding="utf-8"?>
<ds:datastoreItem xmlns:ds="http://schemas.openxmlformats.org/officeDocument/2006/customXml" ds:itemID="{E66B480D-9CED-475B-9603-EE00427EBEE3}">
  <ds:schemaRefs/>
</ds:datastoreItem>
</file>

<file path=customXml/itemProps17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18.xml><?xml version="1.0" encoding="utf-8"?>
<ds:datastoreItem xmlns:ds="http://schemas.openxmlformats.org/officeDocument/2006/customXml" ds:itemID="{F51C9781-6959-463D-B84C-50473B06CFCD}">
  <ds:schemaRefs/>
</ds:datastoreItem>
</file>

<file path=customXml/itemProps19.xml><?xml version="1.0" encoding="utf-8"?>
<ds:datastoreItem xmlns:ds="http://schemas.openxmlformats.org/officeDocument/2006/customXml" ds:itemID="{41910EBE-C89F-43F2-B2C9-D63AC434BCF5}">
  <ds:schemaRefs/>
</ds:datastoreItem>
</file>

<file path=customXml/itemProps2.xml><?xml version="1.0" encoding="utf-8"?>
<ds:datastoreItem xmlns:ds="http://schemas.openxmlformats.org/officeDocument/2006/customXml" ds:itemID="{32BA7684-6BE4-4F73-B22E-30934AB379B8}">
  <ds:schemaRefs/>
</ds:datastoreItem>
</file>

<file path=customXml/itemProps20.xml><?xml version="1.0" encoding="utf-8"?>
<ds:datastoreItem xmlns:ds="http://schemas.openxmlformats.org/officeDocument/2006/customXml" ds:itemID="{9910206C-BF14-4734-A655-72A37319E7A9}">
  <ds:schemaRefs/>
</ds:datastoreItem>
</file>

<file path=customXml/itemProps21.xml><?xml version="1.0" encoding="utf-8"?>
<ds:datastoreItem xmlns:ds="http://schemas.openxmlformats.org/officeDocument/2006/customXml" ds:itemID="{DA5062C5-15F3-47D0-8E93-61C35D036B90}">
  <ds:schemaRefs/>
</ds:datastoreItem>
</file>

<file path=customXml/itemProps22.xml><?xml version="1.0" encoding="utf-8"?>
<ds:datastoreItem xmlns:ds="http://schemas.openxmlformats.org/officeDocument/2006/customXml" ds:itemID="{1F518BE3-9AED-47B2-AC11-F5F83C9C814C}">
  <ds:schemaRefs/>
</ds:datastoreItem>
</file>

<file path=customXml/itemProps23.xml><?xml version="1.0" encoding="utf-8"?>
<ds:datastoreItem xmlns:ds="http://schemas.openxmlformats.org/officeDocument/2006/customXml" ds:itemID="{73B364C0-4492-493D-A10B-2A42865E0FE8}">
  <ds:schemaRefs/>
</ds:datastoreItem>
</file>

<file path=customXml/itemProps24.xml><?xml version="1.0" encoding="utf-8"?>
<ds:datastoreItem xmlns:ds="http://schemas.openxmlformats.org/officeDocument/2006/customXml" ds:itemID="{9CB34FF7-9A52-489A-8607-16D212B9933B}">
  <ds:schemaRefs/>
</ds:datastoreItem>
</file>

<file path=customXml/itemProps25.xml><?xml version="1.0" encoding="utf-8"?>
<ds:datastoreItem xmlns:ds="http://schemas.openxmlformats.org/officeDocument/2006/customXml" ds:itemID="{E9F6E108-4E01-4826-8835-C621DDDCE795}">
  <ds:schemaRefs/>
</ds:datastoreItem>
</file>

<file path=customXml/itemProps26.xml><?xml version="1.0" encoding="utf-8"?>
<ds:datastoreItem xmlns:ds="http://schemas.openxmlformats.org/officeDocument/2006/customXml" ds:itemID="{1CE36EA9-2186-4EB1-871A-8AE59C2A13BB}">
  <ds:schemaRefs/>
</ds:datastoreItem>
</file>

<file path=customXml/itemProps27.xml><?xml version="1.0" encoding="utf-8"?>
<ds:datastoreItem xmlns:ds="http://schemas.openxmlformats.org/officeDocument/2006/customXml" ds:itemID="{B9AEDDE3-EA02-4A8F-B8F8-0606A0AA45FC}">
  <ds:schemaRefs/>
</ds:datastoreItem>
</file>

<file path=customXml/itemProps28.xml><?xml version="1.0" encoding="utf-8"?>
<ds:datastoreItem xmlns:ds="http://schemas.openxmlformats.org/officeDocument/2006/customXml" ds:itemID="{A0009AFD-CC3D-48F7-8599-6BE0FD693A02}">
  <ds:schemaRefs/>
</ds:datastoreItem>
</file>

<file path=customXml/itemProps29.xml><?xml version="1.0" encoding="utf-8"?>
<ds:datastoreItem xmlns:ds="http://schemas.openxmlformats.org/officeDocument/2006/customXml" ds:itemID="{1E257F19-95BA-4769-AF33-3DBF2C40EE7F}">
  <ds:schemaRefs/>
</ds:datastoreItem>
</file>

<file path=customXml/itemProps3.xml><?xml version="1.0" encoding="utf-8"?>
<ds:datastoreItem xmlns:ds="http://schemas.openxmlformats.org/officeDocument/2006/customXml" ds:itemID="{4DBF9D02-BF97-4366-9D73-5EF18E453957}">
  <ds:schemaRefs/>
</ds:datastoreItem>
</file>

<file path=customXml/itemProps30.xml><?xml version="1.0" encoding="utf-8"?>
<ds:datastoreItem xmlns:ds="http://schemas.openxmlformats.org/officeDocument/2006/customXml" ds:itemID="{D4E69E48-B4F4-4775-8CA9-C5D337C9A67F}">
  <ds:schemaRefs/>
</ds:datastoreItem>
</file>

<file path=customXml/itemProps31.xml><?xml version="1.0" encoding="utf-8"?>
<ds:datastoreItem xmlns:ds="http://schemas.openxmlformats.org/officeDocument/2006/customXml" ds:itemID="{C60BDF40-9748-47F2-B501-B57F986469CB}">
  <ds:schemaRefs/>
</ds:datastoreItem>
</file>

<file path=customXml/itemProps32.xml><?xml version="1.0" encoding="utf-8"?>
<ds:datastoreItem xmlns:ds="http://schemas.openxmlformats.org/officeDocument/2006/customXml" ds:itemID="{CB873C18-AE1C-4D93-A335-FCD36F44253F}">
  <ds:schemaRefs/>
</ds:datastoreItem>
</file>

<file path=customXml/itemProps33.xml><?xml version="1.0" encoding="utf-8"?>
<ds:datastoreItem xmlns:ds="http://schemas.openxmlformats.org/officeDocument/2006/customXml" ds:itemID="{2B6C36B6-E0E8-4211-A138-C498B74BDA86}">
  <ds:schemaRefs/>
</ds:datastoreItem>
</file>

<file path=customXml/itemProps34.xml><?xml version="1.0" encoding="utf-8"?>
<ds:datastoreItem xmlns:ds="http://schemas.openxmlformats.org/officeDocument/2006/customXml" ds:itemID="{330C9BD6-5F35-4E56-B122-F86AF9D458C5}">
  <ds:schemaRefs/>
</ds:datastoreItem>
</file>

<file path=customXml/itemProps35.xml><?xml version="1.0" encoding="utf-8"?>
<ds:datastoreItem xmlns:ds="http://schemas.openxmlformats.org/officeDocument/2006/customXml" ds:itemID="{5EB19B3A-E818-441E-9BA5-2D4BE32CFC50}">
  <ds:schemaRefs/>
</ds:datastoreItem>
</file>

<file path=customXml/itemProps36.xml><?xml version="1.0" encoding="utf-8"?>
<ds:datastoreItem xmlns:ds="http://schemas.openxmlformats.org/officeDocument/2006/customXml" ds:itemID="{6D1E21E6-AFD9-4C87-BE6F-2D84F662F85B}">
  <ds:schemaRefs/>
</ds:datastoreItem>
</file>

<file path=customXml/itemProps37.xml><?xml version="1.0" encoding="utf-8"?>
<ds:datastoreItem xmlns:ds="http://schemas.openxmlformats.org/officeDocument/2006/customXml" ds:itemID="{1065BFFD-FE86-4D7D-A391-4A0BD28293A2}">
  <ds:schemaRefs/>
</ds:datastoreItem>
</file>

<file path=customXml/itemProps38.xml><?xml version="1.0" encoding="utf-8"?>
<ds:datastoreItem xmlns:ds="http://schemas.openxmlformats.org/officeDocument/2006/customXml" ds:itemID="{07958A4E-FAB1-42E4-B6B5-29B01F63F87B}">
  <ds:schemaRefs/>
</ds:datastoreItem>
</file>

<file path=customXml/itemProps39.xml><?xml version="1.0" encoding="utf-8"?>
<ds:datastoreItem xmlns:ds="http://schemas.openxmlformats.org/officeDocument/2006/customXml" ds:itemID="{C8B653A6-0760-413A-AC99-9323154B7100}">
  <ds:schemaRefs/>
</ds:datastoreItem>
</file>

<file path=customXml/itemProps4.xml><?xml version="1.0" encoding="utf-8"?>
<ds:datastoreItem xmlns:ds="http://schemas.openxmlformats.org/officeDocument/2006/customXml" ds:itemID="{B61D8F61-4C5B-4F4B-99CB-998AA55AA2ED}">
  <ds:schemaRefs/>
</ds:datastoreItem>
</file>

<file path=customXml/itemProps40.xml><?xml version="1.0" encoding="utf-8"?>
<ds:datastoreItem xmlns:ds="http://schemas.openxmlformats.org/officeDocument/2006/customXml" ds:itemID="{86F12B23-4608-4572-80AA-A7A8A012A785}">
  <ds:schemaRefs/>
</ds:datastoreItem>
</file>

<file path=customXml/itemProps41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42.xml><?xml version="1.0" encoding="utf-8"?>
<ds:datastoreItem xmlns:ds="http://schemas.openxmlformats.org/officeDocument/2006/customXml" ds:itemID="{0774C91E-DF55-4356-800D-973D71517EC1}">
  <ds:schemaRefs/>
</ds:datastoreItem>
</file>

<file path=customXml/itemProps43.xml><?xml version="1.0" encoding="utf-8"?>
<ds:datastoreItem xmlns:ds="http://schemas.openxmlformats.org/officeDocument/2006/customXml" ds:itemID="{822D38AD-8010-4CD3-BD6B-117CB8DF70A4}">
  <ds:schemaRefs/>
</ds:datastoreItem>
</file>

<file path=customXml/itemProps44.xml><?xml version="1.0" encoding="utf-8"?>
<ds:datastoreItem xmlns:ds="http://schemas.openxmlformats.org/officeDocument/2006/customXml" ds:itemID="{5B16A2F5-9821-48E8-85D1-EAF74086D009}">
  <ds:schemaRefs/>
</ds:datastoreItem>
</file>

<file path=customXml/itemProps45.xml><?xml version="1.0" encoding="utf-8"?>
<ds:datastoreItem xmlns:ds="http://schemas.openxmlformats.org/officeDocument/2006/customXml" ds:itemID="{704A403B-C728-41D9-B2A1-EE4B7B60F448}">
  <ds:schemaRefs/>
</ds:datastoreItem>
</file>

<file path=customXml/itemProps46.xml><?xml version="1.0" encoding="utf-8"?>
<ds:datastoreItem xmlns:ds="http://schemas.openxmlformats.org/officeDocument/2006/customXml" ds:itemID="{7715CADF-5168-4BDD-9EA5-E07D576446E7}">
  <ds:schemaRefs/>
</ds:datastoreItem>
</file>

<file path=customXml/itemProps47.xml><?xml version="1.0" encoding="utf-8"?>
<ds:datastoreItem xmlns:ds="http://schemas.openxmlformats.org/officeDocument/2006/customXml" ds:itemID="{58CC0B31-82B9-497A-9A2E-F3F72D0BBDAD}">
  <ds:schemaRefs/>
</ds:datastoreItem>
</file>

<file path=customXml/itemProps48.xml><?xml version="1.0" encoding="utf-8"?>
<ds:datastoreItem xmlns:ds="http://schemas.openxmlformats.org/officeDocument/2006/customXml" ds:itemID="{D92C3DF5-A179-4E2D-BD20-07044B39171F}">
  <ds:schemaRefs/>
</ds:datastoreItem>
</file>

<file path=customXml/itemProps49.xml><?xml version="1.0" encoding="utf-8"?>
<ds:datastoreItem xmlns:ds="http://schemas.openxmlformats.org/officeDocument/2006/customXml" ds:itemID="{746D457C-C28D-414C-B49C-4B1A215DB19E}">
  <ds:schemaRefs/>
</ds:datastoreItem>
</file>

<file path=customXml/itemProps5.xml><?xml version="1.0" encoding="utf-8"?>
<ds:datastoreItem xmlns:ds="http://schemas.openxmlformats.org/officeDocument/2006/customXml" ds:itemID="{D43F5C2A-5D82-4DB5-A4E2-F0119E867E01}">
  <ds:schemaRefs/>
</ds:datastoreItem>
</file>

<file path=customXml/itemProps50.xml><?xml version="1.0" encoding="utf-8"?>
<ds:datastoreItem xmlns:ds="http://schemas.openxmlformats.org/officeDocument/2006/customXml" ds:itemID="{81CD54A4-B699-4FC8-BEEF-144FE633DE51}">
  <ds:schemaRefs/>
</ds:datastoreItem>
</file>

<file path=customXml/itemProps51.xml><?xml version="1.0" encoding="utf-8"?>
<ds:datastoreItem xmlns:ds="http://schemas.openxmlformats.org/officeDocument/2006/customXml" ds:itemID="{C9D9B75F-C926-492F-89F6-91C8C9AAEDED}">
  <ds:schemaRefs/>
</ds:datastoreItem>
</file>

<file path=customXml/itemProps6.xml><?xml version="1.0" encoding="utf-8"?>
<ds:datastoreItem xmlns:ds="http://schemas.openxmlformats.org/officeDocument/2006/customXml" ds:itemID="{C09F197C-6A49-47D0-B877-F88807989676}">
  <ds:schemaRefs/>
</ds:datastoreItem>
</file>

<file path=customXml/itemProps7.xml><?xml version="1.0" encoding="utf-8"?>
<ds:datastoreItem xmlns:ds="http://schemas.openxmlformats.org/officeDocument/2006/customXml" ds:itemID="{4763B244-049F-4437-A6B0-4417F0C68505}">
  <ds:schemaRefs/>
</ds:datastoreItem>
</file>

<file path=customXml/itemProps8.xml><?xml version="1.0" encoding="utf-8"?>
<ds:datastoreItem xmlns:ds="http://schemas.openxmlformats.org/officeDocument/2006/customXml" ds:itemID="{23E9F8E4-C751-4377-A8AA-A7ADBC3CC6F8}">
  <ds:schemaRefs/>
</ds:datastoreItem>
</file>

<file path=customXml/itemProps9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2576</TotalTime>
  <Words>3105</Words>
  <Application>Microsoft Office PowerPoint</Application>
  <PresentationFormat>Widescreen</PresentationFormat>
  <Paragraphs>1041</Paragraphs>
  <Slides>18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Ericsson Hilda</vt:lpstr>
      <vt:lpstr>Ericsson Technical Icons</vt:lpstr>
      <vt:lpstr>Arial</vt:lpstr>
      <vt:lpstr>Ericsson Hilda Light</vt:lpstr>
      <vt:lpstr>Ericsson Hilda ExtraBold</vt:lpstr>
      <vt:lpstr>Ericsson Hilda ExtraLight</vt:lpstr>
      <vt:lpstr>Times New Roman</vt:lpstr>
      <vt:lpstr>PresentationTemplate2021</vt:lpstr>
      <vt:lpstr>Document</vt:lpstr>
      <vt:lpstr>JVET-Z0062 RPR luma filter modifications and RPR enabling fixes in ECM</vt:lpstr>
      <vt:lpstr>Background</vt:lpstr>
      <vt:lpstr>Proposal</vt:lpstr>
      <vt:lpstr>Proposed RPR luma filter modification (a)</vt:lpstr>
      <vt:lpstr>Proposed RPR luma filter modification (b)</vt:lpstr>
      <vt:lpstr>Proposed RPR luma filter modification (c)</vt:lpstr>
      <vt:lpstr>Results</vt:lpstr>
      <vt:lpstr>Results (anchor is ECM with MR105)</vt:lpstr>
      <vt:lpstr>Additional Results</vt:lpstr>
      <vt:lpstr>Conclusion (for RPR luma filter modifications)</vt:lpstr>
      <vt:lpstr>RPR enabling fixes in ECM-4.0</vt:lpstr>
      <vt:lpstr>Conclusion (for RPR enabling fixes in ECM)</vt:lpstr>
      <vt:lpstr>PowerPoint Presentation</vt:lpstr>
      <vt:lpstr>Back-up slides</vt:lpstr>
      <vt:lpstr>Filter comparisons for RPR 1.5x at subpel 6/16</vt:lpstr>
      <vt:lpstr>Filter comparisons for RPR 2x at subpel 6/16</vt:lpstr>
      <vt:lpstr>Additional Results</vt:lpstr>
      <vt:lpstr>Additional Results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JVET-Z0062</dc:title>
  <dc:creator>Ericsson Ruoyang Yu</dc:creator>
  <cp:keywords/>
  <dc:description> 
Rev </dc:description>
  <cp:lastModifiedBy>Ruoyang Yu</cp:lastModifiedBy>
  <cp:revision>341</cp:revision>
  <dcterms:created xsi:type="dcterms:W3CDTF">2019-04-23T15:12:54Z</dcterms:created>
  <dcterms:modified xsi:type="dcterms:W3CDTF">2022-04-25T07:43:24Z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637144988195922827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Ericsson Ruoyang Yu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2022-04-19</vt:lpwstr>
  </property>
  <property fmtid="{D5CDD505-2E9C-101B-9397-08002B2CF9AE}" pid="21" name="Reference">
    <vt:lpwstr/>
  </property>
  <property fmtid="{D5CDD505-2E9C-101B-9397-08002B2CF9AE}" pid="22" name="Title">
    <vt:lpwstr>JVET-Z0062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false</vt:lpwstr>
  </property>
  <property fmtid="{D5CDD505-2E9C-101B-9397-08002B2CF9AE}" pid="30" name="IsPresentation">
    <vt:lpwstr>true</vt:lpwstr>
  </property>
  <property fmtid="{D5CDD505-2E9C-101B-9397-08002B2CF9AE}" pid="31" name="PageNumberVisible">
    <vt:lpwstr>PageX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