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85" r:id="rId2"/>
    <p:sldId id="486" r:id="rId3"/>
    <p:sldId id="487" r:id="rId4"/>
    <p:sldId id="481" r:id="rId5"/>
    <p:sldId id="484" r:id="rId6"/>
    <p:sldId id="479" r:id="rId7"/>
    <p:sldId id="488" r:id="rId8"/>
    <p:sldId id="489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6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" y="252420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5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9" y="4329493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38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0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67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4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1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34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1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61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1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6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8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3"/>
            <a:ext cx="6858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6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7"/>
            <a:ext cx="9144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8353" y="763931"/>
            <a:ext cx="8712105" cy="56378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53" y="128851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8353" y="763931"/>
            <a:ext cx="871210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7443136" y="6364721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7381553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898" y="6562476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xStyles>
    <p:titleStyle>
      <a:lvl1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891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783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674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566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2" indent="-128902" algn="l" defTabSz="514338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70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39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08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576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45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13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082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251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3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06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4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43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12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18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9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EC0EA-72CF-46C9-A5FF-C04636DC16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JVET-Z0048: </a:t>
            </a:r>
            <a:br>
              <a:rPr lang="en-US" altLang="zh-CN" dirty="0"/>
            </a:br>
            <a:r>
              <a:rPr lang="en-US" altLang="zh-CN" dirty="0"/>
              <a:t>Modification of LFNST for MIP coded block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FFEEFEF-2282-456D-BB7F-04030C398C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/>
              <a:t>Junyan</a:t>
            </a:r>
            <a:r>
              <a:rPr lang="en-US" altLang="zh-CN" dirty="0"/>
              <a:t> </a:t>
            </a:r>
            <a:r>
              <a:rPr lang="en-US" altLang="zh-CN" dirty="0" err="1"/>
              <a:t>Huo</a:t>
            </a:r>
            <a:r>
              <a:rPr lang="en-US" altLang="zh-CN" dirty="0"/>
              <a:t>, </a:t>
            </a:r>
            <a:r>
              <a:rPr lang="en-US" altLang="zh-CN" dirty="0" err="1"/>
              <a:t>Wenhan</a:t>
            </a:r>
            <a:r>
              <a:rPr lang="en-US" altLang="zh-CN" dirty="0"/>
              <a:t> </a:t>
            </a:r>
            <a:r>
              <a:rPr lang="en-US" altLang="zh-CN" dirty="0" err="1"/>
              <a:t>Qiao</a:t>
            </a:r>
            <a:r>
              <a:rPr lang="en-US" altLang="zh-CN" dirty="0"/>
              <a:t>, </a:t>
            </a:r>
            <a:r>
              <a:rPr lang="en-US" altLang="zh-CN" dirty="0" err="1"/>
              <a:t>Xue</a:t>
            </a:r>
            <a:r>
              <a:rPr lang="en-US" altLang="zh-CN" dirty="0"/>
              <a:t> Hao,</a:t>
            </a:r>
          </a:p>
          <a:p>
            <a:r>
              <a:rPr lang="en-US" altLang="zh-CN" dirty="0" err="1"/>
              <a:t>Yanzhuo</a:t>
            </a:r>
            <a:r>
              <a:rPr lang="en-US" altLang="zh-CN" dirty="0"/>
              <a:t> Ma, </a:t>
            </a:r>
            <a:r>
              <a:rPr lang="en-US" altLang="zh-CN" dirty="0" err="1"/>
              <a:t>Fuzheng</a:t>
            </a:r>
            <a:r>
              <a:rPr lang="en-US" altLang="zh-CN" dirty="0"/>
              <a:t> Yang,</a:t>
            </a:r>
          </a:p>
          <a:p>
            <a:r>
              <a:rPr lang="en-US" altLang="zh-CN" dirty="0"/>
              <a:t>Ming Li, Yang Liu, </a:t>
            </a:r>
          </a:p>
          <a:p>
            <a:r>
              <a:rPr lang="en-US" altLang="zh-CN" dirty="0"/>
              <a:t>April. 2022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180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EE9C2C-6622-4A57-80AC-FED8A94F3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LFNST in ECM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ED663C5-BC3B-4C55-B383-F0EA3B77E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Transform set determination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Transpose flag determination</a:t>
            </a:r>
          </a:p>
          <a:p>
            <a:pPr lvl="1"/>
            <a:r>
              <a:rPr lang="en-US" altLang="zh-CN" dirty="0"/>
              <a:t>if </a:t>
            </a:r>
            <a:r>
              <a:rPr lang="en-US" altLang="zh-CN" dirty="0" err="1"/>
              <a:t>predModeIntra</a:t>
            </a:r>
            <a:r>
              <a:rPr lang="en-US" altLang="zh-CN" dirty="0"/>
              <a:t> is less than or equal to 34, the flag is set to 0</a:t>
            </a:r>
          </a:p>
          <a:p>
            <a:pPr lvl="1"/>
            <a:r>
              <a:rPr lang="en-US" altLang="zh-CN" dirty="0"/>
              <a:t>otherwise, the flag is set to 1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LFNST setting for MIP blocks</a:t>
            </a:r>
          </a:p>
          <a:p>
            <a:pPr lvl="1"/>
            <a:r>
              <a:rPr lang="en-US" altLang="zh-CN" dirty="0" err="1"/>
              <a:t>predModeIntra</a:t>
            </a:r>
            <a:r>
              <a:rPr lang="en-US" altLang="zh-CN" dirty="0"/>
              <a:t> is set to PLANAR, and the transform set is 0 and the transpose flag is 0</a:t>
            </a:r>
          </a:p>
          <a:p>
            <a:endParaRPr lang="en-US" altLang="zh-CN" dirty="0"/>
          </a:p>
          <a:p>
            <a:r>
              <a:rPr lang="en-US" altLang="zh-CN" dirty="0"/>
              <a:t>LFNST setting for block sizes</a:t>
            </a:r>
          </a:p>
          <a:p>
            <a:pPr lvl="1"/>
            <a:r>
              <a:rPr lang="en-US" altLang="zh-CN" dirty="0"/>
              <a:t>Enable for an MIP blocks with its width and height greater than or equal to 16</a:t>
            </a:r>
          </a:p>
          <a:p>
            <a:endParaRPr lang="en-US" altLang="zh-CN" dirty="0"/>
          </a:p>
          <a:p>
            <a:pPr lvl="1"/>
            <a:endParaRPr lang="zh-CN" altLang="en-US" dirty="0"/>
          </a:p>
        </p:txBody>
      </p:sp>
      <p:pic>
        <p:nvPicPr>
          <p:cNvPr id="4" name="그림 25">
            <a:extLst>
              <a:ext uri="{FF2B5EF4-FFF2-40B4-BE49-F238E27FC236}">
                <a16:creationId xmlns:a16="http://schemas.microsoft.com/office/drawing/2014/main" id="{B5F5D97A-5556-45E1-AAE2-DFB418C9863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8" y="1282045"/>
            <a:ext cx="8934115" cy="12974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5065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5A9199-9C5B-4710-9234-409E23023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BB6EA8-6156-4E1D-8BF5-B478F10AE8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Derive an intra prediction mode for MIP blocks</a:t>
            </a:r>
          </a:p>
          <a:p>
            <a:pPr lvl="1">
              <a:lnSpc>
                <a:spcPct val="100000"/>
              </a:lnSpc>
            </a:pPr>
            <a:r>
              <a:rPr lang="en-US" altLang="zh-CN" sz="1800" dirty="0"/>
              <a:t>Using DIMD to derive the intra prediction mode</a:t>
            </a:r>
          </a:p>
          <a:p>
            <a:pPr lvl="2">
              <a:lnSpc>
                <a:spcPct val="100000"/>
              </a:lnSpc>
            </a:pPr>
            <a:r>
              <a:rPr lang="en-US" altLang="zh-CN" sz="1600" dirty="0" err="1"/>
              <a:t>HoG</a:t>
            </a:r>
            <a:r>
              <a:rPr lang="en-US" altLang="zh-CN" sz="1600" dirty="0"/>
              <a:t> is built based on the gradients of prediction samples of MIP</a:t>
            </a:r>
          </a:p>
          <a:p>
            <a:pPr lvl="2">
              <a:lnSpc>
                <a:spcPct val="100000"/>
              </a:lnSpc>
            </a:pPr>
            <a:r>
              <a:rPr lang="en-US" altLang="zh-CN" sz="1600" dirty="0"/>
              <a:t>The prediction mode with the largest amplitude value is used as the DIMD mode</a:t>
            </a:r>
          </a:p>
          <a:p>
            <a:pPr lvl="2">
              <a:lnSpc>
                <a:spcPct val="100000"/>
              </a:lnSpc>
            </a:pPr>
            <a:endParaRPr lang="en-US" altLang="zh-CN" sz="1600" dirty="0"/>
          </a:p>
          <a:p>
            <a:pPr lvl="1">
              <a:lnSpc>
                <a:spcPct val="100000"/>
              </a:lnSpc>
            </a:pPr>
            <a:r>
              <a:rPr lang="en-US" altLang="zh-CN" sz="1800" dirty="0"/>
              <a:t>Select the transform set and the transpose flag of the prediction mode for MIP</a:t>
            </a:r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r>
              <a:rPr lang="en-US" altLang="zh-CN" sz="1800" dirty="0"/>
              <a:t>make LFNST enable for all MIP coded blocks width and height equal to or greater than 4</a:t>
            </a:r>
          </a:p>
          <a:p>
            <a:pPr lvl="1"/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C183780-D2CE-4599-9F22-B4718A695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83" y="2927061"/>
            <a:ext cx="2498622" cy="2386919"/>
          </a:xfrm>
          <a:prstGeom prst="rect">
            <a:avLst/>
          </a:prstGeom>
        </p:spPr>
      </p:pic>
      <p:sp>
        <p:nvSpPr>
          <p:cNvPr id="5" name="箭头: 右 4">
            <a:extLst>
              <a:ext uri="{FF2B5EF4-FFF2-40B4-BE49-F238E27FC236}">
                <a16:creationId xmlns:a16="http://schemas.microsoft.com/office/drawing/2014/main" id="{A7630DDE-6C18-4F21-BCD5-12FBE6337D2E}"/>
              </a:ext>
            </a:extLst>
          </p:cNvPr>
          <p:cNvSpPr/>
          <p:nvPr/>
        </p:nvSpPr>
        <p:spPr>
          <a:xfrm>
            <a:off x="3053872" y="3978883"/>
            <a:ext cx="489098" cy="244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B8BE23B-7B96-4276-9F63-82F1A4630B6A}"/>
              </a:ext>
            </a:extLst>
          </p:cNvPr>
          <p:cNvGrpSpPr/>
          <p:nvPr/>
        </p:nvGrpSpPr>
        <p:grpSpPr>
          <a:xfrm>
            <a:off x="3705339" y="2937387"/>
            <a:ext cx="4626125" cy="2237592"/>
            <a:chOff x="7604862" y="2692892"/>
            <a:chExt cx="4626125" cy="2237592"/>
          </a:xfrm>
        </p:grpSpPr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3495E252-9134-4AEF-BE7B-D515C923CA1D}"/>
                </a:ext>
              </a:extLst>
            </p:cNvPr>
            <p:cNvCxnSpPr/>
            <p:nvPr/>
          </p:nvCxnSpPr>
          <p:spPr>
            <a:xfrm flipV="1">
              <a:off x="8335926" y="2696427"/>
              <a:ext cx="0" cy="17809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id="{73C251B9-77BD-4CD3-B074-492C822CE5CE}"/>
                </a:ext>
              </a:extLst>
            </p:cNvPr>
            <p:cNvCxnSpPr/>
            <p:nvPr/>
          </p:nvCxnSpPr>
          <p:spPr>
            <a:xfrm>
              <a:off x="8335929" y="4477357"/>
              <a:ext cx="372848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92FD13C-62E4-4020-B095-9F811C70F3BD}"/>
                </a:ext>
              </a:extLst>
            </p:cNvPr>
            <p:cNvSpPr/>
            <p:nvPr/>
          </p:nvSpPr>
          <p:spPr>
            <a:xfrm>
              <a:off x="8534403" y="4104167"/>
              <a:ext cx="45719" cy="373184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D84660E-759A-4B85-8495-EFF7D836519E}"/>
                </a:ext>
              </a:extLst>
            </p:cNvPr>
            <p:cNvSpPr/>
            <p:nvPr/>
          </p:nvSpPr>
          <p:spPr>
            <a:xfrm>
              <a:off x="8700979" y="3876680"/>
              <a:ext cx="45719" cy="59712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7E6968C-C264-495A-831F-BD3F7BB52C74}"/>
                </a:ext>
              </a:extLst>
            </p:cNvPr>
            <p:cNvSpPr/>
            <p:nvPr/>
          </p:nvSpPr>
          <p:spPr>
            <a:xfrm>
              <a:off x="8885279" y="4314825"/>
              <a:ext cx="45719" cy="16252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0781E48-7A3A-4EBC-8A25-10581E8975E8}"/>
                </a:ext>
              </a:extLst>
            </p:cNvPr>
            <p:cNvSpPr/>
            <p:nvPr/>
          </p:nvSpPr>
          <p:spPr>
            <a:xfrm>
              <a:off x="9053244" y="4204335"/>
              <a:ext cx="45719" cy="265929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EB6194D-3C26-4112-BFAC-64F4AB82E762}"/>
                </a:ext>
              </a:extLst>
            </p:cNvPr>
            <p:cNvSpPr/>
            <p:nvPr/>
          </p:nvSpPr>
          <p:spPr>
            <a:xfrm>
              <a:off x="9211348" y="4100624"/>
              <a:ext cx="45719" cy="373184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BA8178F-F179-4BF9-8698-2992CB9A1AC0}"/>
                </a:ext>
              </a:extLst>
            </p:cNvPr>
            <p:cNvSpPr/>
            <p:nvPr/>
          </p:nvSpPr>
          <p:spPr>
            <a:xfrm>
              <a:off x="9377924" y="4173855"/>
              <a:ext cx="45719" cy="296409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DEB0171-D951-42C7-886E-0B8B8FF0C84D}"/>
                </a:ext>
              </a:extLst>
            </p:cNvPr>
            <p:cNvSpPr/>
            <p:nvPr/>
          </p:nvSpPr>
          <p:spPr>
            <a:xfrm>
              <a:off x="9536029" y="3930033"/>
              <a:ext cx="47108" cy="544879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40571D0-B557-4D19-B612-D2DD4BF0AF0D}"/>
                </a:ext>
              </a:extLst>
            </p:cNvPr>
            <p:cNvSpPr/>
            <p:nvPr/>
          </p:nvSpPr>
          <p:spPr>
            <a:xfrm>
              <a:off x="9703993" y="3469334"/>
              <a:ext cx="45719" cy="1003940"/>
            </a:xfrm>
            <a:prstGeom prst="rect">
              <a:avLst/>
            </a:prstGeom>
            <a:solidFill>
              <a:srgbClr val="5B9BD5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2DBB3BB-34B2-43AA-A21E-1E0DE97F22EB}"/>
                </a:ext>
              </a:extLst>
            </p:cNvPr>
            <p:cNvSpPr/>
            <p:nvPr/>
          </p:nvSpPr>
          <p:spPr>
            <a:xfrm>
              <a:off x="9888293" y="4103633"/>
              <a:ext cx="45719" cy="373184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3F7C73A-EDE7-4939-9435-B4FEFFEB47A1}"/>
                </a:ext>
              </a:extLst>
            </p:cNvPr>
            <p:cNvSpPr/>
            <p:nvPr/>
          </p:nvSpPr>
          <p:spPr>
            <a:xfrm>
              <a:off x="10054869" y="4397920"/>
              <a:ext cx="45719" cy="82973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1E671B2-6914-4608-886A-0F472AE6DC08}"/>
                </a:ext>
              </a:extLst>
            </p:cNvPr>
            <p:cNvSpPr/>
            <p:nvPr/>
          </p:nvSpPr>
          <p:spPr>
            <a:xfrm>
              <a:off x="10212974" y="4311014"/>
              <a:ext cx="47108" cy="166069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359B4EF8-DF5A-4C91-BAB6-48D755E3FCDF}"/>
                </a:ext>
              </a:extLst>
            </p:cNvPr>
            <p:cNvSpPr/>
            <p:nvPr/>
          </p:nvSpPr>
          <p:spPr>
            <a:xfrm>
              <a:off x="10380938" y="4397919"/>
              <a:ext cx="45719" cy="79431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A35B89C-F371-4CB7-ABBA-BFE630529052}"/>
                </a:ext>
              </a:extLst>
            </p:cNvPr>
            <p:cNvSpPr/>
            <p:nvPr/>
          </p:nvSpPr>
          <p:spPr>
            <a:xfrm>
              <a:off x="10563498" y="3998600"/>
              <a:ext cx="47108" cy="474941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5A7C057-C510-4DDE-8D54-26692493933B}"/>
                </a:ext>
              </a:extLst>
            </p:cNvPr>
            <p:cNvSpPr/>
            <p:nvPr/>
          </p:nvSpPr>
          <p:spPr>
            <a:xfrm>
              <a:off x="10731462" y="4286250"/>
              <a:ext cx="45719" cy="18755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6508BC1-6F6F-418E-B403-6C91C6562C56}"/>
                </a:ext>
              </a:extLst>
            </p:cNvPr>
            <p:cNvSpPr/>
            <p:nvPr/>
          </p:nvSpPr>
          <p:spPr>
            <a:xfrm>
              <a:off x="10914022" y="4341495"/>
              <a:ext cx="47459" cy="135855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9B3B984-6FDC-472E-A704-D066066BD3A7}"/>
                </a:ext>
              </a:extLst>
            </p:cNvPr>
            <p:cNvSpPr/>
            <p:nvPr/>
          </p:nvSpPr>
          <p:spPr>
            <a:xfrm>
              <a:off x="11080597" y="4375986"/>
              <a:ext cx="47460" cy="9782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DA61197-DE60-4FD4-9653-FB0549954871}"/>
                </a:ext>
              </a:extLst>
            </p:cNvPr>
            <p:cNvSpPr/>
            <p:nvPr/>
          </p:nvSpPr>
          <p:spPr>
            <a:xfrm>
              <a:off x="11241831" y="4427220"/>
              <a:ext cx="45719" cy="4658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B4F1476-A98F-4007-A759-C4CB407D4E2C}"/>
                </a:ext>
              </a:extLst>
            </p:cNvPr>
            <p:cNvSpPr/>
            <p:nvPr/>
          </p:nvSpPr>
          <p:spPr>
            <a:xfrm>
              <a:off x="11406667" y="4397919"/>
              <a:ext cx="47459" cy="7234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085B680-E98A-46BB-862F-EFC332C0DE2D}"/>
                </a:ext>
              </a:extLst>
            </p:cNvPr>
            <p:cNvSpPr/>
            <p:nvPr/>
          </p:nvSpPr>
          <p:spPr>
            <a:xfrm>
              <a:off x="11581045" y="4376251"/>
              <a:ext cx="45719" cy="97823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389408C-FFE8-4667-8EB2-B7C8E8C5C812}"/>
                </a:ext>
              </a:extLst>
            </p:cNvPr>
            <p:cNvSpPr/>
            <p:nvPr/>
          </p:nvSpPr>
          <p:spPr>
            <a:xfrm>
              <a:off x="11747621" y="4397917"/>
              <a:ext cx="45719" cy="7234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7633615-9E07-479C-96BC-29F29AE98482}"/>
                </a:ext>
              </a:extLst>
            </p:cNvPr>
            <p:cNvSpPr txBox="1"/>
            <p:nvPr/>
          </p:nvSpPr>
          <p:spPr>
            <a:xfrm>
              <a:off x="10777181" y="4499597"/>
              <a:ext cx="14538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/>
                <a:t>intra prediction mode</a:t>
              </a:r>
              <a:endParaRPr lang="zh-CN" altLang="en-US" sz="1100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934B455-90B2-4576-8B5B-DF6760551B64}"/>
                </a:ext>
              </a:extLst>
            </p:cNvPr>
            <p:cNvSpPr txBox="1"/>
            <p:nvPr/>
          </p:nvSpPr>
          <p:spPr>
            <a:xfrm>
              <a:off x="7604862" y="2692892"/>
              <a:ext cx="8931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altLang="zh-CN" sz="1100" dirty="0"/>
                <a:t>amplitude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21829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423707"/>
              </p:ext>
            </p:extLst>
          </p:nvPr>
        </p:nvGraphicFramePr>
        <p:xfrm>
          <a:off x="843753" y="742941"/>
          <a:ext cx="6628466" cy="2770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ECM-4.0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B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b="1" dirty="0">
                          <a:effectLst/>
                        </a:rPr>
                        <a:t>Overall </a:t>
                      </a:r>
                      <a:endParaRPr lang="zh-CN" sz="15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-0.20%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F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0.09%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568875"/>
              </p:ext>
            </p:extLst>
          </p:nvPr>
        </p:nvGraphicFramePr>
        <p:xfrm>
          <a:off x="843751" y="3645249"/>
          <a:ext cx="6628466" cy="2961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357241848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7479736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5755589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76159501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0502359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47103335"/>
                    </a:ext>
                  </a:extLst>
                </a:gridCol>
              </a:tblGrid>
              <a:tr h="447040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Random Access Main10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2618808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Over ECM-4.0</a:t>
                      </a:r>
                      <a:endParaRPr lang="zh-CN" altLang="zh-CN" sz="15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489780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EncT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9029836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8857695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923434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B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7136389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38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38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61492781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7138220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Overall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2152814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9094687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F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2616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6555D9-875C-41E2-BB28-C2899D097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A971AD-EB4C-4671-A967-EF0AD9466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Propose to modify LFNST for MIP coded blocks</a:t>
            </a:r>
          </a:p>
          <a:p>
            <a:pPr lvl="1"/>
            <a:r>
              <a:rPr lang="en-US" altLang="zh-CN" dirty="0"/>
              <a:t>Use DIMD to select LFNST transform set and LFNST transpose flag </a:t>
            </a:r>
          </a:p>
          <a:p>
            <a:pPr lvl="1"/>
            <a:r>
              <a:rPr lang="en-US" altLang="zh-CN" dirty="0"/>
              <a:t>Make LFNST enable for all MIP coded blocks with width and height equal or greater than 4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On top of ECM-4.0</a:t>
            </a:r>
          </a:p>
          <a:p>
            <a:pPr lvl="1"/>
            <a:r>
              <a:rPr lang="en-US" altLang="zh-CN" dirty="0"/>
              <a:t>AI:  -0.07%, -0.06%, -0.01%,104%, 101%</a:t>
            </a:r>
          </a:p>
          <a:p>
            <a:pPr lvl="1"/>
            <a:r>
              <a:rPr lang="en-US" altLang="zh-CN" dirty="0"/>
              <a:t>RA: xxx%, xxx%, xxx%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Recommend to investigate in EE2</a:t>
            </a:r>
          </a:p>
          <a:p>
            <a:r>
              <a:rPr lang="en-US" altLang="zh-CN" dirty="0"/>
              <a:t>Thanks crosschecking by Alibaba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6299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0" y="2117412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352A16DD-A756-4DBB-8EBA-BF255A7F2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353" y="128851"/>
            <a:ext cx="8307001" cy="42673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Appendix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B5AC45B-D596-4C66-AA8C-8919A4AAD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560243"/>
              </p:ext>
            </p:extLst>
          </p:nvPr>
        </p:nvGraphicFramePr>
        <p:xfrm>
          <a:off x="1047620" y="2496240"/>
          <a:ext cx="6628466" cy="2770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ECM-4.0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0.26%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B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C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b="1" dirty="0">
                          <a:effectLst/>
                        </a:rPr>
                        <a:t>Overall </a:t>
                      </a:r>
                      <a:endParaRPr lang="zh-CN" sz="15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0.38%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F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0364DD93-0823-450E-BD1D-CFB739E455DF}"/>
              </a:ext>
            </a:extLst>
          </p:cNvPr>
          <p:cNvSpPr/>
          <p:nvPr/>
        </p:nvSpPr>
        <p:spPr>
          <a:xfrm>
            <a:off x="208352" y="779306"/>
            <a:ext cx="8675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Map MIP to PLANAR to select LFNST transform set and LFNST transpose flag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Make LFNST enable for all MIP coded blocks with width and height equal or greater than 4</a:t>
            </a:r>
          </a:p>
        </p:txBody>
      </p:sp>
    </p:spTree>
    <p:extLst>
      <p:ext uri="{BB962C8B-B14F-4D97-AF65-F5344CB8AC3E}">
        <p14:creationId xmlns:p14="http://schemas.microsoft.com/office/powerpoint/2010/main" val="3880379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352A16DD-A756-4DBB-8EBA-BF255A7F2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353" y="128851"/>
            <a:ext cx="8307001" cy="42673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 from Alibaba 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B5AC45B-D596-4C66-AA8C-8919A4AAD5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43753" y="742941"/>
          <a:ext cx="6628466" cy="2770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ECM-4.0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B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b="1" dirty="0">
                          <a:effectLst/>
                        </a:rPr>
                        <a:t>Overall </a:t>
                      </a:r>
                      <a:endParaRPr lang="zh-CN" sz="15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-0.20%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F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0.09%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C25EEA40-26C0-40E7-9A6F-8A56BEC0F39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43751" y="3645249"/>
          <a:ext cx="6628466" cy="2961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357241848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7479736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5755589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76159501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0502359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47103335"/>
                    </a:ext>
                  </a:extLst>
                </a:gridCol>
              </a:tblGrid>
              <a:tr h="447040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Random Access Main10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2618808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Over ECM-4.0</a:t>
                      </a:r>
                      <a:endParaRPr lang="zh-CN" altLang="zh-CN" sz="15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489780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EncT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9029836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8857695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923434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B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38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38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57136389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38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38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61492781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7138220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Overall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2152814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9094687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F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2616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067586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224</TotalTime>
  <Words>908</Words>
  <Application>Microsoft Office PowerPoint</Application>
  <PresentationFormat>全屏显示(4:3)</PresentationFormat>
  <Paragraphs>356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PMingLiU</vt:lpstr>
      <vt:lpstr>等线</vt:lpstr>
      <vt:lpstr>黑体</vt:lpstr>
      <vt:lpstr>宋体</vt:lpstr>
      <vt:lpstr>Aparajita</vt:lpstr>
      <vt:lpstr>Arial</vt:lpstr>
      <vt:lpstr>Arial Black</vt:lpstr>
      <vt:lpstr>Eras Demi ITC</vt:lpstr>
      <vt:lpstr>Times New Roman</vt:lpstr>
      <vt:lpstr>新实验室模板</vt:lpstr>
      <vt:lpstr>JVET-Z0048:  Modification of LFNST for MIP coded block</vt:lpstr>
      <vt:lpstr>LFNST in ECM</vt:lpstr>
      <vt:lpstr>Proposed Method</vt:lpstr>
      <vt:lpstr>Experimental results</vt:lpstr>
      <vt:lpstr>Conclusion</vt:lpstr>
      <vt:lpstr>PowerPoint 演示文稿</vt:lpstr>
      <vt:lpstr>Appendix</vt:lpstr>
      <vt:lpstr>Experimental results from Alibaba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QWH</cp:lastModifiedBy>
  <cp:revision>550</cp:revision>
  <dcterms:created xsi:type="dcterms:W3CDTF">2018-12-28T13:08:00Z</dcterms:created>
  <dcterms:modified xsi:type="dcterms:W3CDTF">2022-04-20T12:36:56Z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