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2"/>
  </p:notesMasterIdLst>
  <p:sldIdLst>
    <p:sldId id="256" r:id="rId3"/>
    <p:sldId id="273" r:id="rId4"/>
    <p:sldId id="289" r:id="rId5"/>
    <p:sldId id="288" r:id="rId6"/>
    <p:sldId id="275" r:id="rId7"/>
    <p:sldId id="290" r:id="rId8"/>
    <p:sldId id="276" r:id="rId9"/>
    <p:sldId id="280" r:id="rId10"/>
    <p:sldId id="26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3"/>
            <p14:sldId id="289"/>
            <p14:sldId id="288"/>
            <p14:sldId id="275"/>
            <p14:sldId id="290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2DC84D"/>
    <a:srgbClr val="5E5E5E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79" d="100"/>
          <a:sy n="79" d="100"/>
        </p:scale>
        <p:origin x="54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2022/1/21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2022/1/21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/>
              <a:t>JVET-Y0120</a:t>
            </a:r>
            <a:br>
              <a:rPr kumimoji="1" lang="en-US" altLang="zh-CN" sz="6000" dirty="0" smtClean="0"/>
            </a:br>
            <a:r>
              <a:rPr kumimoji="1" lang="en-US" altLang="zh-CN" sz="6000" dirty="0" smtClean="0"/>
              <a:t/>
            </a:r>
            <a:br>
              <a:rPr kumimoji="1" lang="en-US" altLang="zh-CN" sz="6000" dirty="0" smtClean="0"/>
            </a:br>
            <a:r>
              <a:rPr lang="en-US" altLang="zh-CN" sz="6000" b="1" dirty="0" smtClean="0"/>
              <a:t>EE2-related</a:t>
            </a:r>
            <a:r>
              <a:rPr lang="en-US" altLang="zh-CN" sz="6000" b="1" dirty="0"/>
              <a:t>: </a:t>
            </a:r>
            <a:r>
              <a:rPr lang="en-US" altLang="zh-CN" sz="6000" b="1" dirty="0" smtClean="0"/>
              <a:t>Non-adjacent temporal MVP</a:t>
            </a:r>
            <a:br>
              <a:rPr lang="en-US" altLang="zh-CN" sz="6000" b="1" dirty="0" smtClean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/>
              <a:t>Z. </a:t>
            </a:r>
            <a:r>
              <a:rPr lang="en-US" altLang="zh-CN" sz="2800" b="1" dirty="0" err="1"/>
              <a:t>Xie</a:t>
            </a:r>
            <a:r>
              <a:rPr lang="en-US" altLang="zh-CN" sz="2800" b="1" dirty="0"/>
              <a:t>, Y. Yu, H. Yu, </a:t>
            </a:r>
            <a:r>
              <a:rPr lang="en-US" altLang="zh-CN" sz="2800" b="1" dirty="0" err="1" smtClean="0"/>
              <a:t>L.Xu</a:t>
            </a:r>
            <a:r>
              <a:rPr lang="en-US" altLang="zh-CN" sz="2800" b="1" dirty="0" smtClean="0"/>
              <a:t>, </a:t>
            </a:r>
            <a:r>
              <a:rPr lang="en-US" altLang="zh-CN" sz="2800" b="1" dirty="0" err="1" smtClean="0"/>
              <a:t>K.Sato</a:t>
            </a:r>
            <a:r>
              <a:rPr lang="en-US" altLang="zh-CN" sz="2800" b="1" dirty="0" smtClean="0"/>
              <a:t>, </a:t>
            </a:r>
            <a:r>
              <a:rPr lang="en-US" altLang="zh-CN" sz="2800" b="1" dirty="0" err="1" smtClean="0"/>
              <a:t>J.Gan</a:t>
            </a:r>
            <a:r>
              <a:rPr lang="en-US" altLang="zh-CN" sz="2800" b="1" dirty="0" smtClean="0"/>
              <a:t>, D</a:t>
            </a:r>
            <a:r>
              <a:rPr lang="en-US" altLang="zh-CN" sz="2800" b="1" dirty="0"/>
              <a:t>. Wang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14628594" cy="9200693"/>
          </a:xfrm>
        </p:spPr>
        <p:txBody>
          <a:bodyPr>
            <a:normAutofit fontScale="925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The </a:t>
            </a:r>
            <a:r>
              <a:rPr lang="en-US" altLang="zh-CN" sz="3200" dirty="0"/>
              <a:t>merge candidate list is constructed by including the following six types of </a:t>
            </a:r>
            <a:r>
              <a:rPr lang="en-US" altLang="zh-CN" sz="3200" dirty="0" smtClean="0"/>
              <a:t>candidates: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400" dirty="0"/>
              <a:t>1)	Spatial MVP from spatial neighbor blocks (SMVP, </a:t>
            </a:r>
            <a:r>
              <a:rPr lang="en-US" altLang="zh-CN" sz="2400" dirty="0" smtClean="0"/>
              <a:t>1-5 in Figure 1)</a:t>
            </a:r>
            <a:endParaRPr lang="en-US" altLang="zh-CN" sz="2400" dirty="0"/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400" dirty="0"/>
              <a:t>2)	Temporal MVP from collocated blocks (TMVP, 6 in Figure 1)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400" dirty="0"/>
              <a:t>3) </a:t>
            </a:r>
            <a:r>
              <a:rPr lang="en-US" altLang="zh-CN" sz="2400" dirty="0" smtClean="0"/>
              <a:t>  Spatial </a:t>
            </a:r>
            <a:r>
              <a:rPr lang="en-US" altLang="zh-CN" sz="2400" dirty="0"/>
              <a:t>MVP from non-adjacent spatial neighbor blocks (NASMVP, 7-24 in Figure 1)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400" dirty="0"/>
              <a:t>4)	History-based MVP from an FIFO table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400" dirty="0"/>
              <a:t>5)	Pairwise average MVP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400" dirty="0"/>
              <a:t>6)	Zero MVs</a:t>
            </a:r>
            <a:r>
              <a:rPr lang="en-US" altLang="zh-CN" sz="2400" dirty="0" smtClean="0"/>
              <a:t>.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685800" lvl="1" indent="-685800">
              <a:buSzTx/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The </a:t>
            </a:r>
            <a:r>
              <a:rPr lang="en-US" altLang="zh-CN" sz="3200" dirty="0"/>
              <a:t>current ECM mainly utilizes correlations from </a:t>
            </a:r>
            <a:r>
              <a:rPr lang="en-US" altLang="zh-CN" sz="3200" dirty="0" smtClean="0"/>
              <a:t>top and left sides. The newly adopted </a:t>
            </a:r>
            <a:r>
              <a:rPr lang="en-US" altLang="zh-CN" sz="3200" smtClean="0"/>
              <a:t>EE2-3.6a includes </a:t>
            </a:r>
            <a:r>
              <a:rPr lang="en-US" altLang="zh-CN" sz="3200" dirty="0" smtClean="0"/>
              <a:t>correlations from right and bottom side in the merge candidate list.</a:t>
            </a:r>
          </a:p>
          <a:p>
            <a:pPr marL="685800" lvl="1" indent="-685800">
              <a:buSzTx/>
              <a:buFont typeface="Arial" panose="020B0604020202020204" pitchFamily="34" charset="0"/>
              <a:buChar char="•"/>
            </a:pPr>
            <a:endParaRPr lang="en-US" altLang="zh-CN" sz="3200" dirty="0" smtClean="0"/>
          </a:p>
          <a:p>
            <a:pPr marL="685800" lvl="1" indent="-685800">
              <a:buSzTx/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It is still open for further exploitation in </a:t>
            </a:r>
            <a:r>
              <a:rPr lang="en-US" altLang="zh-CN" sz="3200" dirty="0"/>
              <a:t>the AMVP candidate </a:t>
            </a:r>
            <a:r>
              <a:rPr lang="en-US" altLang="zh-CN" sz="3200" dirty="0" smtClean="0"/>
              <a:t>list.</a:t>
            </a:r>
            <a:endParaRPr lang="en-US" altLang="zh-CN" sz="3200" dirty="0"/>
          </a:p>
          <a:p>
            <a:pPr marL="685800" lvl="1" indent="-685800">
              <a:buSzTx/>
              <a:buFont typeface="Arial" panose="020B0604020202020204" pitchFamily="34" charset="0"/>
              <a:buChar char="•"/>
            </a:pPr>
            <a:endParaRPr lang="en-US" altLang="zh-CN" sz="3200" dirty="0" smtClean="0"/>
          </a:p>
          <a:p>
            <a:pPr marL="685800" lvl="1" indent="-685800">
              <a:buSzTx/>
              <a:buFont typeface="Arial" panose="020B0604020202020204" pitchFamily="34" charset="0"/>
              <a:buChar char="•"/>
            </a:pPr>
            <a:endParaRPr lang="en-US" altLang="zh-CN" sz="32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603" y="4199991"/>
            <a:ext cx="6517492" cy="764807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139602" y="12060120"/>
            <a:ext cx="592149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dirty="0">
                <a:solidFill>
                  <a:srgbClr val="CACAC8"/>
                </a:solidFill>
              </a:rPr>
              <a:t>Figure 1 SMVP, TMVP and NASMVP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CACAC8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2377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In the </a:t>
            </a:r>
            <a:r>
              <a:rPr lang="en-US" altLang="zh-CN" sz="3200" dirty="0"/>
              <a:t>real world, motion comes from all directions in </a:t>
            </a:r>
            <a:r>
              <a:rPr lang="en-US" altLang="zh-CN" sz="3200" dirty="0" smtClean="0"/>
              <a:t>video.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200" dirty="0"/>
              <a:t>It </a:t>
            </a:r>
            <a:r>
              <a:rPr lang="en-US" altLang="zh-CN" sz="3200" dirty="0" smtClean="0"/>
              <a:t>is beneficial to utilize more correlations from the right and bottom side, especially for low delay case.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NATMVP can improve motion vector prediction at the boundary of fast moving objects.</a:t>
            </a:r>
            <a:endParaRPr lang="en-US" altLang="zh-CN" sz="32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424" y="6309530"/>
            <a:ext cx="5943600" cy="34290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336" y="6309530"/>
            <a:ext cx="5943600" cy="343916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8248" y="6309530"/>
            <a:ext cx="5943600" cy="3348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543115" y="10533950"/>
            <a:ext cx="301204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 smtClean="0">
                <a:solidFill>
                  <a:srgbClr val="CACAC8"/>
                </a:solidFill>
              </a:rPr>
              <a:t>BasketballDrill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CACAC8"/>
              </a:solidFill>
              <a:effectLst/>
              <a:uFillTx/>
              <a:sym typeface="Helvetica Neue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9510" y="10533951"/>
            <a:ext cx="2042227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 smtClean="0">
                <a:solidFill>
                  <a:srgbClr val="CACAC8"/>
                </a:solidFill>
              </a:rPr>
              <a:t>RaceHorses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CACAC8"/>
              </a:solidFill>
              <a:effectLst/>
              <a:uFillTx/>
              <a:sym typeface="Helvetica Neue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425918" y="10533951"/>
            <a:ext cx="184826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 smtClean="0">
                <a:solidFill>
                  <a:srgbClr val="CACAC8"/>
                </a:solidFill>
              </a:rPr>
              <a:t>BQTerrace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CACAC8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1392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12539444" cy="9200693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NATMVPs are added into the merge candidate list and the AMVP candidate list after the </a:t>
            </a:r>
            <a:r>
              <a:rPr lang="en-US" altLang="zh-CN" sz="4000" dirty="0" smtClean="0"/>
              <a:t>NASMVPs </a:t>
            </a:r>
            <a:r>
              <a:rPr lang="en-US" altLang="zh-CN" sz="4000" dirty="0"/>
              <a:t>of the same distance.</a:t>
            </a:r>
            <a:endParaRPr lang="en-US" altLang="zh-CN" sz="40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8716" y="3290334"/>
            <a:ext cx="7323866" cy="85292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954052" y="12018708"/>
            <a:ext cx="74732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dirty="0">
                <a:solidFill>
                  <a:srgbClr val="CACAC8"/>
                </a:solidFill>
              </a:rPr>
              <a:t>Figure 1 SMVP, </a:t>
            </a:r>
            <a:r>
              <a:rPr lang="en-US" altLang="zh-CN" dirty="0" smtClean="0">
                <a:solidFill>
                  <a:srgbClr val="CACAC8"/>
                </a:solidFill>
              </a:rPr>
              <a:t>TMVP, NASMVP </a:t>
            </a:r>
            <a:r>
              <a:rPr lang="en-US" altLang="zh-CN" dirty="0">
                <a:solidFill>
                  <a:srgbClr val="CACAC8"/>
                </a:solidFill>
              </a:rPr>
              <a:t>and </a:t>
            </a:r>
            <a:r>
              <a:rPr lang="en-US" altLang="zh-CN" dirty="0" smtClean="0">
                <a:solidFill>
                  <a:srgbClr val="CACAC8"/>
                </a:solidFill>
              </a:rPr>
              <a:t>NATMVP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CACAC8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5230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11356879" cy="9200693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Test 1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Anchor: ECM3.1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Test: NATMVP in merge</a:t>
            </a:r>
            <a:endParaRPr lang="en-US" altLang="zh-CN" sz="2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12197392" y="3389606"/>
            <a:ext cx="11356879" cy="9200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685800" indent="-685800" hangingPunct="1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Test 2</a:t>
            </a:r>
          </a:p>
          <a:p>
            <a:pPr marL="1955800" lvl="1" indent="-685800" hangingPunct="1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Anchor: ECM3.1</a:t>
            </a:r>
          </a:p>
          <a:p>
            <a:pPr marL="1955800" lvl="1" indent="-685800" hangingPunct="1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Test: NATMVP in merge + AMVP</a:t>
            </a:r>
            <a:endParaRPr lang="en-US" altLang="zh-CN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191" y="5355618"/>
            <a:ext cx="7932492" cy="6689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7875" y="5355618"/>
            <a:ext cx="8057962" cy="66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Test 3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Anchor: EE2-3.6a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Test: EE2-3.6a + NATMVP in AMVP</a:t>
            </a:r>
            <a:endParaRPr lang="en-US" altLang="zh-CN" sz="32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75" y="5026025"/>
            <a:ext cx="6399536" cy="764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</a:t>
            </a:r>
            <a:r>
              <a:rPr lang="en-US" altLang="zh-CN" sz="4000" dirty="0" smtClean="0"/>
              <a:t>proposes </a:t>
            </a:r>
            <a:r>
              <a:rPr lang="en-US" altLang="zh-CN" sz="4000" dirty="0"/>
              <a:t>to enhance the usage of the correlation from right side and bottom side in the construction of </a:t>
            </a:r>
            <a:r>
              <a:rPr lang="en-US" altLang="zh-CN" sz="4000" dirty="0" smtClean="0"/>
              <a:t>not only the merge </a:t>
            </a:r>
            <a:r>
              <a:rPr lang="en-US" altLang="zh-CN" sz="4000" dirty="0"/>
              <a:t>candidate </a:t>
            </a:r>
            <a:r>
              <a:rPr lang="en-US" altLang="zh-CN" sz="4000" dirty="0" smtClean="0"/>
              <a:t>list but also the AMVP candidate list.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recommended </a:t>
            </a:r>
            <a:r>
              <a:rPr lang="en-US" altLang="zh-CN" sz="4000" dirty="0" smtClean="0"/>
              <a:t>to adopt test 3 in ECM.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Thanks to Alibaba 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4159</TotalTime>
  <Words>341</Words>
  <Application>Microsoft Office PowerPoint</Application>
  <PresentationFormat>自定义</PresentationFormat>
  <Paragraphs>41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White 白底</vt:lpstr>
      <vt:lpstr>Black 黑底</vt:lpstr>
      <vt:lpstr>JVET-Y0120  EE2-related: Non-adjacent temporal MVP  Fan Wang Z. Xie, Y. Yu, H. Yu, L.Xu, K.Sato, J.Gan, D. Wang</vt:lpstr>
      <vt:lpstr>Introduction </vt:lpstr>
      <vt:lpstr>Introduction </vt:lpstr>
      <vt:lpstr>Proposed Method </vt:lpstr>
      <vt:lpstr>Simulation results</vt:lpstr>
      <vt:lpstr>Simulation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118</cp:revision>
  <dcterms:modified xsi:type="dcterms:W3CDTF">2022-01-21T03:58:30Z</dcterms:modified>
</cp:coreProperties>
</file>