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8"/>
  </p:notesMasterIdLst>
  <p:handoutMasterIdLst>
    <p:handoutMasterId r:id="rId9"/>
  </p:handoutMasterIdLst>
  <p:sldIdLst>
    <p:sldId id="256" r:id="rId2"/>
    <p:sldId id="268" r:id="rId3"/>
    <p:sldId id="259" r:id="rId4"/>
    <p:sldId id="267" r:id="rId5"/>
    <p:sldId id="262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710" autoAdjust="0"/>
  </p:normalViewPr>
  <p:slideViewPr>
    <p:cSldViewPr snapToGrid="0">
      <p:cViewPr varScale="1">
        <p:scale>
          <a:sx n="121" d="100"/>
          <a:sy n="121" d="100"/>
        </p:scale>
        <p:origin x="15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1/13/2022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JVET-Y0114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pPr algn="ctr"/>
            <a:r>
              <a:rPr lang="en-US" sz="7400" dirty="0"/>
              <a:t>Non-EE2: Dependent quantization with 4 states for chroma components</a:t>
            </a:r>
            <a:endParaRPr lang="en-CA" dirty="0"/>
          </a:p>
          <a:p>
            <a:pPr algn="ctr"/>
            <a:r>
              <a:rPr lang="en-CA" sz="3500" dirty="0"/>
              <a:t>Y. Chen, E. </a:t>
            </a:r>
            <a:r>
              <a:rPr lang="fr-FR" sz="3500" dirty="0"/>
              <a:t>François, </a:t>
            </a:r>
            <a:r>
              <a:rPr lang="en-CA" sz="3500" dirty="0"/>
              <a:t>F. Galpin, P. de Lagrange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5364"/>
            <a:ext cx="11231880" cy="1325563"/>
          </a:xfrm>
        </p:spPr>
        <p:txBody>
          <a:bodyPr>
            <a:normAutofit/>
          </a:bodyPr>
          <a:lstStyle/>
          <a:p>
            <a:r>
              <a:rPr lang="en-CA" sz="3600" dirty="0"/>
              <a:t>Encoder complexity of DQ with 8 states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464D95-7806-484B-B8AA-259BD5790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588" y="830369"/>
            <a:ext cx="7085440" cy="56579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37E1055-CDD5-4BCD-8215-78EF7E54A96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5371" y="1320198"/>
                <a:ext cx="4538877" cy="4513043"/>
              </a:xfrm>
            </p:spPr>
            <p:txBody>
              <a:bodyPr>
                <a:normAutofit/>
              </a:bodyPr>
              <a:lstStyle/>
              <a:p>
                <a:r>
                  <a:rPr lang="en-US" sz="1600" dirty="0"/>
                  <a:t>In current ECM-3.1 CTC: DQ with 8 states is used for both luma and chroma components</a:t>
                </a:r>
              </a:p>
              <a:p>
                <a:endParaRPr lang="en-US" sz="1600" dirty="0"/>
              </a:p>
              <a:p>
                <a:r>
                  <a:rPr lang="en-US" sz="1600" dirty="0"/>
                  <a:t>For each possible state (0-7) for a transform 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6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en-CA" sz="1600" dirty="0"/>
              </a:p>
              <a:p>
                <a:pPr lvl="1"/>
                <a:r>
                  <a:rPr lang="en-US" sz="1400" dirty="0"/>
                  <a:t>Calculate the RD-costs for the</a:t>
                </a:r>
                <a:r>
                  <a:rPr lang="en-US" sz="1400" dirty="0">
                    <a:highlight>
                      <a:srgbClr val="FFFF00"/>
                    </a:highlight>
                  </a:rPr>
                  <a:t> 2 </a:t>
                </a:r>
                <a:r>
                  <a:rPr lang="en-US" sz="1400" dirty="0"/>
                  <a:t>paths that connect a state for the preceding transform coefficient with the current state</a:t>
                </a:r>
                <a:endParaRPr lang="en-CA" sz="1400" dirty="0"/>
              </a:p>
              <a:p>
                <a:pPr lvl="1"/>
                <a:r>
                  <a:rPr lang="en-CA" sz="1400" dirty="0"/>
                  <a:t>Compare the </a:t>
                </a:r>
                <a:r>
                  <a:rPr lang="en-US" sz="1400" dirty="0"/>
                  <a:t>RD-costs </a:t>
                </a:r>
                <a:r>
                  <a:rPr lang="en-CA" sz="1400" dirty="0"/>
                  <a:t>and keep </a:t>
                </a:r>
                <a:r>
                  <a:rPr lang="en-CA" sz="1400" dirty="0">
                    <a:highlight>
                      <a:srgbClr val="FFFF00"/>
                    </a:highlight>
                  </a:rPr>
                  <a:t>1</a:t>
                </a:r>
                <a:r>
                  <a:rPr lang="en-CA" sz="1400" dirty="0"/>
                  <a:t> connection with minimum cost </a:t>
                </a:r>
              </a:p>
              <a:p>
                <a:pPr lvl="1"/>
                <a:endParaRPr lang="en-CA" sz="1400" dirty="0"/>
              </a:p>
              <a:p>
                <a:r>
                  <a:rPr lang="en-CA" sz="1600" dirty="0"/>
                  <a:t>Compare the RD-costs of the final </a:t>
                </a:r>
                <a:r>
                  <a:rPr lang="en-CA" sz="1600" dirty="0">
                    <a:highlight>
                      <a:srgbClr val="FFFF00"/>
                    </a:highlight>
                  </a:rPr>
                  <a:t>8</a:t>
                </a:r>
                <a:r>
                  <a:rPr lang="en-CA" sz="1600" dirty="0"/>
                  <a:t> surviving  paths to select </a:t>
                </a:r>
                <a:r>
                  <a:rPr lang="en-CA" sz="1600" dirty="0">
                    <a:highlight>
                      <a:srgbClr val="FFFF00"/>
                    </a:highlight>
                  </a:rPr>
                  <a:t>1</a:t>
                </a:r>
                <a:r>
                  <a:rPr lang="en-CA" sz="1600" dirty="0"/>
                  <a:t> path with minimum cost</a:t>
                </a: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37E1055-CDD5-4BCD-8215-78EF7E54A9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5371" y="1320198"/>
                <a:ext cx="4538877" cy="4513043"/>
              </a:xfrm>
              <a:blipFill>
                <a:blip r:embed="rId3"/>
                <a:stretch>
                  <a:fillRect l="-538" t="-946" r="-12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047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5364"/>
            <a:ext cx="11231880" cy="1325563"/>
          </a:xfrm>
        </p:spPr>
        <p:txBody>
          <a:bodyPr>
            <a:normAutofit/>
          </a:bodyPr>
          <a:lstStyle/>
          <a:p>
            <a:r>
              <a:rPr lang="en-CA" sz="3600" dirty="0"/>
              <a:t>Encoder complexity of DQ with 4 states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E6DA0DF-0502-43C4-BB6D-EE10E9B89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305" y="1137469"/>
            <a:ext cx="6580419" cy="496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7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515"/>
            <a:ext cx="11231880" cy="1325563"/>
          </a:xfrm>
        </p:spPr>
        <p:txBody>
          <a:bodyPr>
            <a:normAutofit/>
          </a:bodyPr>
          <a:lstStyle/>
          <a:p>
            <a:r>
              <a:rPr lang="en-CA" sz="3600" dirty="0"/>
              <a:t>Encoder complexity of DQ with 4/8 states per TB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923064EB-1E82-4FA3-A479-9B63EFC4314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186959"/>
                  </p:ext>
                </p:extLst>
              </p:nvPr>
            </p:nvGraphicFramePr>
            <p:xfrm>
              <a:off x="816815" y="1047611"/>
              <a:ext cx="10230321" cy="2020911"/>
            </p:xfrm>
            <a:graphic>
              <a:graphicData uri="http://schemas.openxmlformats.org/drawingml/2006/table">
                <a:tbl>
                  <a:tblPr firstRow="1" firstCol="1" bandRow="1">
                    <a:tableStyleId>{21E4AEA4-8DFA-4A89-87EB-49C32662AFE0}</a:tableStyleId>
                  </a:tblPr>
                  <a:tblGrid>
                    <a:gridCol w="1864532">
                      <a:extLst>
                        <a:ext uri="{9D8B030D-6E8A-4147-A177-3AD203B41FA5}">
                          <a16:colId xmlns:a16="http://schemas.microsoft.com/office/drawing/2014/main" val="3476111287"/>
                        </a:ext>
                      </a:extLst>
                    </a:gridCol>
                    <a:gridCol w="1797999">
                      <a:extLst>
                        <a:ext uri="{9D8B030D-6E8A-4147-A177-3AD203B41FA5}">
                          <a16:colId xmlns:a16="http://schemas.microsoft.com/office/drawing/2014/main" val="3880443379"/>
                        </a:ext>
                      </a:extLst>
                    </a:gridCol>
                    <a:gridCol w="1756610">
                      <a:extLst>
                        <a:ext uri="{9D8B030D-6E8A-4147-A177-3AD203B41FA5}">
                          <a16:colId xmlns:a16="http://schemas.microsoft.com/office/drawing/2014/main" val="2117041312"/>
                        </a:ext>
                      </a:extLst>
                    </a:gridCol>
                    <a:gridCol w="4811180">
                      <a:extLst>
                        <a:ext uri="{9D8B030D-6E8A-4147-A177-3AD203B41FA5}">
                          <a16:colId xmlns:a16="http://schemas.microsoft.com/office/drawing/2014/main" val="4160120884"/>
                        </a:ext>
                      </a:extLst>
                    </a:gridCol>
                  </a:tblGrid>
                  <a:tr h="86610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>
                              <a:effectLst/>
                            </a:rPr>
                            <a:t> 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</a:rPr>
                            <a:t>computations of RD-cost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</a:rPr>
                            <a:t>comparisons of RD-cost</a:t>
                          </a:r>
                          <a:endParaRPr lang="fr-FR" sz="16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</a:rPr>
                            <a:t>memories of </a:t>
                          </a:r>
                          <a:r>
                            <a:rPr lang="en-US" sz="1600" dirty="0">
                              <a:effectLst/>
                            </a:rPr>
                            <a:t>current/previous/skip state information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657073701"/>
                      </a:ext>
                    </a:extLst>
                  </a:tr>
                  <a:tr h="577403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</a:rPr>
                            <a:t>DQ with 4-state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900" dirty="0">
                              <a:effectLst/>
                            </a:rPr>
                            <a:t>4x2x</a:t>
                          </a:r>
                          <a14:m>
                            <m:oMath xmlns:m="http://schemas.openxmlformats.org/officeDocument/2006/math">
                              <m:r>
                                <a:rPr lang="en-CA" sz="1900">
                                  <a:effectLst/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endParaRPr lang="fr-FR" sz="19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900">
                              <a:effectLst/>
                            </a:rPr>
                            <a:t>4x</a:t>
                          </a:r>
                          <a14:m>
                            <m:oMath xmlns:m="http://schemas.openxmlformats.org/officeDocument/2006/math">
                              <m:r>
                                <a:rPr lang="en-CA" sz="1900">
                                  <a:effectLst/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lang="en-CA" sz="1900">
                              <a:effectLst/>
                            </a:rPr>
                            <a:t>+4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>
                              <a:effectLst/>
                            </a:rPr>
                            <a:t>12 = 4 cur + 4 prev + 4 skip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1133112587"/>
                      </a:ext>
                    </a:extLst>
                  </a:tr>
                  <a:tr h="577403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</a:rPr>
                            <a:t>DQ with 8-state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900">
                              <a:effectLst/>
                            </a:rPr>
                            <a:t>8x2x</a:t>
                          </a:r>
                          <a14:m>
                            <m:oMath xmlns:m="http://schemas.openxmlformats.org/officeDocument/2006/math">
                              <m:r>
                                <a:rPr lang="en-CA" sz="1900">
                                  <a:effectLst/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900">
                              <a:effectLst/>
                            </a:rPr>
                            <a:t>8x</a:t>
                          </a:r>
                          <a14:m>
                            <m:oMath xmlns:m="http://schemas.openxmlformats.org/officeDocument/2006/math">
                              <m:r>
                                <a:rPr lang="en-CA" sz="1900">
                                  <a:effectLst/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lang="en-CA" sz="1900">
                              <a:effectLst/>
                            </a:rPr>
                            <a:t>+8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 dirty="0">
                              <a:effectLst/>
                            </a:rPr>
                            <a:t>24 = 8 cur + 8 </a:t>
                          </a:r>
                          <a:r>
                            <a:rPr lang="en-US" sz="1900" dirty="0" err="1">
                              <a:effectLst/>
                            </a:rPr>
                            <a:t>prev</a:t>
                          </a:r>
                          <a:r>
                            <a:rPr lang="en-US" sz="1900" dirty="0">
                              <a:effectLst/>
                            </a:rPr>
                            <a:t> + 8 skip</a:t>
                          </a:r>
                          <a:endParaRPr lang="fr-FR" sz="19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24735594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923064EB-1E82-4FA3-A479-9B63EFC4314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186959"/>
                  </p:ext>
                </p:extLst>
              </p:nvPr>
            </p:nvGraphicFramePr>
            <p:xfrm>
              <a:off x="816815" y="1047611"/>
              <a:ext cx="10230321" cy="2020911"/>
            </p:xfrm>
            <a:graphic>
              <a:graphicData uri="http://schemas.openxmlformats.org/drawingml/2006/table">
                <a:tbl>
                  <a:tblPr firstRow="1" firstCol="1" bandRow="1">
                    <a:tableStyleId>{21E4AEA4-8DFA-4A89-87EB-49C32662AFE0}</a:tableStyleId>
                  </a:tblPr>
                  <a:tblGrid>
                    <a:gridCol w="1864532">
                      <a:extLst>
                        <a:ext uri="{9D8B030D-6E8A-4147-A177-3AD203B41FA5}">
                          <a16:colId xmlns:a16="http://schemas.microsoft.com/office/drawing/2014/main" val="3476111287"/>
                        </a:ext>
                      </a:extLst>
                    </a:gridCol>
                    <a:gridCol w="1797999">
                      <a:extLst>
                        <a:ext uri="{9D8B030D-6E8A-4147-A177-3AD203B41FA5}">
                          <a16:colId xmlns:a16="http://schemas.microsoft.com/office/drawing/2014/main" val="3880443379"/>
                        </a:ext>
                      </a:extLst>
                    </a:gridCol>
                    <a:gridCol w="1756610">
                      <a:extLst>
                        <a:ext uri="{9D8B030D-6E8A-4147-A177-3AD203B41FA5}">
                          <a16:colId xmlns:a16="http://schemas.microsoft.com/office/drawing/2014/main" val="2117041312"/>
                        </a:ext>
                      </a:extLst>
                    </a:gridCol>
                    <a:gridCol w="4811180">
                      <a:extLst>
                        <a:ext uri="{9D8B030D-6E8A-4147-A177-3AD203B41FA5}">
                          <a16:colId xmlns:a16="http://schemas.microsoft.com/office/drawing/2014/main" val="4160120884"/>
                        </a:ext>
                      </a:extLst>
                    </a:gridCol>
                  </a:tblGrid>
                  <a:tr h="866105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>
                              <a:effectLst/>
                            </a:rPr>
                            <a:t> 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</a:rPr>
                            <a:t>computations of RD-cost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>
                              <a:effectLst/>
                            </a:rPr>
                            <a:t>comparisons of RD-cost</a:t>
                          </a:r>
                          <a:endParaRPr lang="fr-FR" sz="16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600" dirty="0">
                              <a:effectLst/>
                            </a:rPr>
                            <a:t>memories of </a:t>
                          </a:r>
                          <a:r>
                            <a:rPr lang="en-US" sz="1600" dirty="0">
                              <a:effectLst/>
                            </a:rPr>
                            <a:t>current/previous/skip state information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657073701"/>
                      </a:ext>
                    </a:extLst>
                  </a:tr>
                  <a:tr h="577403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</a:rPr>
                            <a:t>DQ with 4-state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118105" marR="118105" marT="0" marB="0" anchor="ctr">
                        <a:blipFill>
                          <a:blip r:embed="rId2"/>
                          <a:stretch>
                            <a:fillRect l="-104068" t="-151579" r="-367119" b="-10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118105" marR="118105" marT="0" marB="0" anchor="ctr">
                        <a:blipFill>
                          <a:blip r:embed="rId2"/>
                          <a:stretch>
                            <a:fillRect l="-208304" t="-151579" r="-274740" b="-10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>
                              <a:effectLst/>
                            </a:rPr>
                            <a:t>12 = 4 cur + 4 prev + 4 skip</a:t>
                          </a:r>
                          <a:endParaRPr lang="fr-FR" sz="1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1133112587"/>
                      </a:ext>
                    </a:extLst>
                  </a:tr>
                  <a:tr h="577403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600" dirty="0">
                              <a:effectLst/>
                            </a:rPr>
                            <a:t>DQ with 8-state</a:t>
                          </a:r>
                          <a:endParaRPr lang="fr-FR" sz="16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118105" marR="118105" marT="0" marB="0" anchor="ctr">
                        <a:blipFill>
                          <a:blip r:embed="rId2"/>
                          <a:stretch>
                            <a:fillRect l="-104068" t="-251579" r="-367119" b="-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118105" marR="118105" marT="0" marB="0" anchor="ctr">
                        <a:blipFill>
                          <a:blip r:embed="rId2"/>
                          <a:stretch>
                            <a:fillRect l="-208304" t="-251579" r="-274740" b="-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60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900" dirty="0">
                              <a:effectLst/>
                            </a:rPr>
                            <a:t>24 = 8 cur + 8 </a:t>
                          </a:r>
                          <a:r>
                            <a:rPr lang="en-US" sz="1900" dirty="0" err="1">
                              <a:effectLst/>
                            </a:rPr>
                            <a:t>prev</a:t>
                          </a:r>
                          <a:r>
                            <a:rPr lang="en-US" sz="1900" dirty="0">
                              <a:effectLst/>
                            </a:rPr>
                            <a:t> + 8 skip</a:t>
                          </a:r>
                          <a:endParaRPr lang="fr-FR" sz="19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18105" marR="118105" marT="0" marB="0" anchor="ctr"/>
                    </a:tc>
                    <a:extLst>
                      <a:ext uri="{0D108BD9-81ED-4DB2-BD59-A6C34878D82A}">
                        <a16:rowId xmlns:a16="http://schemas.microsoft.com/office/drawing/2014/main" val="24735594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D3EB6E17-5FDB-4F3E-8285-5ACBDFF9F957}"/>
              </a:ext>
            </a:extLst>
          </p:cNvPr>
          <p:cNvSpPr txBox="1"/>
          <p:nvPr/>
        </p:nvSpPr>
        <p:spPr>
          <a:xfrm>
            <a:off x="816814" y="3096689"/>
            <a:ext cx="91810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*</a:t>
            </a:r>
            <a:r>
              <a:rPr lang="en-US" sz="1100" i="1" dirty="0"/>
              <a:t>N</a:t>
            </a:r>
            <a:r>
              <a:rPr lang="en-US" sz="1100" dirty="0"/>
              <a:t> represents the number of coded transform coefficients in a transform block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112905-0BEA-4B40-8665-036D6F8EE1C9}"/>
              </a:ext>
            </a:extLst>
          </p:cNvPr>
          <p:cNvSpPr txBox="1">
            <a:spLocks/>
          </p:cNvSpPr>
          <p:nvPr/>
        </p:nvSpPr>
        <p:spPr>
          <a:xfrm>
            <a:off x="112635" y="3561994"/>
            <a:ext cx="11490786" cy="27076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Proposed method: apply DQ with 4 states for chroma components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The version of DQ used is indicated by the </a:t>
            </a:r>
            <a:r>
              <a:rPr lang="en-US" sz="2000" dirty="0" err="1"/>
              <a:t>colour</a:t>
            </a:r>
            <a:r>
              <a:rPr lang="en-US" sz="2000" dirty="0"/>
              <a:t> component, all other aspects keep same</a:t>
            </a:r>
            <a:endParaRPr lang="en-CA" sz="2000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547AA3A-879D-4180-A68F-1F0F748F3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518091"/>
              </p:ext>
            </p:extLst>
          </p:nvPr>
        </p:nvGraphicFramePr>
        <p:xfrm>
          <a:off x="2132502" y="4709920"/>
          <a:ext cx="8096264" cy="1371600"/>
        </p:xfrm>
        <a:graphic>
          <a:graphicData uri="http://schemas.openxmlformats.org/drawingml/2006/table">
            <a:tbl>
              <a:tblPr/>
              <a:tblGrid>
                <a:gridCol w="6813226">
                  <a:extLst>
                    <a:ext uri="{9D8B030D-6E8A-4147-A177-3AD203B41FA5}">
                      <a16:colId xmlns:a16="http://schemas.microsoft.com/office/drawing/2014/main" val="2961652315"/>
                    </a:ext>
                  </a:extLst>
                </a:gridCol>
                <a:gridCol w="1283038">
                  <a:extLst>
                    <a:ext uri="{9D8B030D-6E8A-4147-A177-3AD203B41FA5}">
                      <a16:colId xmlns:a16="http://schemas.microsoft.com/office/drawing/2014/main" val="4114978003"/>
                    </a:ext>
                  </a:extLst>
                </a:gridCol>
              </a:tblGrid>
              <a:tr h="2703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residual_coding( x0, y0, log2TbWidth, log2TbHeight, cIdx ) {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Descriptor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857547"/>
                  </a:ext>
                </a:extLst>
              </a:tr>
              <a:tr h="2703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fr-FR" sz="1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725978"/>
                  </a:ext>
                </a:extLst>
              </a:tr>
              <a:tr h="2703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US" sz="1800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stateTab</a:t>
                      </a:r>
                      <a:r>
                        <a:rPr lang="en-US" sz="18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</a:t>
                      </a:r>
                      <a:r>
                        <a:rPr lang="en-US" sz="1800" strike="sngStrike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pic_dep_quant_enabled_flag</a:t>
                      </a:r>
                      <a:r>
                        <a:rPr lang="en-US" sz="1800" strike="sng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0 ? 4stateTransTable : 0</a:t>
                      </a:r>
                      <a:endParaRPr lang="fr-FR" sz="1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052454"/>
                  </a:ext>
                </a:extLst>
              </a:tr>
              <a:tr h="2703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stateTab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cIdx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? 4stateTransTable : 8stateTransTable  </a:t>
                      </a:r>
                      <a:endParaRPr lang="fr-FR" sz="1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678742"/>
                  </a:ext>
                </a:extLst>
              </a:tr>
              <a:tr h="27038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fr-FR" sz="1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17499" marR="117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86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23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477" y="10395"/>
            <a:ext cx="11231880" cy="1325563"/>
          </a:xfrm>
        </p:spPr>
        <p:txBody>
          <a:bodyPr>
            <a:normAutofit/>
          </a:bodyPr>
          <a:lstStyle/>
          <a:p>
            <a:r>
              <a:rPr lang="en-CA" sz="3600" dirty="0"/>
              <a:t>Simulation 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53312-2F35-4CD2-8FE8-B41B2B54A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E508-4638-446E-9638-C55F2D915FC9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B3B34-0FD9-4698-8F70-BD04090F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F479C-4923-43F1-AE2F-480B7DD55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83C32C-463A-4EC4-8177-AE4B8E22B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825839"/>
              </p:ext>
            </p:extLst>
          </p:nvPr>
        </p:nvGraphicFramePr>
        <p:xfrm>
          <a:off x="1119685" y="1335958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485953091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898279911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07527566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030022897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3942322776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5879060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93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321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376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68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262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958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185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821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377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538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28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82142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323141C-92EF-47C9-81DA-D7318B2BC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313957"/>
              </p:ext>
            </p:extLst>
          </p:nvPr>
        </p:nvGraphicFramePr>
        <p:xfrm>
          <a:off x="6858334" y="1335958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661942049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92958628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65938391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388447913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1583856622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17046570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</a:t>
                      </a:r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Access Main 10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590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821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749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136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813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1623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709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819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26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333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507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7509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4B60249-31F1-4C0F-9DFC-0350EFE40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439614"/>
              </p:ext>
            </p:extLst>
          </p:nvPr>
        </p:nvGraphicFramePr>
        <p:xfrm>
          <a:off x="1119685" y="3975675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790428338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73515572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481448316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568624785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96574419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4843365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926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 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932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073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18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044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601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205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95%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7372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679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86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07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077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757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070A-A570-41E7-A8EA-5E0ECA547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8279"/>
            <a:ext cx="11231880" cy="1325563"/>
          </a:xfrm>
        </p:spPr>
        <p:txBody>
          <a:bodyPr>
            <a:normAutofit/>
          </a:bodyPr>
          <a:lstStyle/>
          <a:p>
            <a:r>
              <a:rPr lang="en-CA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EAE0A-5EF7-405E-9260-C3D1401AC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478779"/>
            <a:ext cx="11231879" cy="4351338"/>
          </a:xfrm>
        </p:spPr>
        <p:txBody>
          <a:bodyPr>
            <a:normAutofit/>
          </a:bodyPr>
          <a:lstStyle/>
          <a:p>
            <a:r>
              <a:rPr lang="en-CA" dirty="0"/>
              <a:t>A</a:t>
            </a:r>
            <a:r>
              <a:rPr lang="en-US" dirty="0" err="1"/>
              <a:t>pply</a:t>
            </a:r>
            <a:r>
              <a:rPr lang="en-US" dirty="0"/>
              <a:t> DQ with 4 states for chroma components</a:t>
            </a:r>
            <a:endParaRPr lang="en-CA" dirty="0"/>
          </a:p>
          <a:p>
            <a:pPr lvl="1"/>
            <a:r>
              <a:rPr lang="en-CA" dirty="0"/>
              <a:t>Number of operations are reduced at the encoder </a:t>
            </a:r>
          </a:p>
          <a:p>
            <a:pPr lvl="1"/>
            <a:r>
              <a:rPr lang="en-CA" dirty="0"/>
              <a:t>Around 96% to 99% encoding time saving over ECM-3.1</a:t>
            </a:r>
          </a:p>
          <a:p>
            <a:pPr lvl="1"/>
            <a:r>
              <a:rPr lang="en-CA" dirty="0"/>
              <a:t>No decoding time change</a:t>
            </a:r>
          </a:p>
          <a:p>
            <a:pPr lvl="1"/>
            <a:r>
              <a:rPr lang="en-CA" dirty="0"/>
              <a:t>Around 0,03% in AI and 0.02% loss in RA </a:t>
            </a:r>
          </a:p>
          <a:p>
            <a:pPr lvl="1"/>
            <a:endParaRPr lang="en-CA" dirty="0"/>
          </a:p>
          <a:p>
            <a:r>
              <a:rPr lang="en-CA" dirty="0"/>
              <a:t>Suggest to adopt in next ECM working draft</a:t>
            </a:r>
          </a:p>
          <a:p>
            <a:endParaRPr lang="en-CA" dirty="0"/>
          </a:p>
          <a:p>
            <a:r>
              <a:rPr lang="en-CA" dirty="0"/>
              <a:t>Thanks to Dolby for crosschecking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237C-2993-4409-9214-A48C2E960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5C304-EA22-4A71-B7E9-C64BEC7BFB7A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6555-F1A0-48ED-8C02-E980B29E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AB845-58D5-494A-ABD4-B1C52FE6E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0265379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555</TotalTime>
  <Words>766</Words>
  <Application>Microsoft Office PowerPoint</Application>
  <PresentationFormat>Widescreen</PresentationFormat>
  <Paragraphs>245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Cambria Math</vt:lpstr>
      <vt:lpstr>Century Gothic</vt:lpstr>
      <vt:lpstr>Times New Roman</vt:lpstr>
      <vt:lpstr>InterDigital 2022 PPT Template</vt:lpstr>
      <vt:lpstr>JVET-Y0114</vt:lpstr>
      <vt:lpstr>Encoder complexity of DQ with 8 states</vt:lpstr>
      <vt:lpstr>Encoder complexity of DQ with 4 states</vt:lpstr>
      <vt:lpstr>Encoder complexity of DQ with 4/8 states per TB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Ya Chen</cp:lastModifiedBy>
  <cp:revision>12</cp:revision>
  <dcterms:created xsi:type="dcterms:W3CDTF">2022-01-11T10:24:13Z</dcterms:created>
  <dcterms:modified xsi:type="dcterms:W3CDTF">2022-01-13T13:27:17Z</dcterms:modified>
</cp:coreProperties>
</file>