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9" r:id="rId4"/>
  </p:sldMasterIdLst>
  <p:notesMasterIdLst>
    <p:notesMasterId r:id="rId13"/>
  </p:notesMasterIdLst>
  <p:handoutMasterIdLst>
    <p:handoutMasterId r:id="rId14"/>
  </p:handoutMasterIdLst>
  <p:sldIdLst>
    <p:sldId id="435" r:id="rId5"/>
    <p:sldId id="778" r:id="rId6"/>
    <p:sldId id="779" r:id="rId7"/>
    <p:sldId id="780" r:id="rId8"/>
    <p:sldId id="781" r:id="rId9"/>
    <p:sldId id="782" r:id="rId10"/>
    <p:sldId id="783" r:id="rId11"/>
    <p:sldId id="784" r:id="rId12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rossen, Dirk" initials="DOT" lastIdx="5" clrIdx="0"/>
  <p:cmAuthor id="2" name="Reznik, Alex" initials="RA" lastIdx="1" clrIdx="1"/>
  <p:cmAuthor id="3" name="Rick Taylor" initials="" lastIdx="30" clrIdx="2"/>
  <p:cmAuthor id="4" name="C S" initials="CS" lastIdx="5" clrIdx="3"/>
  <p:cmAuthor id="5" name="Microsoft Office User" initials="Office" lastIdx="2" clrIdx="4"/>
  <p:cmAuthor id="6" name="Amy Romanofsky Schneider" initials="ARS" lastIdx="1" clrIdx="5"/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13" name="Ya Chen" initials="YC" lastIdx="1" clrIdx="12">
    <p:extLst>
      <p:ext uri="{19B8F6BF-5375-455C-9EA6-DF929625EA0E}">
        <p15:presenceInfo xmlns:p15="http://schemas.microsoft.com/office/powerpoint/2012/main" userId="S::ya.chen3@InterDigital.com::35fba0f8-1486-42a8-879e-9ec51e1497a8" providerId="AD"/>
      </p:ext>
    </p:extLst>
  </p:cmAuthor>
  <p:cmAuthor id="14" name="Thierry Dumas" initials="TD" lastIdx="2" clrIdx="13">
    <p:extLst>
      <p:ext uri="{19B8F6BF-5375-455C-9EA6-DF929625EA0E}">
        <p15:presenceInfo xmlns:p15="http://schemas.microsoft.com/office/powerpoint/2012/main" userId="S::Thierry.Dumas@interdigital.com::f3474dd9-0576-4378-9a13-3fe6d0b4041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FFFFCC"/>
    <a:srgbClr val="53ABDD"/>
    <a:srgbClr val="CB1476"/>
    <a:srgbClr val="009E8E"/>
    <a:srgbClr val="8A318E"/>
    <a:srgbClr val="8B1069"/>
    <a:srgbClr val="39B54A"/>
    <a:srgbClr val="00ADEE"/>
    <a:srgbClr val="602A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95" autoAdjust="0"/>
    <p:restoredTop sz="94150" autoAdjust="0"/>
  </p:normalViewPr>
  <p:slideViewPr>
    <p:cSldViewPr snapToGrid="0">
      <p:cViewPr varScale="1">
        <p:scale>
          <a:sx n="144" d="100"/>
          <a:sy n="144" d="100"/>
        </p:scale>
        <p:origin x="414" y="126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3300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1/13/2022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1/13/2022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4039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39723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15873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11861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1691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29329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11681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8712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E2CF1D4-19FB-C14C-941C-D8E6B3BDD7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1EF9AAD-6C44-154A-A41B-C59AB1D5FFC2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60E4BA6-7E83-D84C-959E-8AB401E556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8007" y="1539030"/>
            <a:ext cx="6772820" cy="315997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9016120-4CC7-6D40-B1D0-2880575327E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75449" y="3818456"/>
            <a:ext cx="1675338" cy="10272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B791683-25F9-264B-A51F-413518C598B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88007" y="308164"/>
            <a:ext cx="1114025" cy="1386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893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">
          <p15:clr>
            <a:srgbClr val="FBAE40"/>
          </p15:clr>
        </p15:guide>
        <p15:guide id="2" pos="408">
          <p15:clr>
            <a:srgbClr val="FBAE40"/>
          </p15:clr>
        </p15:guide>
        <p15:guide id="3" orient="horz">
          <p15:clr>
            <a:srgbClr val="FBAE40"/>
          </p15:clr>
        </p15:guide>
        <p15:guide id="4" pos="141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566D2AA-BC5A-DA4F-955A-651A39E71C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093"/>
            <a:ext cx="9144000" cy="51435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0133663A-14EB-2D47-896B-3F3E5AF2838D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DE7CDFC9-2517-5E48-B748-0F31AB9146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9F89345-C765-7840-8ADD-F3DD9EA92DE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310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4828619"/>
      </p:ext>
    </p:extLst>
  </p:cSld>
  <p:clrMapOvr>
    <a:masterClrMapping/>
  </p:clrMapOvr>
  <p:transition spd="slow" advClick="0" advTm="20000">
    <p:push dir="u"/>
  </p:transition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929575"/>
            <a:ext cx="8245078" cy="3529317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2"/>
            <a:ext cx="28956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9464079"/>
      </p:ext>
    </p:extLst>
  </p:cSld>
  <p:clrMapOvr>
    <a:masterClrMapping/>
  </p:clrMapOvr>
  <p:transition spd="slow" advClick="0" advTm="20000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51435" tIns="257175" rIns="51435" bIns="257175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40E23041-59AD-4DF9-8924-E131AEAD45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0279" y="4752391"/>
            <a:ext cx="1716200" cy="27379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EB045A5-8ED3-48B2-AA49-3D4DD37E784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6321" y="2183362"/>
            <a:ext cx="876391" cy="76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602208"/>
      </p:ext>
    </p:extLst>
  </p:cSld>
  <p:clrMapOvr>
    <a:masterClrMapping/>
  </p:clrMapOvr>
  <p:transition spd="slow" advClick="0" advTm="20000">
    <p:push dir="u"/>
  </p:transition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929575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100" b="1" i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0A50067-4BD9-D94C-B063-76461EFD0E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765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with Ba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A806C7A-CDA9-A942-8185-BF7D1503D05B}"/>
              </a:ext>
            </a:extLst>
          </p:cNvPr>
          <p:cNvSpPr/>
          <p:nvPr userDrawn="1"/>
        </p:nvSpPr>
        <p:spPr>
          <a:xfrm>
            <a:off x="4251960" y="800896"/>
            <a:ext cx="640080" cy="51601"/>
          </a:xfrm>
          <a:prstGeom prst="rect">
            <a:avLst/>
          </a:prstGeom>
          <a:solidFill>
            <a:srgbClr val="2BA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53ABDD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1AB0E00-D09B-2A40-8DF2-53B1699482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FFD556CE-2909-ED40-95C3-AB02E620973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032191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lnSpc>
                <a:spcPct val="100000"/>
              </a:lnSpc>
              <a:buClr>
                <a:srgbClr val="00ADEE"/>
              </a:buClr>
              <a:buNone/>
              <a:defRPr sz="1500" b="0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1855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98F75D1-89D2-924F-BD6E-FABF44AF59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F85441A6-D9AB-CE49-AD67-8450379753C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032191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lnSpc>
                <a:spcPct val="100000"/>
              </a:lnSpc>
              <a:buClr>
                <a:srgbClr val="00ADEE"/>
              </a:buClr>
              <a:buNone/>
              <a:defRPr sz="1500" b="0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494642-C552-A74B-BC46-E940D302CF4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7201" y="609154"/>
            <a:ext cx="8229599" cy="33575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498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3944" y="205980"/>
            <a:ext cx="5050971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1A14B63-49A7-7646-A1A3-CBEE5D3056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978150" cy="481131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93FF97AA-8D24-7148-A90F-2665E81DE4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43943" y="929575"/>
            <a:ext cx="5050970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100" b="1" i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EC73528-82A0-2943-9E79-C2262F9163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498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AC1AC81-21A6-F94D-9650-C801CCFF8B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CF60525C-30A8-2F42-8F79-1BB033A1B966}"/>
              </a:ext>
            </a:extLst>
          </p:cNvPr>
          <p:cNvSpPr/>
          <p:nvPr userDrawn="1"/>
        </p:nvSpPr>
        <p:spPr>
          <a:xfrm rot="5400000">
            <a:off x="163858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7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BD6B0178-5886-5D41-B037-244D7B680283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FE689C0B-BEFB-8545-8934-3C4367EEBD9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2DBD5DE-51F6-6546-BEC3-377EB3E32AD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1520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968">
          <p15:clr>
            <a:srgbClr val="FBAE40"/>
          </p15:clr>
        </p15:guide>
        <p15:guide id="2" pos="724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26DD05A-D91C-B347-992F-1797342FAF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C27451BB-BC23-E740-B769-6D53FC5544D4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7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C37F96CA-BAE1-7A4D-A170-5FD460D58D09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F6683CA2-B7B8-8B47-8EEF-1034A45EBCF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7EE3AB9-70C5-C74B-8B99-A03E1820EEE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164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4A55219-858C-D649-A43F-428DA7D277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0133663A-14EB-2D47-896B-3F3E5AF2838D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DE7CDFC9-2517-5E48-B748-0F31AB9146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B9A583D-3933-8446-B99C-3A8515D2479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781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451B18E-382B-2242-81D6-1F6257824D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144000" cy="515159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57ED628A-D43B-F441-9759-34D474EC9D76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BF8293C9-3BD7-C54B-A990-70C169E92F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92EC07F-43AB-CF4A-8FAA-E1BC3195FDE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091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CD2D5-99D2-C84E-86F7-4ACB2D6B9D59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0" y="4816684"/>
            <a:ext cx="9144000" cy="326816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D53C253-E12A-DC41-B2D1-476485B696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0EEA081-2E45-C744-8364-D9386BBDFE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DFEB85-93F7-2B4E-9AF3-33761AE1F6E7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8388" y="4923852"/>
            <a:ext cx="961288" cy="153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76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73" r:id="rId4"/>
    <p:sldLayoutId id="2147483974" r:id="rId5"/>
    <p:sldLayoutId id="2147483975" r:id="rId6"/>
    <p:sldLayoutId id="2147483976" r:id="rId7"/>
    <p:sldLayoutId id="2147483977" r:id="rId8"/>
    <p:sldLayoutId id="2147483978" r:id="rId9"/>
    <p:sldLayoutId id="2147483979" r:id="rId10"/>
    <p:sldLayoutId id="2147483980" r:id="rId11"/>
    <p:sldLayoutId id="2147483981" r:id="rId12"/>
    <p:sldLayoutId id="2147483982" r:id="rId13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8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5EA687FF-8FFA-42AE-B9EF-8F7F39B83D02}"/>
              </a:ext>
            </a:extLst>
          </p:cNvPr>
          <p:cNvSpPr txBox="1"/>
          <p:nvPr/>
        </p:nvSpPr>
        <p:spPr>
          <a:xfrm>
            <a:off x="590938" y="1617143"/>
            <a:ext cx="8092751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JVET-Y0095</a:t>
            </a:r>
          </a:p>
          <a:p>
            <a:pPr algn="ctr"/>
            <a:endParaRPr lang="fr-FR" sz="2000" dirty="0">
              <a:solidFill>
                <a:schemeClr val="bg1"/>
              </a:solidFill>
            </a:endParaRPr>
          </a:p>
          <a:p>
            <a:pPr algn="ctr"/>
            <a:endParaRPr lang="fr-FR" sz="2400" dirty="0">
              <a:solidFill>
                <a:schemeClr val="bg1"/>
              </a:solidFill>
            </a:endParaRPr>
          </a:p>
          <a:p>
            <a:pPr algn="ctr"/>
            <a:r>
              <a:rPr lang="en-CA" sz="2400" dirty="0">
                <a:solidFill>
                  <a:schemeClr val="bg1"/>
                </a:solidFill>
                <a:ea typeface="Times New Roman" panose="02020603050405020304" pitchFamily="18" charset="0"/>
              </a:rPr>
              <a:t>Non-EE2: RPR with luma-only re-scaling</a:t>
            </a:r>
            <a:endParaRPr lang="en-CA" sz="1000" dirty="0">
              <a:solidFill>
                <a:schemeClr val="bg1"/>
              </a:solidFill>
            </a:endParaRPr>
          </a:p>
          <a:p>
            <a:pPr algn="ctr"/>
            <a:r>
              <a:rPr lang="en-CA" sz="1000" dirty="0">
                <a:solidFill>
                  <a:schemeClr val="bg1"/>
                </a:solidFill>
              </a:rPr>
              <a:t>Philippe Bordes, Franck Galpin, Edouard François</a:t>
            </a:r>
            <a:endParaRPr lang="fr-FR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7719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RPR drops in chroma 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4C2CF7-8611-4164-BBD4-2458CD5E7535}"/>
              </a:ext>
            </a:extLst>
          </p:cNvPr>
          <p:cNvSpPr txBox="1"/>
          <p:nvPr/>
        </p:nvSpPr>
        <p:spPr>
          <a:xfrm>
            <a:off x="412693" y="757341"/>
            <a:ext cx="8183937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1" indent="-171450">
              <a:buFontTx/>
              <a:buChar char="-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RPR benefits for UHD content:</a:t>
            </a:r>
          </a:p>
          <a:p>
            <a:pPr marL="857250" lvl="2" indent="-171450">
              <a:buFontTx/>
              <a:buChar char="-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reduces blocking artefacts at low bit rate</a:t>
            </a:r>
          </a:p>
          <a:p>
            <a:pPr marL="857250" lvl="2" indent="-171450">
              <a:spcAft>
                <a:spcPts val="600"/>
              </a:spcAft>
              <a:buFontTx/>
              <a:buChar char="-"/>
            </a:pP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encoding/decoding times (complexity) decreases significantly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1" indent="-171450">
              <a:buFontTx/>
              <a:buChar char="-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But previous meetings raised RPR had BD-rate gains in luma but loss in chroma:</a:t>
            </a:r>
          </a:p>
          <a:p>
            <a:pPr marL="857250" lvl="2" indent="-171450">
              <a:buFontTx/>
              <a:buChar char="-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RPR performs an additional down-scaling filtering on samples that were already filtered from the original canonical 4:4:4 content to create the 4:2:0 format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3AF8655-D300-4543-AE32-CDEBA7803A3F}"/>
              </a:ext>
            </a:extLst>
          </p:cNvPr>
          <p:cNvSpPr txBox="1"/>
          <p:nvPr/>
        </p:nvSpPr>
        <p:spPr>
          <a:xfrm>
            <a:off x="373310" y="3861202"/>
            <a:ext cx="8586132" cy="9079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CA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* Combination of full size and quarter size coding (RPR) adaptively per sequences and target rate (RPR is used at low bit rate if it improves anchors). RPR streams QPs =QP</a:t>
            </a:r>
            <a:r>
              <a:rPr lang="en-CA" sz="12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CTC</a:t>
            </a:r>
            <a:r>
              <a:rPr lang="en-CA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- 5 = {17, 22, 27, 32, 37}</a:t>
            </a:r>
          </a:p>
          <a:p>
            <a:r>
              <a:rPr lang="fr-FR" sz="1200" baseline="30000" dirty="0">
                <a:latin typeface="Times New Roman" panose="02020603050405020304" pitchFamily="18" charset="0"/>
              </a:rPr>
              <a:t>1</a:t>
            </a:r>
            <a:r>
              <a:rPr lang="fr-FR" sz="1200" dirty="0">
                <a:latin typeface="Times New Roman" panose="02020603050405020304" pitchFamily="18" charset="0"/>
              </a:rPr>
              <a:t> 1 frame in AI, 17 frames in RA, {BodeMuseum, NeptuneFountain2, NeptuneFountain3, OberbaumSpree, QuadrigaTree, SubwayTree, TiergartenParkway}.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6D98D23-7919-4B91-B08C-1FAF4B53EC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09" y="2359080"/>
            <a:ext cx="8397380" cy="1357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232269"/>
      </p:ext>
    </p:extLst>
  </p:cSld>
  <p:clrMapOvr>
    <a:masterClrMapping/>
  </p:clrMapOvr>
  <p:transition spd="slow" advClick="0" advTm="2000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Proposal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4C2CF7-8611-4164-BBD4-2458CD5E7535}"/>
              </a:ext>
            </a:extLst>
          </p:cNvPr>
          <p:cNvSpPr txBox="1"/>
          <p:nvPr/>
        </p:nvSpPr>
        <p:spPr>
          <a:xfrm>
            <a:off x="412693" y="757341"/>
            <a:ext cx="8183937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1" indent="-171450">
              <a:buFontTx/>
              <a:buChar char="-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Proposal:</a:t>
            </a:r>
          </a:p>
          <a:p>
            <a:pPr marL="857250" lvl="2" indent="-171450">
              <a:buFontTx/>
              <a:buChar char="-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increase the flexibility of RPR by allowing </a:t>
            </a:r>
            <a:r>
              <a:rPr lang="en-US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down-scaling luma only</a:t>
            </a:r>
          </a:p>
          <a:p>
            <a:pPr marL="857250" lvl="2" indent="-171450">
              <a:buFontTx/>
              <a:buChar char="-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codec may switch dynamically resolution and/or </a:t>
            </a:r>
            <a:r>
              <a:rPr lang="en-US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chroma format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which is </a:t>
            </a:r>
            <a:r>
              <a:rPr lang="en-US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signaled in PPS</a:t>
            </a:r>
          </a:p>
          <a:p>
            <a:pPr marL="857250" lvl="2" indent="-171450">
              <a:buFontTx/>
              <a:buChar char="-"/>
            </a:pP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still benefit from the CC tools (intra prediction, CC-SAO, CC-ALF)</a:t>
            </a:r>
          </a:p>
          <a:p>
            <a:pPr marL="857250" lvl="2" indent="-171450">
              <a:buFontTx/>
              <a:buChar char="-"/>
            </a:pP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RPR luma-only feature is limited to down-scaling by 2 both horizontally and vertically, so that the chroma format of the reconstructed pictures may be 4:2:0 (no-RPR or regular RPR) or 4:4:4 (luma-only RPR)</a:t>
            </a:r>
          </a:p>
          <a:p>
            <a:pPr marL="514350" lvl="1" indent="-171450">
              <a:buFontTx/>
              <a:buChar char="-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Tests:</a:t>
            </a:r>
          </a:p>
          <a:p>
            <a:pPr marL="857250" lvl="2" indent="-171450">
              <a:buFontTx/>
              <a:buChar char="-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Chroma qp-offset = +5 to align with the CTC chroma qp anchors</a:t>
            </a:r>
          </a:p>
          <a:p>
            <a:pPr marL="857250" lvl="2" indent="-171450">
              <a:buFontTx/>
              <a:buChar char="-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57250" lvl="2" indent="-171450">
              <a:buFontTx/>
              <a:buChar char="-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58BBC57-0B72-40C7-98F3-2C93845958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693" y="2997393"/>
            <a:ext cx="8338657" cy="1396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354590"/>
      </p:ext>
    </p:extLst>
  </p:cSld>
  <p:clrMapOvr>
    <a:masterClrMapping/>
  </p:clrMapOvr>
  <p:transition spd="slow" advClick="0" advTm="20000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luma-only RPR: Chroma qp-offset adjustment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58BBC57-0B72-40C7-98F3-2C93845958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021" y="740674"/>
            <a:ext cx="7321957" cy="122608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4C3B427-EAD3-4B98-85C7-EE7EFB0433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020" y="2071617"/>
            <a:ext cx="7321957" cy="123565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1D19EF7-CD47-4BC8-ABBD-293B25AD7E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020" y="3513170"/>
            <a:ext cx="711899" cy="118649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CEF351A-7C27-490C-8562-E1C0F98E82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5135" y="3515858"/>
            <a:ext cx="3432274" cy="119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293988"/>
      </p:ext>
    </p:extLst>
  </p:cSld>
  <p:clrMapOvr>
    <a:masterClrMapping/>
  </p:clrMapOvr>
  <p:transition spd="slow" advClick="0" advTm="2000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Chroma qp-offset adjustment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ED3812-BE70-4A14-BCFD-633B99A1C4B1}"/>
              </a:ext>
            </a:extLst>
          </p:cNvPr>
          <p:cNvGrpSpPr>
            <a:grpSpLocks noChangeAspect="1"/>
          </p:cNvGrpSpPr>
          <p:nvPr/>
        </p:nvGrpSpPr>
        <p:grpSpPr>
          <a:xfrm>
            <a:off x="717205" y="1116071"/>
            <a:ext cx="7923854" cy="1292213"/>
            <a:chOff x="911020" y="3513170"/>
            <a:chExt cx="7321957" cy="1194056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441B2420-3725-4B83-8C82-67E782699D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020" y="3513170"/>
              <a:ext cx="711899" cy="1186499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3F10267D-F19A-4235-9839-F16E305E8D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89880" y="3514449"/>
              <a:ext cx="3243097" cy="1186499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57967547-0B75-4A71-A13D-9867ADEBD5B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85135" y="3515858"/>
              <a:ext cx="3432274" cy="1191368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9936E02-3194-47FF-8318-CCA1A8533E37}"/>
              </a:ext>
            </a:extLst>
          </p:cNvPr>
          <p:cNvGrpSpPr>
            <a:grpSpLocks noChangeAspect="1"/>
          </p:cNvGrpSpPr>
          <p:nvPr/>
        </p:nvGrpSpPr>
        <p:grpSpPr>
          <a:xfrm>
            <a:off x="717205" y="3004151"/>
            <a:ext cx="7923854" cy="1295944"/>
            <a:chOff x="67299" y="2636667"/>
            <a:chExt cx="12334673" cy="2017332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28B724A-7FBF-4D8E-8CCD-802A8AF00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7299" y="2644224"/>
              <a:ext cx="1219200" cy="2009775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44D54C39-AA8C-4AEC-92EB-D13FD9D8B60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24896" y="2636667"/>
              <a:ext cx="5619750" cy="2000250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DC8698DA-9DFB-495B-A685-7D8BF41EF34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791747" y="2645208"/>
              <a:ext cx="5610225" cy="2000250"/>
            </a:xfrm>
            <a:prstGeom prst="rect">
              <a:avLst/>
            </a:prstGeom>
          </p:spPr>
        </p:pic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E2F90A59-364D-41CB-958A-FD66962718F1}"/>
              </a:ext>
            </a:extLst>
          </p:cNvPr>
          <p:cNvSpPr txBox="1"/>
          <p:nvPr/>
        </p:nvSpPr>
        <p:spPr>
          <a:xfrm>
            <a:off x="634789" y="838060"/>
            <a:ext cx="14446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Luma-only RPR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B3612AF-4D6B-4BDF-A084-E044C7343568}"/>
              </a:ext>
            </a:extLst>
          </p:cNvPr>
          <p:cNvSpPr txBox="1"/>
          <p:nvPr/>
        </p:nvSpPr>
        <p:spPr>
          <a:xfrm>
            <a:off x="635311" y="2743093"/>
            <a:ext cx="12137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Regular RPR</a:t>
            </a:r>
          </a:p>
        </p:txBody>
      </p:sp>
    </p:spTree>
    <p:extLst>
      <p:ext uri="{BB962C8B-B14F-4D97-AF65-F5344CB8AC3E}">
        <p14:creationId xmlns:p14="http://schemas.microsoft.com/office/powerpoint/2010/main" val="2545460859"/>
      </p:ext>
    </p:extLst>
  </p:cSld>
  <p:clrMapOvr>
    <a:masterClrMapping/>
  </p:clrMapOvr>
  <p:transition spd="slow" advClick="0" advTm="20000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Conclusion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B8D4DA1-CA1E-41D3-B017-965C87410F78}"/>
              </a:ext>
            </a:extLst>
          </p:cNvPr>
          <p:cNvSpPr txBox="1"/>
          <p:nvPr/>
        </p:nvSpPr>
        <p:spPr>
          <a:xfrm>
            <a:off x="504431" y="1379345"/>
            <a:ext cx="8135137" cy="23006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RPR improves the coding efficiency for low bit-rates which improves the overall BD-rate coding gains and reduce the encoding/decoding times. </a:t>
            </a:r>
            <a:endParaRPr lang="fr-FR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</a:t>
            </a:r>
            <a:r>
              <a:rPr lang="en-CA" sz="14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luma-only RPR</a:t>
            </a:r>
            <a:r>
              <a:rPr lang="en-CA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tool provides at least same BD-rate gains as regular RPR. However, the regular RPR requires adjusting the chroma </a:t>
            </a:r>
            <a:r>
              <a:rPr lang="en-CA" sz="1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qp</a:t>
            </a:r>
            <a:r>
              <a:rPr lang="en-CA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-offset per sequence and depends on coding configuration to align with BD-rate anchor curves. </a:t>
            </a:r>
            <a:endParaRPr lang="fr-FR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</a:t>
            </a:r>
            <a:r>
              <a:rPr lang="en-CA" sz="14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luma-only RPR</a:t>
            </a:r>
            <a:r>
              <a:rPr lang="en-CA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is a simple extension of RPR which overcomes the issue of additional down-filtering of chroma in 4:2:0. It also facilitates the selection of QP to be consistent across sequence types and configurations. </a:t>
            </a: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27697C-595E-49BA-AF95-DA2C2B0313B5}"/>
              </a:ext>
            </a:extLst>
          </p:cNvPr>
          <p:cNvSpPr txBox="1"/>
          <p:nvPr/>
        </p:nvSpPr>
        <p:spPr>
          <a:xfrm>
            <a:off x="2645547" y="3679975"/>
            <a:ext cx="4188904" cy="9925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One proposes following RPR modifications in ECM:</a:t>
            </a:r>
          </a:p>
          <a:p>
            <a:pPr marL="628650" lvl="1" indent="-285750" algn="just" hangingPunct="0"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Enable </a:t>
            </a:r>
            <a:r>
              <a:rPr lang="en-CA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luma-only RPR</a:t>
            </a: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in ECM</a:t>
            </a:r>
          </a:p>
          <a:p>
            <a:pPr marL="628650" lvl="1" indent="-285750" algn="just" hangingPunct="0"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Encode chroma-format into PPS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59655576"/>
      </p:ext>
    </p:extLst>
  </p:cSld>
  <p:clrMapOvr>
    <a:masterClrMapping/>
  </p:clrMapOvr>
  <p:transition spd="slow" advClick="0" advTm="20000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luma-only RPR: Chroma </a:t>
            </a:r>
            <a:r>
              <a:rPr lang="en-US" sz="2000" dirty="0" err="1"/>
              <a:t>qp</a:t>
            </a:r>
            <a:r>
              <a:rPr lang="en-US" sz="2000" dirty="0"/>
              <a:t>-offset adjustment  (4 QPs)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D19EF7-CD47-4BC8-ABBD-293B25AD7E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020" y="3513170"/>
            <a:ext cx="711899" cy="11864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11C141A-94C8-4C94-850C-EA04D16350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247" y="740675"/>
            <a:ext cx="7321957" cy="12341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DF85C34-C4A1-4622-9C8C-2EE54767B2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4247" y="2071617"/>
            <a:ext cx="7315184" cy="124930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DDE9815-5552-4150-A471-3DB9A853DE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92691" y="3506351"/>
            <a:ext cx="3366961" cy="1210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135369"/>
      </p:ext>
    </p:extLst>
  </p:cSld>
  <p:clrMapOvr>
    <a:masterClrMapping/>
  </p:clrMapOvr>
  <p:transition spd="slow" advClick="0" advTm="20000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Chroma </a:t>
            </a:r>
            <a:r>
              <a:rPr lang="en-US" sz="2000" dirty="0" err="1"/>
              <a:t>qp</a:t>
            </a:r>
            <a:r>
              <a:rPr lang="en-US" sz="2000" dirty="0"/>
              <a:t>-offset adjustment (4 QPs)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2F90A59-364D-41CB-958A-FD66962718F1}"/>
              </a:ext>
            </a:extLst>
          </p:cNvPr>
          <p:cNvSpPr txBox="1"/>
          <p:nvPr/>
        </p:nvSpPr>
        <p:spPr>
          <a:xfrm>
            <a:off x="634789" y="838060"/>
            <a:ext cx="14446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Luma-only RPR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B3612AF-4D6B-4BDF-A084-E044C7343568}"/>
              </a:ext>
            </a:extLst>
          </p:cNvPr>
          <p:cNvSpPr txBox="1"/>
          <p:nvPr/>
        </p:nvSpPr>
        <p:spPr>
          <a:xfrm>
            <a:off x="635311" y="2743093"/>
            <a:ext cx="12137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Regular RPR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1EDD87E-FF39-48CB-9B20-5F26E40E47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139" y="1117455"/>
            <a:ext cx="760719" cy="126786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A5F2D3F-F317-4CCF-985B-B8F7B37D03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4825" y="1117455"/>
            <a:ext cx="3588234" cy="128952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9791714-B3E1-44A3-B56E-F9F9DFBD6A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6677" y="1104203"/>
            <a:ext cx="3478000" cy="13102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259528B-5771-4A06-AF2D-0A0189C268E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8139" y="3009639"/>
            <a:ext cx="4188884" cy="127729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244B31A-2580-4BAF-99E1-580BAE455F1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91100" y="3009569"/>
            <a:ext cx="3478000" cy="1284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014532"/>
      </p:ext>
    </p:extLst>
  </p:cSld>
  <p:clrMapOvr>
    <a:masterClrMapping/>
  </p:clrMapOvr>
  <p:transition spd="slow" advClick="0" advTm="20000">
    <p:push dir="u"/>
  </p:transition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470C1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602BC67-704A-4474-B02F-AC0C62DC9E2D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17876</TotalTime>
  <Words>417</Words>
  <Application>Microsoft Office PowerPoint</Application>
  <PresentationFormat>On-screen Show (16:9)</PresentationFormat>
  <Paragraphs>51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Century Gothic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Chen</dc:creator>
  <cp:lastModifiedBy>Philippe Bordes</cp:lastModifiedBy>
  <cp:revision>541</cp:revision>
  <dcterms:created xsi:type="dcterms:W3CDTF">2019-10-21T15:02:13Z</dcterms:created>
  <dcterms:modified xsi:type="dcterms:W3CDTF">2022-01-13T17:13:52Z</dcterms:modified>
</cp:coreProperties>
</file>