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259" r:id="rId5"/>
    <p:sldId id="267" r:id="rId6"/>
    <p:sldId id="268" r:id="rId7"/>
    <p:sldId id="269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652"/>
    <a:srgbClr val="0054A6"/>
    <a:srgbClr val="0055A6"/>
    <a:srgbClr val="008E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927" autoAdjust="0"/>
    <p:restoredTop sz="96327"/>
  </p:normalViewPr>
  <p:slideViewPr>
    <p:cSldViewPr snapToGrid="0" snapToObjects="1">
      <p:cViewPr varScale="1">
        <p:scale>
          <a:sx n="108" d="100"/>
          <a:sy n="108" d="100"/>
        </p:scale>
        <p:origin x="12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D3756E6-F2EA-9948-BF28-BC0E323E8B2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C9C2E5-9CA1-7A49-906E-E9A1E45A09A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4B7B1A-C332-254B-8453-B3BC7C448755}" type="datetimeFigureOut">
              <a:rPr lang="en-US" smtClean="0"/>
              <a:t>1/18/2022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594252-8FC8-BB4B-ACA0-61C5471E5AE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10A5D1-23B7-E346-A022-258BF45F21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3DBDD6-4C18-A04F-B865-42F41AF6BB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92123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AD63E-0F37-214B-8CBD-73F79DA28DF6}" type="datetimeFigureOut">
              <a:rPr lang="en-US" smtClean="0"/>
              <a:t>1/18/2022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2020 InterDigital, Inc.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53E616-3B3B-6546-AE13-BC763B1BC8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900755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BECBF6-6E48-AD41-B594-67967F7BE73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41A0810-8594-E64B-B263-C5922A2D8BC7}"/>
              </a:ext>
            </a:extLst>
          </p:cNvPr>
          <p:cNvSpPr/>
          <p:nvPr userDrawn="1"/>
        </p:nvSpPr>
        <p:spPr>
          <a:xfrm rot="5400000">
            <a:off x="201629" y="-190839"/>
            <a:ext cx="6847211" cy="7250468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89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E2E63F-61E3-3143-9A61-E1A22B051E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676" y="1964267"/>
            <a:ext cx="9990924" cy="2220869"/>
          </a:xfrm>
        </p:spPr>
        <p:txBody>
          <a:bodyPr anchor="b">
            <a:normAutofit/>
          </a:bodyPr>
          <a:lstStyle>
            <a:lvl1pPr algn="l">
              <a:defRPr sz="55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7F538-BFD2-D54A-A0C6-3A4A4B3C4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572FBD9-43E5-FF4F-9E10-0246F7C726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0675" y="410885"/>
            <a:ext cx="1485367" cy="18484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26469A8-05C7-9143-A929-50BD10F53E5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33932" y="5091275"/>
            <a:ext cx="2233784" cy="1369686"/>
          </a:xfrm>
          <a:prstGeom prst="rect">
            <a:avLst/>
          </a:prstGeom>
        </p:spPr>
      </p:pic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553FED33-4D49-4540-8D9F-3216166CC8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D884C2B-0107-4E45-933E-9D65E3FA75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0676" y="4195925"/>
            <a:ext cx="9990924" cy="447675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45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6ED13-D569-F94E-830C-ACC8391431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8077200" y="0"/>
            <a:ext cx="4114800" cy="64222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BB1420-023C-4545-BFCD-3F05C4064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9A61BEC-35D4-2642-85ED-9B0C1C075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7487" y="274639"/>
            <a:ext cx="6734628" cy="842381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3733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0AC8503D-1E07-5D4B-B549-595AA25F4C0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47486" y="1239433"/>
            <a:ext cx="6734627" cy="470575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800" b="1" i="0">
                <a:solidFill>
                  <a:schemeClr val="accent2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24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20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Slide Number Placeholder 14">
            <a:extLst>
              <a:ext uri="{FF2B5EF4-FFF2-40B4-BE49-F238E27FC236}">
                <a16:creationId xmlns:a16="http://schemas.microsoft.com/office/drawing/2014/main" id="{42FF2272-021F-574F-8097-4E0F1EB0AF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890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efaul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43141-D4D9-9A4E-8835-8FF04FFFC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30B59-3C25-304E-B12C-215A2C0E0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accent1"/>
              </a:buClr>
              <a:defRPr>
                <a:solidFill>
                  <a:schemeClr val="accent2"/>
                </a:solidFill>
              </a:defRPr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CE126-EF40-F24A-A058-22C0D7356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AF3992-94C6-384B-8BD9-D7242AC691CF}"/>
              </a:ext>
            </a:extLst>
          </p:cNvPr>
          <p:cNvSpPr/>
          <p:nvPr userDrawn="1"/>
        </p:nvSpPr>
        <p:spPr>
          <a:xfrm>
            <a:off x="566928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1"/>
              </a:solidFill>
            </a:endParaRPr>
          </a:p>
        </p:txBody>
      </p:sp>
      <p:sp>
        <p:nvSpPr>
          <p:cNvPr id="9" name="Slide Number Placeholder 14">
            <a:extLst>
              <a:ext uri="{FF2B5EF4-FFF2-40B4-BE49-F238E27FC236}">
                <a16:creationId xmlns:a16="http://schemas.microsoft.com/office/drawing/2014/main" id="{0C31DB86-9357-B347-9AFF-4185C109B7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26AEAE3C-4A0E-C74D-B9BC-AE9F19F1FE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679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43141-D4D9-9A4E-8835-8FF04FFFC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30B59-3C25-304E-B12C-215A2C0E0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CE126-EF40-F24A-A058-22C0D7356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F6732699-4526-F141-A337-0217EEED64C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599" y="812205"/>
            <a:ext cx="10972800" cy="4476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Slide Number Placeholder 14">
            <a:extLst>
              <a:ext uri="{FF2B5EF4-FFF2-40B4-BE49-F238E27FC236}">
                <a16:creationId xmlns:a16="http://schemas.microsoft.com/office/drawing/2014/main" id="{567EA33C-8C26-DE44-9A2A-C059F6DE50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83C056EC-9FFA-5F48-852B-D8A827C4EF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91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64584C-2FE1-F44A-8E0D-D63226BC0C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331204"/>
            <a:ext cx="5157787" cy="823912"/>
          </a:xfrm>
        </p:spPr>
        <p:txBody>
          <a:bodyPr anchor="ctr">
            <a:noAutofit/>
          </a:bodyPr>
          <a:lstStyle>
            <a:lvl1pPr marL="0" indent="0">
              <a:buNone/>
              <a:defRPr sz="28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129F4A-C81E-A443-A362-5190677F98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369300"/>
            <a:ext cx="5157787" cy="3820363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0169E5-90FA-B84B-9626-FECC7CD2A3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331204"/>
            <a:ext cx="5183188" cy="823912"/>
          </a:xfrm>
        </p:spPr>
        <p:txBody>
          <a:bodyPr anchor="ctr">
            <a:noAutofit/>
          </a:bodyPr>
          <a:lstStyle>
            <a:lvl1pPr marL="0" indent="0">
              <a:buNone/>
              <a:defRPr sz="28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78DB3F-BA6D-7444-8725-F2021837F0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369300"/>
            <a:ext cx="5183188" cy="3820363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E485BB-A2D7-1949-80A5-1417E9757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9148669-BBD0-7E44-86B7-A5FF69AE8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10BA43A2-44E9-7244-8989-860EA7ED8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23C77C6-F5C8-5340-A520-DE0D0CD8393F}"/>
              </a:ext>
            </a:extLst>
          </p:cNvPr>
          <p:cNvSpPr/>
          <p:nvPr userDrawn="1"/>
        </p:nvSpPr>
        <p:spPr>
          <a:xfrm>
            <a:off x="566928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1"/>
              </a:solidFill>
            </a:endParaRPr>
          </a:p>
        </p:txBody>
      </p:sp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99CE825B-7F5D-8D4E-983F-4C8BBE7D5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922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93AF68-570A-D244-B99C-933578F50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E805CA4-AA26-B640-82C6-2A96BDD2C37A}"/>
              </a:ext>
            </a:extLst>
          </p:cNvPr>
          <p:cNvSpPr/>
          <p:nvPr userDrawn="1"/>
        </p:nvSpPr>
        <p:spPr>
          <a:xfrm>
            <a:off x="566928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F109D9-B1A0-C643-BBF6-4D295304E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Slide Number Placeholder 14">
            <a:extLst>
              <a:ext uri="{FF2B5EF4-FFF2-40B4-BE49-F238E27FC236}">
                <a16:creationId xmlns:a16="http://schemas.microsoft.com/office/drawing/2014/main" id="{B575B8CC-0ED2-A441-B7D9-999B665EF1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C60551C5-D96C-F347-A92F-622F32D1D9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098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93AF68-570A-D244-B99C-933578F50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F109D9-B1A0-C643-BBF6-4D295304E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5708C0B-EF64-C147-9041-F52B53A13BC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599" y="812205"/>
            <a:ext cx="10972800" cy="4476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C7AEB771-D004-1049-9DB7-49A7FB2D50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A6648237-1539-DF4C-A10A-B7F818C7C4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832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 br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C092FA-716D-A741-9B7E-8CFF59D12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6" name="Slide Number Placeholder 14">
            <a:extLst>
              <a:ext uri="{FF2B5EF4-FFF2-40B4-BE49-F238E27FC236}">
                <a16:creationId xmlns:a16="http://schemas.microsoft.com/office/drawing/2014/main" id="{ED84047A-858F-E649-9ECA-A5E061EC6B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DD9B9619-55DA-8348-9284-9FCAD089A2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103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C092FA-716D-A741-9B7E-8CFF59D12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6" name="Slide Number Placeholder 14">
            <a:extLst>
              <a:ext uri="{FF2B5EF4-FFF2-40B4-BE49-F238E27FC236}">
                <a16:creationId xmlns:a16="http://schemas.microsoft.com/office/drawing/2014/main" id="{0995E5B4-4689-444B-A944-893B1F167B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803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6ED13-D569-F94E-830C-ACC8391431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" y="0"/>
            <a:ext cx="4114800" cy="64222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BB1420-023C-4545-BFCD-3F05C4064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9A61BEC-35D4-2642-85ED-9B0C1C075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5258" y="274639"/>
            <a:ext cx="6734628" cy="842381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3733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0AC8503D-1E07-5D4B-B549-595AA25F4C0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325257" y="1239433"/>
            <a:ext cx="6734627" cy="470575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800" b="1" i="0">
                <a:solidFill>
                  <a:schemeClr val="accent2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24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20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Slide Number Placeholder 14">
            <a:extLst>
              <a:ext uri="{FF2B5EF4-FFF2-40B4-BE49-F238E27FC236}">
                <a16:creationId xmlns:a16="http://schemas.microsoft.com/office/drawing/2014/main" id="{42FF2272-021F-574F-8097-4E0F1EB0AF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AF42097-2B69-804A-AA8C-31A793ACE496}"/>
              </a:ext>
            </a:extLst>
          </p:cNvPr>
          <p:cNvSpPr/>
          <p:nvPr userDrawn="1"/>
        </p:nvSpPr>
        <p:spPr>
          <a:xfrm>
            <a:off x="726585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rgbClr val="53ABDD"/>
              </a:solidFill>
            </a:endParaRPr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08FDACF3-0AA3-5F44-ABDB-E21957DE3DE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805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4B9B6E4-F1F9-1A41-94E0-775346FE1EB7}"/>
              </a:ext>
            </a:extLst>
          </p:cNvPr>
          <p:cNvSpPr/>
          <p:nvPr userDrawn="1"/>
        </p:nvSpPr>
        <p:spPr>
          <a:xfrm>
            <a:off x="0" y="6422246"/>
            <a:ext cx="12192000" cy="435754"/>
          </a:xfrm>
          <a:prstGeom prst="rect">
            <a:avLst/>
          </a:prstGeom>
          <a:gradFill>
            <a:gsLst>
              <a:gs pos="0">
                <a:srgbClr val="008ED3"/>
              </a:gs>
              <a:gs pos="100000">
                <a:srgbClr val="0055A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D610A44-FD55-7E45-A9D2-8A5038316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DE33DA-E844-3D4F-972D-4D5295D423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599" y="1259910"/>
            <a:ext cx="10972799" cy="4917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9643D7-D54B-204A-BAE7-584AACD63A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579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CCDF397-5953-F646-B784-51CB600CA5F1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812" y="6565136"/>
            <a:ext cx="1281717" cy="204476"/>
          </a:xfrm>
          <a:prstGeom prst="rect">
            <a:avLst/>
          </a:prstGeom>
        </p:spPr>
      </p:pic>
      <p:sp>
        <p:nvSpPr>
          <p:cNvPr id="17" name="Slide Number Placeholder 14">
            <a:extLst>
              <a:ext uri="{FF2B5EF4-FFF2-40B4-BE49-F238E27FC236}">
                <a16:creationId xmlns:a16="http://schemas.microsoft.com/office/drawing/2014/main" id="{643533EB-B409-764F-BF3F-FF64869B14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532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4" r:id="rId3"/>
    <p:sldLayoutId id="2147483653" r:id="rId4"/>
    <p:sldLayoutId id="2147483654" r:id="rId5"/>
    <p:sldLayoutId id="2147483665" r:id="rId6"/>
    <p:sldLayoutId id="2147483655" r:id="rId7"/>
    <p:sldLayoutId id="2147483666" r:id="rId8"/>
    <p:sldLayoutId id="2147483667" r:id="rId9"/>
    <p:sldLayoutId id="2147483670" r:id="rId10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800" b="1" kern="1200">
          <a:solidFill>
            <a:schemeClr val="tx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00A3DB"/>
        </a:buClr>
        <a:buFont typeface="Arial" panose="020B0604020202020204" pitchFamily="34" charset="0"/>
        <a:buChar char="•"/>
        <a:defRPr sz="2800" b="1" kern="1200">
          <a:solidFill>
            <a:schemeClr val="accent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1EB4A2-0FCC-B04D-889F-5BBF456788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4400" dirty="0"/>
              <a:t>JVET-Y0048</a:t>
            </a:r>
            <a:br>
              <a:rPr lang="en-US" sz="6000" dirty="0"/>
            </a:br>
            <a:r>
              <a:rPr lang="en-US" sz="4400" dirty="0"/>
              <a:t>AHG10: study of layer bitrate allocation for spatial scalability in VTM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48C4AE-D5B8-BE49-BADA-7F8B23121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B8C58C-89F7-674C-83BB-2646932FBF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2A2368-7A07-3F49-9F99-8EF818AC83B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Autofit/>
          </a:bodyPr>
          <a:lstStyle/>
          <a:p>
            <a:r>
              <a:rPr lang="en-US" sz="1800" dirty="0"/>
              <a:t>P. de Lagrange, F. Urban, G. Marquant</a:t>
            </a:r>
          </a:p>
          <a:p>
            <a:r>
              <a:rPr lang="en-US" sz="1800" dirty="0" err="1"/>
              <a:t>InterDigital</a:t>
            </a:r>
            <a:r>
              <a:rPr lang="en-US" sz="1800" dirty="0"/>
              <a:t> R&amp;D France</a:t>
            </a:r>
          </a:p>
          <a:p>
            <a:r>
              <a:rPr lang="en-US" sz="1800" dirty="0"/>
              <a:t>January 2021</a:t>
            </a:r>
          </a:p>
        </p:txBody>
      </p:sp>
    </p:spTree>
    <p:extLst>
      <p:ext uri="{BB962C8B-B14F-4D97-AF65-F5344CB8AC3E}">
        <p14:creationId xmlns:p14="http://schemas.microsoft.com/office/powerpoint/2010/main" val="8985644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17C48FC-F8C4-4477-B551-17267805F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21DD8F8-FA3C-4C83-8A05-712F243624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5" name="Picture 4" descr="A group of people dancing&#10;&#10;Description automatically generated">
            <a:extLst>
              <a:ext uri="{FF2B5EF4-FFF2-40B4-BE49-F238E27FC236}">
                <a16:creationId xmlns:a16="http://schemas.microsoft.com/office/drawing/2014/main" id="{F98216A5-14C1-4022-A53C-C5D5685807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B5FE947-225E-45C7-A7F3-1311F840E7B6}"/>
              </a:ext>
            </a:extLst>
          </p:cNvPr>
          <p:cNvSpPr txBox="1"/>
          <p:nvPr/>
        </p:nvSpPr>
        <p:spPr>
          <a:xfrm>
            <a:off x="10447867" y="326787"/>
            <a:ext cx="14351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chemeClr val="bg1"/>
                </a:solidFill>
                <a:latin typeface="Century Gothic" panose="020B0502020202020204" pitchFamily="34" charset="0"/>
              </a:rPr>
              <a:t> SL : QP 44</a:t>
            </a:r>
            <a:endParaRPr 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6448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550D091-DC3B-4135-BD8E-78434B7AF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99A9AC2-4150-4133-8259-693FA80BC1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5" name="Picture 4" descr="A group of people dancing&#10;&#10;Description automatically generated">
            <a:extLst>
              <a:ext uri="{FF2B5EF4-FFF2-40B4-BE49-F238E27FC236}">
                <a16:creationId xmlns:a16="http://schemas.microsoft.com/office/drawing/2014/main" id="{0D866733-5F43-48F3-8005-29686C60B1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BE6246F-9060-413A-8520-FB89CD6594F6}"/>
              </a:ext>
            </a:extLst>
          </p:cNvPr>
          <p:cNvSpPr txBox="1"/>
          <p:nvPr/>
        </p:nvSpPr>
        <p:spPr>
          <a:xfrm>
            <a:off x="10638366" y="326787"/>
            <a:ext cx="12446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chemeClr val="bg1"/>
                </a:solidFill>
                <a:latin typeface="Century Gothic" panose="020B0502020202020204" pitchFamily="34" charset="0"/>
              </a:rPr>
              <a:t>QP 43/44</a:t>
            </a:r>
            <a:endParaRPr 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70106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BC089D4-3D19-40C4-BD8D-4022D3B187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42A75B1-0B44-4877-AD0E-448F8C869D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Encoding</a:t>
            </a:r>
            <a:r>
              <a:rPr lang="fr-FR" dirty="0"/>
              <a:t> time illustration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D0A00B9-6A9C-460D-804D-4BAA0FDA75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6" name="Picture 5" descr="Chart, histogram&#10;&#10;Description automatically generated">
            <a:extLst>
              <a:ext uri="{FF2B5EF4-FFF2-40B4-BE49-F238E27FC236}">
                <a16:creationId xmlns:a16="http://schemas.microsoft.com/office/drawing/2014/main" id="{13845D54-AB12-454C-9B7C-A37C0B2C57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8" y="1617030"/>
            <a:ext cx="5529160" cy="4320000"/>
          </a:xfrm>
          <a:prstGeom prst="rect">
            <a:avLst/>
          </a:prstGeom>
        </p:spPr>
      </p:pic>
      <p:pic>
        <p:nvPicPr>
          <p:cNvPr id="8" name="Picture 7" descr="Chart, histogram&#10;&#10;Description automatically generated">
            <a:extLst>
              <a:ext uri="{FF2B5EF4-FFF2-40B4-BE49-F238E27FC236}">
                <a16:creationId xmlns:a16="http://schemas.microsoft.com/office/drawing/2014/main" id="{8D2FDFC7-EFAC-4A0F-8086-3687D0CBBC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1617030"/>
            <a:ext cx="5487272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9095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A808E-AAD4-504E-B7B0-8031E4542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>
            <a:normAutofit/>
          </a:bodyPr>
          <a:lstStyle/>
          <a:p>
            <a:r>
              <a:rPr lang="en-US" dirty="0"/>
              <a:t>Context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031629-F9B7-D445-AC7A-8E49F73057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" y="1259910"/>
            <a:ext cx="10972799" cy="4917053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JVET-Y0047 = HD+UHD scalability visual test report with equal EL and BL bitrate</a:t>
            </a:r>
          </a:p>
          <a:p>
            <a:pPr lvl="1"/>
            <a:r>
              <a:rPr lang="en-US" dirty="0"/>
              <a:t>Exploring other allocation welcome, since it has a strong impact on performance, in favor of more bitrate on BL</a:t>
            </a:r>
          </a:p>
          <a:p>
            <a:pPr lvl="1"/>
            <a:r>
              <a:rPr lang="en-US" dirty="0"/>
              <a:t>Could lead to recommendations for further visual tests (refined verification test plan)</a:t>
            </a:r>
          </a:p>
          <a:p>
            <a:r>
              <a:rPr lang="en-US" dirty="0"/>
              <a:t>Brazil TV3.0 “enhancement” codec, competition with LCEVC</a:t>
            </a:r>
          </a:p>
          <a:p>
            <a:pPr lvl="1"/>
            <a:r>
              <a:rPr lang="en-US" dirty="0"/>
              <a:t>TV3.0 test conditions, PSNR-Y BD-rate vs simulcast: VVC = -14% ; LCEVC = about +200%</a:t>
            </a:r>
          </a:p>
          <a:p>
            <a:pPr lvl="1"/>
            <a:r>
              <a:rPr lang="en-US" dirty="0"/>
              <a:t>LCEVC was selected, with no obvious technical reason</a:t>
            </a:r>
          </a:p>
          <a:p>
            <a:pPr lvl="2"/>
            <a:r>
              <a:rPr lang="en-US" dirty="0"/>
              <a:t>Challenged on complexity, and deployment readiness</a:t>
            </a:r>
          </a:p>
          <a:p>
            <a:pPr lvl="2"/>
            <a:r>
              <a:rPr lang="en-US" dirty="0"/>
              <a:t>What about VVC ?</a:t>
            </a:r>
          </a:p>
          <a:p>
            <a:pPr lvl="1"/>
            <a:r>
              <a:rPr lang="en-US" dirty="0"/>
              <a:t>LCEVC nominally uses a very thin enhancement layer : look like a valid choice</a:t>
            </a:r>
          </a:p>
          <a:p>
            <a:pPr lvl="2"/>
            <a:r>
              <a:rPr lang="en-US" dirty="0"/>
              <a:t>Is coding performance relevant for a very low bitrate layer ?</a:t>
            </a:r>
          </a:p>
          <a:p>
            <a:pPr lvl="1"/>
            <a:r>
              <a:rPr lang="en-US" dirty="0"/>
              <a:t>LCEVC is said to bring gain vs single layer</a:t>
            </a:r>
          </a:p>
          <a:p>
            <a:pPr lvl="2"/>
            <a:r>
              <a:rPr lang="en-US" dirty="0"/>
              <a:t>MPEG requirements:</a:t>
            </a:r>
            <a:br>
              <a:rPr lang="en-US" dirty="0"/>
            </a:br>
            <a:r>
              <a:rPr lang="en-US" dirty="0"/>
              <a:t>“when enhancing an n-</a:t>
            </a:r>
            <a:r>
              <a:rPr lang="en-US" dirty="0" err="1"/>
              <a:t>th</a:t>
            </a:r>
            <a:r>
              <a:rPr lang="en-US" dirty="0"/>
              <a:t> generation MPEG codec (e.g., AVC), the compression efficiency for the aggregate stream is appreciably higher than that of the n-</a:t>
            </a:r>
            <a:r>
              <a:rPr lang="en-US" dirty="0" err="1"/>
              <a:t>th</a:t>
            </a:r>
            <a:r>
              <a:rPr lang="en-US" dirty="0"/>
              <a:t> generation MPEG codec used at full resolution”</a:t>
            </a:r>
          </a:p>
          <a:p>
            <a:pPr lvl="1"/>
            <a:r>
              <a:rPr lang="en-US" b="1" dirty="0">
                <a:solidFill>
                  <a:schemeClr val="accent2"/>
                </a:solidFill>
              </a:rPr>
              <a:t>What about VVC ? Can dual-layer coding be considered as a coding tool ?</a:t>
            </a:r>
          </a:p>
          <a:p>
            <a:pPr lvl="2"/>
            <a:r>
              <a:rPr lang="en-US" dirty="0"/>
              <a:t>See also: adaptive resolution, JVET-Y0068, and work related to super-resolution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ACA491-EBA5-DD41-B1EB-22DB2E1CB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57950"/>
            <a:ext cx="4114800" cy="365125"/>
          </a:xfrm>
        </p:spPr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1D8BA2-D041-6C4A-B63D-653B36845D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</p:spPr>
        <p:txBody>
          <a:bodyPr/>
          <a:lstStyle/>
          <a:p>
            <a:fld id="{9D08456F-F893-6E4F-8F46-ECB4DB6C09B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37979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934EAA-2351-4F3C-8C9D-F5DC430E7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EL/BL rate balance: exploration </a:t>
            </a:r>
            <a:r>
              <a:rPr lang="fr-FR" dirty="0" err="1"/>
              <a:t>method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E7366C-98CF-455B-8EF1-750C0B800D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Single </a:t>
            </a:r>
            <a:r>
              <a:rPr lang="fr-FR" dirty="0" err="1"/>
              <a:t>reference</a:t>
            </a:r>
            <a:r>
              <a:rPr lang="fr-FR" dirty="0"/>
              <a:t> </a:t>
            </a:r>
            <a:r>
              <a:rPr lang="fr-FR" dirty="0" err="1"/>
              <a:t>with</a:t>
            </a:r>
            <a:r>
              <a:rPr lang="fr-FR" dirty="0"/>
              <a:t> </a:t>
            </a:r>
            <a:r>
              <a:rPr lang="fr-FR" dirty="0" err="1"/>
              <a:t>fixed</a:t>
            </a:r>
            <a:r>
              <a:rPr lang="fr-FR" dirty="0"/>
              <a:t> rate points</a:t>
            </a:r>
          </a:p>
          <a:p>
            <a:pPr lvl="1"/>
            <a:r>
              <a:rPr lang="fr-FR" dirty="0" err="1"/>
              <a:t>eg</a:t>
            </a:r>
            <a:r>
              <a:rPr lang="fr-FR" dirty="0"/>
              <a:t> QP(SL)= [28, 32, 36, 40, 44]</a:t>
            </a:r>
          </a:p>
          <a:p>
            <a:r>
              <a:rPr lang="fr-FR" dirty="0" err="1"/>
              <a:t>Enhancement</a:t>
            </a:r>
            <a:r>
              <a:rPr lang="fr-FR" dirty="0"/>
              <a:t> layer: </a:t>
            </a:r>
            <a:r>
              <a:rPr lang="fr-FR" dirty="0" err="1"/>
              <a:t>keep</a:t>
            </a:r>
            <a:r>
              <a:rPr lang="fr-FR" dirty="0"/>
              <a:t> the </a:t>
            </a:r>
            <a:r>
              <a:rPr lang="fr-FR" dirty="0" err="1"/>
              <a:t>same</a:t>
            </a:r>
            <a:r>
              <a:rPr lang="fr-FR" dirty="0"/>
              <a:t> </a:t>
            </a:r>
            <a:r>
              <a:rPr lang="fr-FR" dirty="0" err="1"/>
              <a:t>fixed</a:t>
            </a:r>
            <a:r>
              <a:rPr lang="fr-FR" dirty="0"/>
              <a:t> </a:t>
            </a:r>
            <a:r>
              <a:rPr lang="fr-FR" dirty="0" err="1"/>
              <a:t>QPs</a:t>
            </a:r>
            <a:r>
              <a:rPr lang="fr-FR" dirty="0"/>
              <a:t> as single layer</a:t>
            </a:r>
          </a:p>
          <a:p>
            <a:pPr lvl="1"/>
            <a:r>
              <a:rPr lang="fr-FR" dirty="0" err="1"/>
              <a:t>Should</a:t>
            </a:r>
            <a:r>
              <a:rPr lang="fr-FR" dirty="0"/>
              <a:t> </a:t>
            </a:r>
            <a:r>
              <a:rPr lang="fr-FR" dirty="0" err="1"/>
              <a:t>get</a:t>
            </a:r>
            <a:r>
              <a:rPr lang="fr-FR" dirty="0"/>
              <a:t> </a:t>
            </a:r>
            <a:r>
              <a:rPr lang="fr-FR" dirty="0" err="1"/>
              <a:t>similar</a:t>
            </a:r>
            <a:r>
              <a:rPr lang="fr-FR" dirty="0"/>
              <a:t> </a:t>
            </a:r>
            <a:r>
              <a:rPr lang="fr-FR" dirty="0" err="1"/>
              <a:t>quality</a:t>
            </a:r>
            <a:endParaRPr lang="fr-FR" dirty="0"/>
          </a:p>
          <a:p>
            <a:r>
              <a:rPr lang="fr-FR" dirty="0"/>
              <a:t>Base layer: for </a:t>
            </a:r>
            <a:r>
              <a:rPr lang="fr-FR" dirty="0" err="1"/>
              <a:t>each</a:t>
            </a:r>
            <a:r>
              <a:rPr lang="fr-FR" dirty="0"/>
              <a:t> QP(EL), </a:t>
            </a:r>
            <a:r>
              <a:rPr lang="fr-FR" dirty="0" err="1"/>
              <a:t>sweep</a:t>
            </a:r>
            <a:r>
              <a:rPr lang="fr-FR" dirty="0"/>
              <a:t> QP(BL)</a:t>
            </a:r>
          </a:p>
          <a:p>
            <a:r>
              <a:rPr lang="fr-FR" dirty="0" err="1"/>
              <a:t>Add</a:t>
            </a:r>
            <a:r>
              <a:rPr lang="fr-FR" dirty="0"/>
              <a:t> QP(EL)=63, </a:t>
            </a:r>
            <a:r>
              <a:rPr lang="fr-FR" dirty="0" err="1"/>
              <a:t>with</a:t>
            </a:r>
            <a:r>
              <a:rPr lang="fr-FR" dirty="0"/>
              <a:t> </a:t>
            </a:r>
            <a:r>
              <a:rPr lang="fr-FR" dirty="0" err="1"/>
              <a:t>very</a:t>
            </a:r>
            <a:r>
              <a:rPr lang="fr-FR" dirty="0"/>
              <a:t> </a:t>
            </a:r>
            <a:r>
              <a:rPr lang="fr-FR" dirty="0" err="1"/>
              <a:t>wide</a:t>
            </a:r>
            <a:r>
              <a:rPr lang="fr-FR" dirty="0"/>
              <a:t> QP(BL) </a:t>
            </a:r>
            <a:r>
              <a:rPr lang="fr-FR" dirty="0" err="1"/>
              <a:t>sweep</a:t>
            </a:r>
            <a:endParaRPr lang="fr-FR" dirty="0"/>
          </a:p>
          <a:p>
            <a:pPr lvl="1"/>
            <a:r>
              <a:rPr lang="fr-FR" dirty="0" err="1"/>
              <a:t>mimic</a:t>
            </a:r>
            <a:r>
              <a:rPr lang="fr-FR" dirty="0"/>
              <a:t> « RPR » (</a:t>
            </a:r>
            <a:r>
              <a:rPr lang="fr-FR" dirty="0" err="1"/>
              <a:t>downscaled</a:t>
            </a:r>
            <a:r>
              <a:rPr lang="fr-FR" dirty="0"/>
              <a:t> </a:t>
            </a:r>
            <a:r>
              <a:rPr lang="fr-FR" dirty="0" err="1"/>
              <a:t>coding</a:t>
            </a:r>
            <a:r>
              <a:rPr lang="fr-FR" dirty="0"/>
              <a:t> + pure </a:t>
            </a:r>
            <a:r>
              <a:rPr lang="fr-FR" dirty="0" err="1"/>
              <a:t>upscale</a:t>
            </a:r>
            <a:r>
              <a:rPr lang="fr-FR" dirty="0"/>
              <a:t>), </a:t>
            </a:r>
            <a:r>
              <a:rPr lang="fr-FR" dirty="0" err="1"/>
              <a:t>similar</a:t>
            </a:r>
            <a:r>
              <a:rPr lang="fr-FR" dirty="0"/>
              <a:t> to JVET-Y0068 but </a:t>
            </a:r>
            <a:r>
              <a:rPr lang="fr-FR" dirty="0" err="1"/>
              <a:t>always</a:t>
            </a:r>
            <a:r>
              <a:rPr lang="fr-FR" dirty="0"/>
              <a:t> 2x </a:t>
            </a:r>
            <a:r>
              <a:rPr lang="fr-FR" dirty="0" err="1"/>
              <a:t>scale</a:t>
            </a:r>
            <a:endParaRPr lang="fr-FR" dirty="0"/>
          </a:p>
          <a:p>
            <a:r>
              <a:rPr lang="fr-FR" dirty="0"/>
              <a:t>May </a:t>
            </a:r>
            <a:r>
              <a:rPr lang="fr-FR" dirty="0" err="1"/>
              <a:t>add</a:t>
            </a:r>
            <a:r>
              <a:rPr lang="fr-FR" dirty="0"/>
              <a:t> 1 or 2 </a:t>
            </a:r>
            <a:r>
              <a:rPr lang="fr-FR" dirty="0" err="1"/>
              <a:t>lower</a:t>
            </a:r>
            <a:r>
              <a:rPr lang="fr-FR" dirty="0"/>
              <a:t> </a:t>
            </a:r>
            <a:r>
              <a:rPr lang="fr-FR" dirty="0" err="1"/>
              <a:t>bitrate</a:t>
            </a:r>
            <a:r>
              <a:rPr lang="fr-FR" dirty="0"/>
              <a:t> points to show </a:t>
            </a:r>
            <a:r>
              <a:rPr lang="fr-FR" dirty="0" err="1"/>
              <a:t>scalability</a:t>
            </a:r>
            <a:r>
              <a:rPr lang="fr-FR" dirty="0"/>
              <a:t> </a:t>
            </a:r>
            <a:r>
              <a:rPr lang="fr-FR" dirty="0" err="1"/>
              <a:t>benefit</a:t>
            </a:r>
            <a:endParaRPr lang="fr-FR" dirty="0"/>
          </a:p>
          <a:p>
            <a:pPr lvl="1"/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9165FC-4BA0-4153-B7C5-B3D8855516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F50DDC-B6C8-4C19-BC7C-005A5BBFAC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26861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421C2F-8E99-4D72-ABD5-7815DCB76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EL/BL exploration: illustration (1)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B87D08-1E22-4FC0-A22C-3BFD6F45E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E4E6D8-324E-4143-95DC-4253507524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579B0C4-E4ED-40CE-AF45-CCDCC728AD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627485"/>
            <a:ext cx="5489824" cy="432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A4749D6-488D-49AC-A6FF-FDFD1BDB22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392" y="1627485"/>
            <a:ext cx="5426006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7927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136ABFF-7B3A-423F-B7EC-D6E0939DB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03F9B0-F7CC-44D6-9832-A70B7B288B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EL/BL exploration: illustration (2)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607C4E-0BC4-4BC2-A289-2190BE9836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5" name="Picture 4" descr="Chart, line chart&#10;&#10;Description automatically generated">
            <a:extLst>
              <a:ext uri="{FF2B5EF4-FFF2-40B4-BE49-F238E27FC236}">
                <a16:creationId xmlns:a16="http://schemas.microsoft.com/office/drawing/2014/main" id="{A5813876-A651-48DE-88B2-30578ACF38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455" y="1438528"/>
            <a:ext cx="5757372" cy="432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B9BFB86-2ACA-4D84-9C3F-206267C35B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2000" y="1438528"/>
            <a:ext cx="6480000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5352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136ABFF-7B3A-423F-B7EC-D6E0939DB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03F9B0-F7CC-44D6-9832-A70B7B288B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EL/BL exploration: illustration (3)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607C4E-0BC4-4BC2-A289-2190BE9836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F39D051-9A6F-4B67-AAD3-5B06B98A9E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627485"/>
            <a:ext cx="5470468" cy="432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2C4258B-602B-4AA3-A2C9-2701685D9A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0961" y="1627485"/>
            <a:ext cx="5471437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8487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DE06138-9F9C-485B-BDD0-11414AAE8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7A544D9-502A-4481-BD19-B6A66CEE3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BD-rates </a:t>
            </a:r>
            <a:r>
              <a:rPr lang="fr-FR" dirty="0" err="1"/>
              <a:t>with</a:t>
            </a:r>
            <a:r>
              <a:rPr lang="fr-FR" dirty="0"/>
              <a:t> optimal allocation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818C3B-F804-4C46-90F4-D42693A780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F87BC58-807A-4D84-A817-E6F2735AFD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2757622"/>
              </p:ext>
            </p:extLst>
          </p:nvPr>
        </p:nvGraphicFramePr>
        <p:xfrm>
          <a:off x="609600" y="1472645"/>
          <a:ext cx="10972800" cy="42684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10637">
                  <a:extLst>
                    <a:ext uri="{9D8B030D-6E8A-4147-A177-3AD203B41FA5}">
                      <a16:colId xmlns:a16="http://schemas.microsoft.com/office/drawing/2014/main" val="1164510718"/>
                    </a:ext>
                  </a:extLst>
                </a:gridCol>
                <a:gridCol w="1838762">
                  <a:extLst>
                    <a:ext uri="{9D8B030D-6E8A-4147-A177-3AD203B41FA5}">
                      <a16:colId xmlns:a16="http://schemas.microsoft.com/office/drawing/2014/main" val="3303614624"/>
                    </a:ext>
                  </a:extLst>
                </a:gridCol>
                <a:gridCol w="1827042">
                  <a:extLst>
                    <a:ext uri="{9D8B030D-6E8A-4147-A177-3AD203B41FA5}">
                      <a16:colId xmlns:a16="http://schemas.microsoft.com/office/drawing/2014/main" val="2352135722"/>
                    </a:ext>
                  </a:extLst>
                </a:gridCol>
                <a:gridCol w="1336002">
                  <a:extLst>
                    <a:ext uri="{9D8B030D-6E8A-4147-A177-3AD203B41FA5}">
                      <a16:colId xmlns:a16="http://schemas.microsoft.com/office/drawing/2014/main" val="3511890200"/>
                    </a:ext>
                  </a:extLst>
                </a:gridCol>
                <a:gridCol w="1336002">
                  <a:extLst>
                    <a:ext uri="{9D8B030D-6E8A-4147-A177-3AD203B41FA5}">
                      <a16:colId xmlns:a16="http://schemas.microsoft.com/office/drawing/2014/main" val="3155152125"/>
                    </a:ext>
                  </a:extLst>
                </a:gridCol>
                <a:gridCol w="1333659">
                  <a:extLst>
                    <a:ext uri="{9D8B030D-6E8A-4147-A177-3AD203B41FA5}">
                      <a16:colId xmlns:a16="http://schemas.microsoft.com/office/drawing/2014/main" val="3094057071"/>
                    </a:ext>
                  </a:extLst>
                </a:gridCol>
                <a:gridCol w="745348">
                  <a:extLst>
                    <a:ext uri="{9D8B030D-6E8A-4147-A177-3AD203B41FA5}">
                      <a16:colId xmlns:a16="http://schemas.microsoft.com/office/drawing/2014/main" val="314714363"/>
                    </a:ext>
                  </a:extLst>
                </a:gridCol>
                <a:gridCol w="745348">
                  <a:extLst>
                    <a:ext uri="{9D8B030D-6E8A-4147-A177-3AD203B41FA5}">
                      <a16:colId xmlns:a16="http://schemas.microsoft.com/office/drawing/2014/main" val="239866398"/>
                    </a:ext>
                  </a:extLst>
                </a:gridCol>
              </a:tblGrid>
              <a:tr h="106710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Name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QP</a:t>
                      </a:r>
                      <a:r>
                        <a:rPr lang="en-US" sz="1600" baseline="-25000" dirty="0">
                          <a:effectLst/>
                          <a:latin typeface="Century Gothic" panose="020B0502020202020204" pitchFamily="34" charset="0"/>
                        </a:rPr>
                        <a:t>BL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QP</a:t>
                      </a:r>
                      <a:r>
                        <a:rPr lang="en-US" sz="1600" baseline="-25000" dirty="0">
                          <a:effectLst/>
                          <a:latin typeface="Century Gothic" panose="020B0502020202020204" pitchFamily="34" charset="0"/>
                        </a:rPr>
                        <a:t>EL</a:t>
                      </a: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 = QP</a:t>
                      </a:r>
                      <a:r>
                        <a:rPr lang="en-US" sz="1600" baseline="-25000" dirty="0">
                          <a:effectLst/>
                          <a:latin typeface="Century Gothic" panose="020B0502020202020204" pitchFamily="34" charset="0"/>
                        </a:rPr>
                        <a:t>SL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BD-rate vs single layer (PSNR_Y)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BD-rate vs single layer (SSIM_Y)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BD-rate vs single layer (VMAF)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Enc.</a:t>
                      </a:r>
                      <a:br>
                        <a:rPr lang="en-US" sz="1600"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time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Dec.</a:t>
                      </a:r>
                      <a:br>
                        <a:rPr lang="en-US" sz="1600"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time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67241669"/>
                  </a:ext>
                </a:extLst>
              </a:tr>
              <a:tr h="35570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Procession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22, 28, 34, 40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28, 34, 40, 46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+0.4%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-4.5%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-3.4%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95%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101%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99673101"/>
                  </a:ext>
                </a:extLst>
              </a:tr>
              <a:tr h="35570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 err="1">
                          <a:effectLst/>
                          <a:latin typeface="Century Gothic" panose="020B0502020202020204" pitchFamily="34" charset="0"/>
                        </a:rPr>
                        <a:t>RiverBoat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23, 29, 34, 40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29, 35, 41, 47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+0.0%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-6.4%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-5.1%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101%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111%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26630814"/>
                  </a:ext>
                </a:extLst>
              </a:tr>
              <a:tr h="35570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Marathon2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23, 27, 32, 35, 37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29, 33, 38, 41, 45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+5.6%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+2.7%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+3.1%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75%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99%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55195217"/>
                  </a:ext>
                </a:extLst>
              </a:tr>
              <a:tr h="35570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MountainBay2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24, 27, 30, 33, 37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30, 33, 36, 39, 43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+9.7%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+3.9%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+11.6%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124%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93%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31620854"/>
                  </a:ext>
                </a:extLst>
              </a:tr>
              <a:tr h="35570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TallBuildings2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25, 30, 35, 34, 38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28, 32, 36, 40, 44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+16.6%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+9.7%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+9.3%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173%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112%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60732"/>
                  </a:ext>
                </a:extLst>
              </a:tr>
              <a:tr h="35570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 err="1">
                          <a:effectLst/>
                          <a:latin typeface="Century Gothic" panose="020B0502020202020204" pitchFamily="34" charset="0"/>
                        </a:rPr>
                        <a:t>CorsaireJoy</a:t>
                      </a:r>
                      <a:endParaRPr lang="en-US" sz="2400" b="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23, 26, 30, 34, 38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28, 32, 36, 40, 44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-0.9%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-6.2%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-3.8%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105%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105%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21691674"/>
                  </a:ext>
                </a:extLst>
              </a:tr>
              <a:tr h="35570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 err="1">
                          <a:effectLst/>
                          <a:latin typeface="Century Gothic" panose="020B0502020202020204" pitchFamily="34" charset="0"/>
                        </a:rPr>
                        <a:t>TwoBirdsInDawn</a:t>
                      </a:r>
                      <a:endParaRPr lang="en-US" sz="2400" b="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23, 26, 30, 34, 38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28, 32, 36, 40, 44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+4.0%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-1.4%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+0.8%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150%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101%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87748905"/>
                  </a:ext>
                </a:extLst>
              </a:tr>
              <a:tr h="35570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 err="1">
                          <a:effectLst/>
                          <a:latin typeface="Century Gothic" panose="020B0502020202020204" pitchFamily="34" charset="0"/>
                        </a:rPr>
                        <a:t>AngelInSunrise</a:t>
                      </a:r>
                      <a:endParaRPr lang="en-US" sz="2400" b="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23, 27, 30, 34, 38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28, 32, 36, 40, 44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+10.2%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+6.3%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+11.7%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163%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105%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79419365"/>
                  </a:ext>
                </a:extLst>
              </a:tr>
              <a:tr h="35570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600" b="1" dirty="0" err="1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Average</a:t>
                      </a:r>
                      <a:endParaRPr lang="en-US" sz="16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600" b="1" dirty="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+5.7%</a:t>
                      </a:r>
                      <a:endParaRPr lang="en-US" sz="16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600" b="1" dirty="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+0.5%</a:t>
                      </a:r>
                      <a:endParaRPr lang="en-US" sz="16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600" b="1" dirty="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+3.0%</a:t>
                      </a:r>
                      <a:endParaRPr lang="en-US" sz="16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600" b="1" dirty="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123%</a:t>
                      </a:r>
                      <a:endParaRPr lang="en-US" sz="16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600" b="1" dirty="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6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017567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898F78BF-917B-4D76-A475-4893F945AC80}"/>
              </a:ext>
            </a:extLst>
          </p:cNvPr>
          <p:cNvSpPr txBox="1"/>
          <p:nvPr/>
        </p:nvSpPr>
        <p:spPr>
          <a:xfrm>
            <a:off x="609598" y="5827143"/>
            <a:ext cx="84136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 err="1">
                <a:latin typeface="Century Gothic" panose="020B0502020202020204" pitchFamily="34" charset="0"/>
              </a:rPr>
              <a:t>Highly</a:t>
            </a:r>
            <a:r>
              <a:rPr lang="fr-FR" dirty="0">
                <a:latin typeface="Century Gothic" panose="020B0502020202020204" pitchFamily="34" charset="0"/>
              </a:rPr>
              <a:t> </a:t>
            </a:r>
            <a:r>
              <a:rPr lang="fr-FR" dirty="0" err="1">
                <a:latin typeface="Century Gothic" panose="020B0502020202020204" pitchFamily="34" charset="0"/>
              </a:rPr>
              <a:t>dependent</a:t>
            </a:r>
            <a:r>
              <a:rPr lang="fr-FR" dirty="0">
                <a:latin typeface="Century Gothic" panose="020B0502020202020204" pitchFamily="34" charset="0"/>
              </a:rPr>
              <a:t> on </a:t>
            </a:r>
            <a:r>
              <a:rPr lang="fr-FR" dirty="0" err="1">
                <a:latin typeface="Century Gothic" panose="020B0502020202020204" pitchFamily="34" charset="0"/>
              </a:rPr>
              <a:t>bitrate</a:t>
            </a:r>
            <a:r>
              <a:rPr lang="fr-FR" dirty="0">
                <a:latin typeface="Century Gothic" panose="020B0502020202020204" pitchFamily="34" charset="0"/>
              </a:rPr>
              <a:t>: gains at </a:t>
            </a:r>
            <a:r>
              <a:rPr lang="fr-FR" dirty="0" err="1">
                <a:latin typeface="Century Gothic" panose="020B0502020202020204" pitchFamily="34" charset="0"/>
              </a:rPr>
              <a:t>low</a:t>
            </a:r>
            <a:r>
              <a:rPr lang="fr-FR" dirty="0">
                <a:latin typeface="Century Gothic" panose="020B0502020202020204" pitchFamily="34" charset="0"/>
              </a:rPr>
              <a:t> </a:t>
            </a:r>
            <a:r>
              <a:rPr lang="fr-FR" dirty="0" err="1">
                <a:latin typeface="Century Gothic" panose="020B0502020202020204" pitchFamily="34" charset="0"/>
              </a:rPr>
              <a:t>bitrates</a:t>
            </a:r>
            <a:r>
              <a:rPr lang="fr-FR" dirty="0">
                <a:latin typeface="Century Gothic" panose="020B0502020202020204" pitchFamily="34" charset="0"/>
              </a:rPr>
              <a:t>, </a:t>
            </a:r>
            <a:r>
              <a:rPr lang="fr-FR" dirty="0" err="1">
                <a:latin typeface="Century Gothic" panose="020B0502020202020204" pitchFamily="34" charset="0"/>
              </a:rPr>
              <a:t>losses</a:t>
            </a:r>
            <a:r>
              <a:rPr lang="fr-FR" dirty="0">
                <a:latin typeface="Century Gothic" panose="020B0502020202020204" pitchFamily="34" charset="0"/>
              </a:rPr>
              <a:t> at high </a:t>
            </a:r>
            <a:r>
              <a:rPr lang="fr-FR" dirty="0" err="1">
                <a:latin typeface="Century Gothic" panose="020B0502020202020204" pitchFamily="34" charset="0"/>
              </a:rPr>
              <a:t>bitrates</a:t>
            </a:r>
            <a:endParaRPr lang="en-US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44593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DE06138-9F9C-485B-BDD0-11414AAE8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7A544D9-502A-4481-BD19-B6A66CEE3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BD-rates </a:t>
            </a:r>
            <a:r>
              <a:rPr lang="fr-FR" dirty="0" err="1"/>
              <a:t>with</a:t>
            </a:r>
            <a:r>
              <a:rPr lang="fr-FR" dirty="0"/>
              <a:t> optimal allocation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818C3B-F804-4C46-90F4-D42693A780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8</a:t>
            </a:fld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F87BC58-807A-4D84-A817-E6F2735AFD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6578470"/>
              </p:ext>
            </p:extLst>
          </p:nvPr>
        </p:nvGraphicFramePr>
        <p:xfrm>
          <a:off x="609600" y="1472645"/>
          <a:ext cx="10972800" cy="42684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10637">
                  <a:extLst>
                    <a:ext uri="{9D8B030D-6E8A-4147-A177-3AD203B41FA5}">
                      <a16:colId xmlns:a16="http://schemas.microsoft.com/office/drawing/2014/main" val="1164510718"/>
                    </a:ext>
                  </a:extLst>
                </a:gridCol>
                <a:gridCol w="1838762">
                  <a:extLst>
                    <a:ext uri="{9D8B030D-6E8A-4147-A177-3AD203B41FA5}">
                      <a16:colId xmlns:a16="http://schemas.microsoft.com/office/drawing/2014/main" val="3303614624"/>
                    </a:ext>
                  </a:extLst>
                </a:gridCol>
                <a:gridCol w="1827042">
                  <a:extLst>
                    <a:ext uri="{9D8B030D-6E8A-4147-A177-3AD203B41FA5}">
                      <a16:colId xmlns:a16="http://schemas.microsoft.com/office/drawing/2014/main" val="2352135722"/>
                    </a:ext>
                  </a:extLst>
                </a:gridCol>
                <a:gridCol w="1336002">
                  <a:extLst>
                    <a:ext uri="{9D8B030D-6E8A-4147-A177-3AD203B41FA5}">
                      <a16:colId xmlns:a16="http://schemas.microsoft.com/office/drawing/2014/main" val="3511890200"/>
                    </a:ext>
                  </a:extLst>
                </a:gridCol>
                <a:gridCol w="1336002">
                  <a:extLst>
                    <a:ext uri="{9D8B030D-6E8A-4147-A177-3AD203B41FA5}">
                      <a16:colId xmlns:a16="http://schemas.microsoft.com/office/drawing/2014/main" val="3155152125"/>
                    </a:ext>
                  </a:extLst>
                </a:gridCol>
                <a:gridCol w="1333659">
                  <a:extLst>
                    <a:ext uri="{9D8B030D-6E8A-4147-A177-3AD203B41FA5}">
                      <a16:colId xmlns:a16="http://schemas.microsoft.com/office/drawing/2014/main" val="3094057071"/>
                    </a:ext>
                  </a:extLst>
                </a:gridCol>
                <a:gridCol w="745348">
                  <a:extLst>
                    <a:ext uri="{9D8B030D-6E8A-4147-A177-3AD203B41FA5}">
                      <a16:colId xmlns:a16="http://schemas.microsoft.com/office/drawing/2014/main" val="314714363"/>
                    </a:ext>
                  </a:extLst>
                </a:gridCol>
                <a:gridCol w="745348">
                  <a:extLst>
                    <a:ext uri="{9D8B030D-6E8A-4147-A177-3AD203B41FA5}">
                      <a16:colId xmlns:a16="http://schemas.microsoft.com/office/drawing/2014/main" val="239866398"/>
                    </a:ext>
                  </a:extLst>
                </a:gridCol>
              </a:tblGrid>
              <a:tr h="106710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Name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QP</a:t>
                      </a:r>
                      <a:r>
                        <a:rPr lang="en-US" sz="1600" baseline="-25000" dirty="0">
                          <a:effectLst/>
                          <a:latin typeface="Century Gothic" panose="020B0502020202020204" pitchFamily="34" charset="0"/>
                        </a:rPr>
                        <a:t>BL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QP</a:t>
                      </a:r>
                      <a:r>
                        <a:rPr lang="en-US" sz="1600" baseline="-25000" dirty="0">
                          <a:effectLst/>
                          <a:latin typeface="Century Gothic" panose="020B0502020202020204" pitchFamily="34" charset="0"/>
                        </a:rPr>
                        <a:t>EL</a:t>
                      </a: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 = QP</a:t>
                      </a:r>
                      <a:r>
                        <a:rPr lang="en-US" sz="1600" baseline="-25000" dirty="0">
                          <a:effectLst/>
                          <a:latin typeface="Century Gothic" panose="020B0502020202020204" pitchFamily="34" charset="0"/>
                        </a:rPr>
                        <a:t>SL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BD-rate vs single layer (PSNR_Y)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BD-rate vs single layer (SSIM_Y)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BD-rate vs single layer (VMAF)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Enc.</a:t>
                      </a:r>
                      <a:br>
                        <a:rPr lang="en-US" sz="1600"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time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Dec.</a:t>
                      </a:r>
                      <a:br>
                        <a:rPr lang="en-US" sz="1600"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time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67241669"/>
                  </a:ext>
                </a:extLst>
              </a:tr>
              <a:tr h="35570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Procession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26, 33, 39, 44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28, 34, 40, 46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+17.9%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+18.3%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+18.1%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136%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115%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99673101"/>
                  </a:ext>
                </a:extLst>
              </a:tr>
              <a:tr h="35570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 err="1">
                          <a:effectLst/>
                          <a:latin typeface="Century Gothic" panose="020B0502020202020204" pitchFamily="34" charset="0"/>
                        </a:rPr>
                        <a:t>RiverBoat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27, 33, 39, 45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29, 35, 41, 47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+13.5%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+11.7%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+13.%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143%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119%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26630814"/>
                  </a:ext>
                </a:extLst>
              </a:tr>
              <a:tr h="35570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Marathon2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600" dirty="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7, 31, 36, 39, 43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29, 33, 38, 41, 45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+18.8%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+17.6%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+15.4%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131%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118%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55195217"/>
                  </a:ext>
                </a:extLst>
              </a:tr>
              <a:tr h="35570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MountainBay2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28, 31, 34, 37, 42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30, 33, 36, 39, 43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+12.3%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+10.4%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+14.5%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162%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118%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31620854"/>
                  </a:ext>
                </a:extLst>
              </a:tr>
              <a:tr h="35570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TallBuildings2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600" dirty="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23, 28, 33, 38, 42</a:t>
                      </a:r>
                      <a:endParaRPr lang="en-US" sz="16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28, 32, 36, 40, 44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+19.4%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+15.6%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+13.9%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175%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112%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60732"/>
                  </a:ext>
                </a:extLst>
              </a:tr>
              <a:tr h="35570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 err="1">
                          <a:effectLst/>
                          <a:latin typeface="Century Gothic" panose="020B0502020202020204" pitchFamily="34" charset="0"/>
                        </a:rPr>
                        <a:t>CorsaireJoy</a:t>
                      </a:r>
                      <a:endParaRPr lang="en-US" sz="2400" b="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600" dirty="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27, 31, 35, 39, 43</a:t>
                      </a:r>
                      <a:endParaRPr lang="en-US" sz="16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28, 32, 36, 40, 44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+18.0%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+18.8%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+18.2%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145%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117%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21691674"/>
                  </a:ext>
                </a:extLst>
              </a:tr>
              <a:tr h="35570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 err="1">
                          <a:effectLst/>
                          <a:latin typeface="Century Gothic" panose="020B0502020202020204" pitchFamily="34" charset="0"/>
                        </a:rPr>
                        <a:t>TwoBirdsInDawn</a:t>
                      </a:r>
                      <a:endParaRPr lang="en-US" sz="2400" b="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600" dirty="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26, 30, 44, 38, 42</a:t>
                      </a:r>
                      <a:endParaRPr lang="en-US" sz="16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28, 32, 36, 40, 44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+27.3%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+27.7%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+24.5%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164%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108%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87748905"/>
                  </a:ext>
                </a:extLst>
              </a:tr>
              <a:tr h="35570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 err="1">
                          <a:effectLst/>
                          <a:latin typeface="Century Gothic" panose="020B0502020202020204" pitchFamily="34" charset="0"/>
                        </a:rPr>
                        <a:t>AngelInSunrise</a:t>
                      </a:r>
                      <a:endParaRPr lang="en-US" sz="2400" b="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600" dirty="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26, 31, 35, 39, 43</a:t>
                      </a:r>
                      <a:endParaRPr lang="en-US" sz="16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Century Gothic" panose="020B0502020202020204" pitchFamily="34" charset="0"/>
                        </a:rPr>
                        <a:t>28, 32, 36, 40, 44</a:t>
                      </a:r>
                      <a:endParaRPr lang="en-US" sz="24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+20.1%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+20.8%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+19.8%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168%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Century Gothic" panose="020B0502020202020204" pitchFamily="34" charset="0"/>
                        </a:rPr>
                        <a:t>112%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79419365"/>
                  </a:ext>
                </a:extLst>
              </a:tr>
              <a:tr h="35570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600" b="1" dirty="0" err="1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Average</a:t>
                      </a:r>
                      <a:endParaRPr lang="en-US" sz="16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600" b="1" dirty="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+18.4%</a:t>
                      </a:r>
                      <a:endParaRPr lang="en-US" sz="16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600" b="1" dirty="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+17.6%</a:t>
                      </a:r>
                      <a:endParaRPr lang="en-US" sz="16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600" b="1" dirty="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+17.3%</a:t>
                      </a:r>
                      <a:endParaRPr lang="en-US" sz="16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600" b="1" dirty="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153%</a:t>
                      </a:r>
                      <a:endParaRPr lang="en-US" sz="16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600" b="1" dirty="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115%</a:t>
                      </a:r>
                      <a:endParaRPr lang="en-US" sz="16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01756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3111BACD-44C5-4A11-8456-907A172D448E}"/>
              </a:ext>
            </a:extLst>
          </p:cNvPr>
          <p:cNvSpPr txBox="1"/>
          <p:nvPr/>
        </p:nvSpPr>
        <p:spPr>
          <a:xfrm>
            <a:off x="609598" y="5827143"/>
            <a:ext cx="84136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 err="1">
                <a:latin typeface="Century Gothic" panose="020B0502020202020204" pitchFamily="34" charset="0"/>
              </a:rPr>
              <a:t>Highly</a:t>
            </a:r>
            <a:r>
              <a:rPr lang="fr-FR" dirty="0">
                <a:latin typeface="Century Gothic" panose="020B0502020202020204" pitchFamily="34" charset="0"/>
              </a:rPr>
              <a:t> </a:t>
            </a:r>
            <a:r>
              <a:rPr lang="fr-FR" dirty="0" err="1">
                <a:latin typeface="Century Gothic" panose="020B0502020202020204" pitchFamily="34" charset="0"/>
              </a:rPr>
              <a:t>dependent</a:t>
            </a:r>
            <a:r>
              <a:rPr lang="fr-FR" dirty="0">
                <a:latin typeface="Century Gothic" panose="020B0502020202020204" pitchFamily="34" charset="0"/>
              </a:rPr>
              <a:t> on </a:t>
            </a:r>
            <a:r>
              <a:rPr lang="fr-FR" dirty="0" err="1">
                <a:latin typeface="Century Gothic" panose="020B0502020202020204" pitchFamily="34" charset="0"/>
              </a:rPr>
              <a:t>bitrate</a:t>
            </a:r>
            <a:r>
              <a:rPr lang="fr-FR" dirty="0">
                <a:latin typeface="Century Gothic" panose="020B0502020202020204" pitchFamily="34" charset="0"/>
              </a:rPr>
              <a:t>: gains at </a:t>
            </a:r>
            <a:r>
              <a:rPr lang="fr-FR" dirty="0" err="1">
                <a:latin typeface="Century Gothic" panose="020B0502020202020204" pitchFamily="34" charset="0"/>
              </a:rPr>
              <a:t>low</a:t>
            </a:r>
            <a:r>
              <a:rPr lang="fr-FR" dirty="0">
                <a:latin typeface="Century Gothic" panose="020B0502020202020204" pitchFamily="34" charset="0"/>
              </a:rPr>
              <a:t> </a:t>
            </a:r>
            <a:r>
              <a:rPr lang="fr-FR" dirty="0" err="1">
                <a:latin typeface="Century Gothic" panose="020B0502020202020204" pitchFamily="34" charset="0"/>
              </a:rPr>
              <a:t>bitrates</a:t>
            </a:r>
            <a:r>
              <a:rPr lang="fr-FR" dirty="0">
                <a:latin typeface="Century Gothic" panose="020B0502020202020204" pitchFamily="34" charset="0"/>
              </a:rPr>
              <a:t>, </a:t>
            </a:r>
            <a:r>
              <a:rPr lang="fr-FR" dirty="0" err="1">
                <a:latin typeface="Century Gothic" panose="020B0502020202020204" pitchFamily="34" charset="0"/>
              </a:rPr>
              <a:t>losses</a:t>
            </a:r>
            <a:r>
              <a:rPr lang="fr-FR" dirty="0">
                <a:latin typeface="Century Gothic" panose="020B0502020202020204" pitchFamily="34" charset="0"/>
              </a:rPr>
              <a:t> at high </a:t>
            </a:r>
            <a:r>
              <a:rPr lang="fr-FR" dirty="0" err="1">
                <a:latin typeface="Century Gothic" panose="020B0502020202020204" pitchFamily="34" charset="0"/>
              </a:rPr>
              <a:t>bitrates</a:t>
            </a:r>
            <a:endParaRPr lang="en-US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44602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D143A3A-2F4E-4D74-9725-602B76A9B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89596B-009C-4951-A29C-6B32D2D985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38F470E-5331-4ACC-A408-FB7980CD2F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842962"/>
          </a:xfrm>
        </p:spPr>
        <p:txBody>
          <a:bodyPr/>
          <a:lstStyle/>
          <a:p>
            <a:r>
              <a:rPr lang="fr-FR" dirty="0" err="1"/>
              <a:t>Crops</a:t>
            </a:r>
            <a:endParaRPr lang="en-US" dirty="0"/>
          </a:p>
        </p:txBody>
      </p:sp>
      <p:pic>
        <p:nvPicPr>
          <p:cNvPr id="6" name="Picture 5" descr="A group of people dancing on a stage&#10;&#10;Description automatically generated">
            <a:extLst>
              <a:ext uri="{FF2B5EF4-FFF2-40B4-BE49-F238E27FC236}">
                <a16:creationId xmlns:a16="http://schemas.microsoft.com/office/drawing/2014/main" id="{5164B167-313D-4F05-B2B1-7A37785BE6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A214DEB-A203-4E8B-91F9-5A9DFD63AD7A}"/>
              </a:ext>
            </a:extLst>
          </p:cNvPr>
          <p:cNvSpPr txBox="1"/>
          <p:nvPr/>
        </p:nvSpPr>
        <p:spPr>
          <a:xfrm>
            <a:off x="10638366" y="326787"/>
            <a:ext cx="12446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dirty="0">
                <a:solidFill>
                  <a:schemeClr val="bg1"/>
                </a:solidFill>
                <a:latin typeface="Century Gothic" panose="020B0502020202020204" pitchFamily="34" charset="0"/>
              </a:rPr>
              <a:t>QP 38/44</a:t>
            </a:r>
            <a:endParaRPr 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19269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347F7E64563340BE45DE9251A71051" ma:contentTypeVersion="1" ma:contentTypeDescription="Create a new document." ma:contentTypeScope="" ma:versionID="4136a99aeafef25976882aacc3b60b07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26008e99c592c1fd9b5a2c09ff07b29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4040242-99E9-495A-9315-53EDA6F9D02B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FBE6A851-D107-4D1C-9AE7-3593C8AD9FD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FBCBA62-E8E4-4A02-8C61-2977D1F039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917</TotalTime>
  <Words>1151</Words>
  <Application>Microsoft Office PowerPoint</Application>
  <PresentationFormat>Widescreen</PresentationFormat>
  <Paragraphs>220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Century Gothic</vt:lpstr>
      <vt:lpstr>Office Theme</vt:lpstr>
      <vt:lpstr>JVET-Y0048 AHG10: study of layer bitrate allocation for spatial scalability in VTM</vt:lpstr>
      <vt:lpstr>Context</vt:lpstr>
      <vt:lpstr>EL/BL rate balance: exploration method</vt:lpstr>
      <vt:lpstr>EL/BL exploration: illustration (1)</vt:lpstr>
      <vt:lpstr>EL/BL exploration: illustration (2)</vt:lpstr>
      <vt:lpstr>EL/BL exploration: illustration (3)</vt:lpstr>
      <vt:lpstr>BD-rates with optimal allocation</vt:lpstr>
      <vt:lpstr>BD-rates with optimal allocation</vt:lpstr>
      <vt:lpstr>Crops</vt:lpstr>
      <vt:lpstr>PowerPoint Presentation</vt:lpstr>
      <vt:lpstr>PowerPoint Presentation</vt:lpstr>
      <vt:lpstr>Encoding time illustration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Jason Johnston</dc:creator>
  <cp:lastModifiedBy>Philippe de Lagrange</cp:lastModifiedBy>
  <cp:revision>65</cp:revision>
  <dcterms:created xsi:type="dcterms:W3CDTF">2020-02-05T14:07:42Z</dcterms:created>
  <dcterms:modified xsi:type="dcterms:W3CDTF">2022-01-18T10:51:07Z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0x0101006F347F7E64563340BE45DE9251A71051</vt:lpwstr>
  </property>
  <property fmtid="{D5CDD505-2E9C-101B-9397-08002B2CF9AE}" pid="3" name="Order">
    <vt:r8>2400</vt:r8>
  </property>
</Properties>
</file>