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16"/>
  </p:notesMasterIdLst>
  <p:handoutMasterIdLst>
    <p:handoutMasterId r:id="rId17"/>
  </p:handoutMasterIdLst>
  <p:sldIdLst>
    <p:sldId id="259" r:id="rId5"/>
    <p:sldId id="267" r:id="rId6"/>
    <p:sldId id="268" r:id="rId7"/>
    <p:sldId id="269" r:id="rId8"/>
    <p:sldId id="271" r:id="rId9"/>
    <p:sldId id="272" r:id="rId10"/>
    <p:sldId id="273" r:id="rId11"/>
    <p:sldId id="274" r:id="rId12"/>
    <p:sldId id="275" r:id="rId13"/>
    <p:sldId id="276" r:id="rId14"/>
    <p:sldId id="277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A652"/>
    <a:srgbClr val="0054A6"/>
    <a:srgbClr val="0055A6"/>
    <a:srgbClr val="008ED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927" autoAdjust="0"/>
    <p:restoredTop sz="96327"/>
  </p:normalViewPr>
  <p:slideViewPr>
    <p:cSldViewPr snapToGrid="0" snapToObjects="1">
      <p:cViewPr varScale="1">
        <p:scale>
          <a:sx n="113" d="100"/>
          <a:sy n="113" d="100"/>
        </p:scale>
        <p:origin x="80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97" d="100"/>
          <a:sy n="97" d="100"/>
        </p:scale>
        <p:origin x="4328" y="20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AD3756E6-F2EA-9948-BF28-BC0E323E8B25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EC9C2E5-9CA1-7A49-906E-E9A1E45A09A6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4B7B1A-C332-254B-8453-B3BC7C448755}" type="datetimeFigureOut">
              <a:rPr lang="en-US" smtClean="0"/>
              <a:t>1/17/2022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C594252-8FC8-BB4B-ACA0-61C5471E5AE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/>
              <a:t>© 2020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F10A5D1-23B7-E346-A022-258BF45F212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83DBDD6-4C18-A04F-B865-42F41AF6BB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2792123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4AD63E-0F37-214B-8CBD-73F79DA28DF6}" type="datetimeFigureOut">
              <a:rPr lang="en-US" smtClean="0"/>
              <a:t>1/17/2022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/>
              <a:t>© 2020 InterDigital, Inc. All Rights Reserved.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B53E616-3B3B-6546-AE13-BC763B1BC8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0900755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22BECBF6-6E48-AD41-B594-67967F7BE73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A41A0810-8594-E64B-B263-C5922A2D8BC7}"/>
              </a:ext>
            </a:extLst>
          </p:cNvPr>
          <p:cNvSpPr/>
          <p:nvPr userDrawn="1"/>
        </p:nvSpPr>
        <p:spPr>
          <a:xfrm rot="5400000">
            <a:off x="201629" y="-190839"/>
            <a:ext cx="6847211" cy="7250468"/>
          </a:xfrm>
          <a:prstGeom prst="rect">
            <a:avLst/>
          </a:prstGeom>
          <a:gradFill>
            <a:gsLst>
              <a:gs pos="0">
                <a:schemeClr val="tx1">
                  <a:lumMod val="95000"/>
                  <a:lumOff val="5000"/>
                  <a:alpha val="0"/>
                </a:schemeClr>
              </a:gs>
              <a:gs pos="100000">
                <a:schemeClr val="tx1">
                  <a:alpha val="2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89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0E2E63F-61E3-3143-9A61-E1A22B051E9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50676" y="1964267"/>
            <a:ext cx="9990924" cy="2220869"/>
          </a:xfrm>
        </p:spPr>
        <p:txBody>
          <a:bodyPr anchor="b">
            <a:normAutofit/>
          </a:bodyPr>
          <a:lstStyle>
            <a:lvl1pPr algn="l">
              <a:defRPr sz="55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A57F538-BFD2-D54A-A0C6-3A4A4B3C41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2020 InterDigital, Inc. All Rights Reserved.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572FBD9-43E5-FF4F-9E10-0246F7C7264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50675" y="410885"/>
            <a:ext cx="1485367" cy="1848457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26469A8-05C7-9143-A929-50BD10F53E52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33932" y="5091275"/>
            <a:ext cx="2233784" cy="1369686"/>
          </a:xfrm>
          <a:prstGeom prst="rect">
            <a:avLst/>
          </a:prstGeom>
        </p:spPr>
      </p:pic>
      <p:sp>
        <p:nvSpPr>
          <p:cNvPr id="15" name="Slide Number Placeholder 14">
            <a:extLst>
              <a:ext uri="{FF2B5EF4-FFF2-40B4-BE49-F238E27FC236}">
                <a16:creationId xmlns:a16="http://schemas.microsoft.com/office/drawing/2014/main" id="{553FED33-4D49-4540-8D9F-3216166CC80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9100" y="6457951"/>
            <a:ext cx="2476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fld id="{9D08456F-F893-6E4F-8F46-ECB4DB6C09B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3D884C2B-0107-4E45-933E-9D65E3FA753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50676" y="4195925"/>
            <a:ext cx="9990924" cy="447675"/>
          </a:xfrm>
          <a:prstGeom prst="rect">
            <a:avLst/>
          </a:prstGeom>
        </p:spPr>
        <p:txBody>
          <a:bodyPr anchor="t"/>
          <a:lstStyle>
            <a:lvl1pPr marL="0" indent="0" algn="l">
              <a:buNone/>
              <a:defRPr sz="2400" b="1">
                <a:solidFill>
                  <a:schemeClr val="bg1"/>
                </a:solidFill>
              </a:defRPr>
            </a:lvl1pPr>
          </a:lstStyle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54519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Pictur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566ED13-D569-F94E-830C-ACC83914314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8077200" y="0"/>
            <a:ext cx="4114800" cy="64222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3BB1420-023C-4545-BFCD-3F05C40649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2020 InterDigital, Inc. All Rights Reserved.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99A61BEC-35D4-2642-85ED-9B0C1C0752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7487" y="274639"/>
            <a:ext cx="6734628" cy="842381"/>
          </a:xfrm>
          <a:prstGeom prst="rect">
            <a:avLst/>
          </a:prstGeom>
        </p:spPr>
        <p:txBody>
          <a:bodyPr vert="horz" lIns="68580" tIns="34290" rIns="68580" bIns="34290"/>
          <a:lstStyle>
            <a:lvl1pPr algn="ctr">
              <a:defRPr sz="3733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3" name="Content Placeholder 3">
            <a:extLst>
              <a:ext uri="{FF2B5EF4-FFF2-40B4-BE49-F238E27FC236}">
                <a16:creationId xmlns:a16="http://schemas.microsoft.com/office/drawing/2014/main" id="{0AC8503D-1E07-5D4B-B549-595AA25F4C0E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747486" y="1239433"/>
            <a:ext cx="6734627" cy="470575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buClr>
                <a:srgbClr val="00ADEE"/>
              </a:buClr>
              <a:defRPr sz="2800" b="1" i="0">
                <a:solidFill>
                  <a:schemeClr val="accent2"/>
                </a:solidFill>
                <a:latin typeface="Century Gothic" panose="020B0502020202020204" pitchFamily="34" charset="0"/>
              </a:defRPr>
            </a:lvl1pPr>
            <a:lvl2pPr>
              <a:buClr>
                <a:srgbClr val="00ADEE"/>
              </a:buClr>
              <a:defRPr sz="2400" b="0" i="0">
                <a:latin typeface="Century Gothic" panose="020B0502020202020204" pitchFamily="34" charset="0"/>
              </a:defRPr>
            </a:lvl2pPr>
            <a:lvl3pPr>
              <a:buClr>
                <a:srgbClr val="00ADEE"/>
              </a:buClr>
              <a:defRPr sz="2000" b="0" i="0">
                <a:latin typeface="Century Gothic" panose="020B0502020202020204" pitchFamily="34" charset="0"/>
              </a:defRPr>
            </a:lvl3pPr>
            <a:lvl4pPr>
              <a:buClr>
                <a:srgbClr val="00ADEE"/>
              </a:buClr>
              <a:defRPr sz="1800" b="0" i="0">
                <a:latin typeface="Century Gothic" panose="020B0502020202020204" pitchFamily="34" charset="0"/>
              </a:defRPr>
            </a:lvl4pPr>
            <a:lvl5pPr>
              <a:buClr>
                <a:srgbClr val="00ADEE"/>
              </a:buClr>
              <a:defRPr sz="1400" b="0" i="0"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Slide Number Placeholder 14">
            <a:extLst>
              <a:ext uri="{FF2B5EF4-FFF2-40B4-BE49-F238E27FC236}">
                <a16:creationId xmlns:a16="http://schemas.microsoft.com/office/drawing/2014/main" id="{42FF2272-021F-574F-8097-4E0F1EB0AFC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9100" y="6457951"/>
            <a:ext cx="2476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fld id="{9D08456F-F893-6E4F-8F46-ECB4DB6C09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98909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Default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E43141-D4D9-9A4E-8835-8FF04FFFC0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8230B59-3C25-304E-B12C-215A2C0E0D4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Clr>
                <a:schemeClr val="accent1"/>
              </a:buClr>
              <a:defRPr>
                <a:solidFill>
                  <a:schemeClr val="accent2"/>
                </a:solidFill>
              </a:defRPr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A9CE126-EF40-F24A-A058-22C0D73569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2020 InterDigital, Inc. All Rights Reserved.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DAF3992-94C6-384B-8BD9-D7242AC691CF}"/>
              </a:ext>
            </a:extLst>
          </p:cNvPr>
          <p:cNvSpPr/>
          <p:nvPr userDrawn="1"/>
        </p:nvSpPr>
        <p:spPr>
          <a:xfrm>
            <a:off x="5669280" y="1117021"/>
            <a:ext cx="853440" cy="688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dirty="0">
              <a:solidFill>
                <a:schemeClr val="accent1"/>
              </a:solidFill>
            </a:endParaRPr>
          </a:p>
        </p:txBody>
      </p:sp>
      <p:sp>
        <p:nvSpPr>
          <p:cNvPr id="9" name="Slide Number Placeholder 14">
            <a:extLst>
              <a:ext uri="{FF2B5EF4-FFF2-40B4-BE49-F238E27FC236}">
                <a16:creationId xmlns:a16="http://schemas.microsoft.com/office/drawing/2014/main" id="{0C31DB86-9357-B347-9AFF-4185C109B73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9100" y="6457951"/>
            <a:ext cx="2476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fld id="{9D08456F-F893-6E4F-8F46-ECB4DB6C09B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0" name="Picture 9" descr="A close up of a logo&#10;&#10;Description automatically generated">
            <a:extLst>
              <a:ext uri="{FF2B5EF4-FFF2-40B4-BE49-F238E27FC236}">
                <a16:creationId xmlns:a16="http://schemas.microsoft.com/office/drawing/2014/main" id="{26AEAE3C-4A0E-C74D-B9BC-AE9F19F1FE0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366122" y="315122"/>
            <a:ext cx="448078" cy="448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56794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E43141-D4D9-9A4E-8835-8FF04FFFC0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8230B59-3C25-304E-B12C-215A2C0E0D4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A9CE126-EF40-F24A-A058-22C0D73569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2020 InterDigital, Inc. All Rights Reserved.</a:t>
            </a:r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F6732699-4526-F141-A337-0217EEED64C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09599" y="812205"/>
            <a:ext cx="10972800" cy="44767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 b="1">
                <a:solidFill>
                  <a:schemeClr val="accent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0" name="Slide Number Placeholder 14">
            <a:extLst>
              <a:ext uri="{FF2B5EF4-FFF2-40B4-BE49-F238E27FC236}">
                <a16:creationId xmlns:a16="http://schemas.microsoft.com/office/drawing/2014/main" id="{567EA33C-8C26-DE44-9A2A-C059F6DE50D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9100" y="6457951"/>
            <a:ext cx="2476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fld id="{9D08456F-F893-6E4F-8F46-ECB4DB6C09B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1" name="Picture 10" descr="A close up of a logo&#10;&#10;Description automatically generated">
            <a:extLst>
              <a:ext uri="{FF2B5EF4-FFF2-40B4-BE49-F238E27FC236}">
                <a16:creationId xmlns:a16="http://schemas.microsoft.com/office/drawing/2014/main" id="{83C056EC-9FFA-5F48-852B-D8A827C4EFA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366122" y="315122"/>
            <a:ext cx="448078" cy="448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54917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764584C-2FE1-F44A-8E0D-D63226BC0CD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331204"/>
            <a:ext cx="5157787" cy="823912"/>
          </a:xfrm>
        </p:spPr>
        <p:txBody>
          <a:bodyPr anchor="ctr">
            <a:noAutofit/>
          </a:bodyPr>
          <a:lstStyle>
            <a:lvl1pPr marL="0" indent="0">
              <a:buNone/>
              <a:defRPr sz="2800" b="1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E129F4A-C81E-A443-A362-5190677F981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369300"/>
            <a:ext cx="5157787" cy="3820363"/>
          </a:xfrm>
        </p:spPr>
        <p:txBody>
          <a:bodyPr/>
          <a:lstStyle>
            <a:lvl1pPr>
              <a:defRPr sz="2400"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50169E5-90FA-B84B-9626-FECC7CD2A3B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331204"/>
            <a:ext cx="5183188" cy="823912"/>
          </a:xfrm>
        </p:spPr>
        <p:txBody>
          <a:bodyPr anchor="ctr">
            <a:noAutofit/>
          </a:bodyPr>
          <a:lstStyle>
            <a:lvl1pPr marL="0" indent="0">
              <a:buNone/>
              <a:defRPr sz="2800" b="1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A78DB3F-BA6D-7444-8725-F2021837F0B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369300"/>
            <a:ext cx="5183188" cy="3820363"/>
          </a:xfrm>
        </p:spPr>
        <p:txBody>
          <a:bodyPr/>
          <a:lstStyle>
            <a:lvl1pPr>
              <a:defRPr sz="2400"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1E485BB-A2D7-1949-80A5-1417E9757C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2020 InterDigital, Inc. All Rights Reserved.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19148669-BBD0-7E44-86B7-A5FF69AE80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599" y="274639"/>
            <a:ext cx="10972799" cy="842381"/>
          </a:xfrm>
        </p:spPr>
        <p:txBody>
          <a:bodyPr anchor="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1" name="Slide Number Placeholder 14">
            <a:extLst>
              <a:ext uri="{FF2B5EF4-FFF2-40B4-BE49-F238E27FC236}">
                <a16:creationId xmlns:a16="http://schemas.microsoft.com/office/drawing/2014/main" id="{10BA43A2-44E9-7244-8989-860EA7ED85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19100" y="6457951"/>
            <a:ext cx="2476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fld id="{9D08456F-F893-6E4F-8F46-ECB4DB6C09B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23C77C6-F5C8-5340-A520-DE0D0CD8393F}"/>
              </a:ext>
            </a:extLst>
          </p:cNvPr>
          <p:cNvSpPr/>
          <p:nvPr userDrawn="1"/>
        </p:nvSpPr>
        <p:spPr>
          <a:xfrm>
            <a:off x="5669280" y="1117021"/>
            <a:ext cx="853440" cy="688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dirty="0">
              <a:solidFill>
                <a:schemeClr val="accent1"/>
              </a:solidFill>
            </a:endParaRPr>
          </a:p>
        </p:txBody>
      </p:sp>
      <p:pic>
        <p:nvPicPr>
          <p:cNvPr id="14" name="Picture 13" descr="A close up of a logo&#10;&#10;Description automatically generated">
            <a:extLst>
              <a:ext uri="{FF2B5EF4-FFF2-40B4-BE49-F238E27FC236}">
                <a16:creationId xmlns:a16="http://schemas.microsoft.com/office/drawing/2014/main" id="{99CE825B-7F5D-8D4E-983F-4C8BBE7D5AA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366122" y="315122"/>
            <a:ext cx="448078" cy="448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09229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93AF68-570A-D244-B99C-933578F501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2020 InterDigital, Inc. All Rights Reserved.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E805CA4-AA26-B640-82C6-2A96BDD2C37A}"/>
              </a:ext>
            </a:extLst>
          </p:cNvPr>
          <p:cNvSpPr/>
          <p:nvPr userDrawn="1"/>
        </p:nvSpPr>
        <p:spPr>
          <a:xfrm>
            <a:off x="5669280" y="1117021"/>
            <a:ext cx="853440" cy="688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dirty="0">
              <a:solidFill>
                <a:schemeClr val="accent1"/>
              </a:solidFill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BF109D9-B1A0-C643-BBF6-4D295304E0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599" y="274639"/>
            <a:ext cx="10972799" cy="842381"/>
          </a:xfrm>
        </p:spPr>
        <p:txBody>
          <a:bodyPr anchor="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9" name="Slide Number Placeholder 14">
            <a:extLst>
              <a:ext uri="{FF2B5EF4-FFF2-40B4-BE49-F238E27FC236}">
                <a16:creationId xmlns:a16="http://schemas.microsoft.com/office/drawing/2014/main" id="{B575B8CC-0ED2-A441-B7D9-999B665EF1B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9100" y="6457951"/>
            <a:ext cx="2476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fld id="{9D08456F-F893-6E4F-8F46-ECB4DB6C09B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0" name="Picture 9" descr="A close up of a logo&#10;&#10;Description automatically generated">
            <a:extLst>
              <a:ext uri="{FF2B5EF4-FFF2-40B4-BE49-F238E27FC236}">
                <a16:creationId xmlns:a16="http://schemas.microsoft.com/office/drawing/2014/main" id="{C60551C5-D96C-F347-A92F-622F32D1D94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366122" y="315122"/>
            <a:ext cx="448078" cy="448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30986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93AF68-570A-D244-B99C-933578F501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2020 InterDigital, Inc. All Rights Reserved.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BF109D9-B1A0-C643-BBF6-4D295304E0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599" y="274639"/>
            <a:ext cx="10972799" cy="842381"/>
          </a:xfrm>
        </p:spPr>
        <p:txBody>
          <a:bodyPr anchor="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15708C0B-EF64-C147-9041-F52B53A13BC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09599" y="812205"/>
            <a:ext cx="10972800" cy="44767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 b="1">
                <a:solidFill>
                  <a:schemeClr val="accent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1" name="Slide Number Placeholder 14">
            <a:extLst>
              <a:ext uri="{FF2B5EF4-FFF2-40B4-BE49-F238E27FC236}">
                <a16:creationId xmlns:a16="http://schemas.microsoft.com/office/drawing/2014/main" id="{C7AEB771-D004-1049-9DB7-49A7FB2D50D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9100" y="6457951"/>
            <a:ext cx="2476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fld id="{9D08456F-F893-6E4F-8F46-ECB4DB6C09B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 descr="A close up of a logo&#10;&#10;Description automatically generated">
            <a:extLst>
              <a:ext uri="{FF2B5EF4-FFF2-40B4-BE49-F238E27FC236}">
                <a16:creationId xmlns:a16="http://schemas.microsoft.com/office/drawing/2014/main" id="{A6648237-1539-DF4C-A10A-B7F818C7C4C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366122" y="315122"/>
            <a:ext cx="448078" cy="448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78326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with bran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6C092FA-716D-A741-9B7E-8CFF59D127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2020 InterDigital, Inc. All Rights Reserved.</a:t>
            </a:r>
          </a:p>
        </p:txBody>
      </p:sp>
      <p:sp>
        <p:nvSpPr>
          <p:cNvPr id="6" name="Slide Number Placeholder 14">
            <a:extLst>
              <a:ext uri="{FF2B5EF4-FFF2-40B4-BE49-F238E27FC236}">
                <a16:creationId xmlns:a16="http://schemas.microsoft.com/office/drawing/2014/main" id="{ED84047A-858F-E649-9ECA-A5E061EC6BF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9100" y="6457951"/>
            <a:ext cx="2476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fld id="{9D08456F-F893-6E4F-8F46-ECB4DB6C09B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 descr="A close up of a logo&#10;&#10;Description automatically generated">
            <a:extLst>
              <a:ext uri="{FF2B5EF4-FFF2-40B4-BE49-F238E27FC236}">
                <a16:creationId xmlns:a16="http://schemas.microsoft.com/office/drawing/2014/main" id="{DD9B9619-55DA-8348-9284-9FCAD089A29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366122" y="315122"/>
            <a:ext cx="448078" cy="448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01034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Footer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6C092FA-716D-A741-9B7E-8CFF59D127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2020 InterDigital, Inc. All Rights Reserved.</a:t>
            </a:r>
          </a:p>
        </p:txBody>
      </p:sp>
      <p:sp>
        <p:nvSpPr>
          <p:cNvPr id="6" name="Slide Number Placeholder 14">
            <a:extLst>
              <a:ext uri="{FF2B5EF4-FFF2-40B4-BE49-F238E27FC236}">
                <a16:creationId xmlns:a16="http://schemas.microsoft.com/office/drawing/2014/main" id="{0995E5B4-4689-444B-A944-893B1F167B5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9100" y="6457951"/>
            <a:ext cx="2476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fld id="{9D08456F-F893-6E4F-8F46-ECB4DB6C09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18038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Pictur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566ED13-D569-F94E-830C-ACC83914314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1" y="0"/>
            <a:ext cx="4114800" cy="64222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3BB1420-023C-4545-BFCD-3F05C40649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2020 InterDigital, Inc. All Rights Reserved.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99A61BEC-35D4-2642-85ED-9B0C1C0752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5258" y="274639"/>
            <a:ext cx="6734628" cy="842381"/>
          </a:xfrm>
          <a:prstGeom prst="rect">
            <a:avLst/>
          </a:prstGeom>
        </p:spPr>
        <p:txBody>
          <a:bodyPr vert="horz" lIns="68580" tIns="34290" rIns="68580" bIns="34290"/>
          <a:lstStyle>
            <a:lvl1pPr algn="ctr">
              <a:defRPr sz="3733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3" name="Content Placeholder 3">
            <a:extLst>
              <a:ext uri="{FF2B5EF4-FFF2-40B4-BE49-F238E27FC236}">
                <a16:creationId xmlns:a16="http://schemas.microsoft.com/office/drawing/2014/main" id="{0AC8503D-1E07-5D4B-B549-595AA25F4C0E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325257" y="1239433"/>
            <a:ext cx="6734627" cy="470575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buClr>
                <a:srgbClr val="00ADEE"/>
              </a:buClr>
              <a:defRPr sz="2800" b="1" i="0">
                <a:solidFill>
                  <a:schemeClr val="accent2"/>
                </a:solidFill>
                <a:latin typeface="Century Gothic" panose="020B0502020202020204" pitchFamily="34" charset="0"/>
              </a:defRPr>
            </a:lvl1pPr>
            <a:lvl2pPr>
              <a:buClr>
                <a:srgbClr val="00ADEE"/>
              </a:buClr>
              <a:defRPr sz="2400" b="0" i="0">
                <a:latin typeface="Century Gothic" panose="020B0502020202020204" pitchFamily="34" charset="0"/>
              </a:defRPr>
            </a:lvl2pPr>
            <a:lvl3pPr>
              <a:buClr>
                <a:srgbClr val="00ADEE"/>
              </a:buClr>
              <a:defRPr sz="2000" b="0" i="0">
                <a:latin typeface="Century Gothic" panose="020B0502020202020204" pitchFamily="34" charset="0"/>
              </a:defRPr>
            </a:lvl3pPr>
            <a:lvl4pPr>
              <a:buClr>
                <a:srgbClr val="00ADEE"/>
              </a:buClr>
              <a:defRPr sz="1800" b="0" i="0">
                <a:latin typeface="Century Gothic" panose="020B0502020202020204" pitchFamily="34" charset="0"/>
              </a:defRPr>
            </a:lvl4pPr>
            <a:lvl5pPr>
              <a:buClr>
                <a:srgbClr val="00ADEE"/>
              </a:buClr>
              <a:defRPr sz="1400" b="0" i="0"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Slide Number Placeholder 14">
            <a:extLst>
              <a:ext uri="{FF2B5EF4-FFF2-40B4-BE49-F238E27FC236}">
                <a16:creationId xmlns:a16="http://schemas.microsoft.com/office/drawing/2014/main" id="{42FF2272-021F-574F-8097-4E0F1EB0AFC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9100" y="6457951"/>
            <a:ext cx="2476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fld id="{9D08456F-F893-6E4F-8F46-ECB4DB6C09B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2AF42097-2B69-804A-AA8C-31A793ACE496}"/>
              </a:ext>
            </a:extLst>
          </p:cNvPr>
          <p:cNvSpPr/>
          <p:nvPr userDrawn="1"/>
        </p:nvSpPr>
        <p:spPr>
          <a:xfrm>
            <a:off x="7265850" y="1117021"/>
            <a:ext cx="853440" cy="688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dirty="0">
              <a:solidFill>
                <a:srgbClr val="53ABDD"/>
              </a:solidFill>
            </a:endParaRPr>
          </a:p>
        </p:txBody>
      </p:sp>
      <p:pic>
        <p:nvPicPr>
          <p:cNvPr id="9" name="Picture 8" descr="A close up of a logo&#10;&#10;Description automatically generated">
            <a:extLst>
              <a:ext uri="{FF2B5EF4-FFF2-40B4-BE49-F238E27FC236}">
                <a16:creationId xmlns:a16="http://schemas.microsoft.com/office/drawing/2014/main" id="{08FDACF3-0AA3-5F44-ABDB-E21957DE3DE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366122" y="315122"/>
            <a:ext cx="448078" cy="448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08056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emf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04B9B6E4-F1F9-1A41-94E0-775346FE1EB7}"/>
              </a:ext>
            </a:extLst>
          </p:cNvPr>
          <p:cNvSpPr/>
          <p:nvPr userDrawn="1"/>
        </p:nvSpPr>
        <p:spPr>
          <a:xfrm>
            <a:off x="0" y="6422246"/>
            <a:ext cx="12192000" cy="435754"/>
          </a:xfrm>
          <a:prstGeom prst="rect">
            <a:avLst/>
          </a:prstGeom>
          <a:gradFill>
            <a:gsLst>
              <a:gs pos="0">
                <a:srgbClr val="008ED3"/>
              </a:gs>
              <a:gs pos="100000">
                <a:srgbClr val="0055A6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D610A44-FD55-7E45-A9D2-8A5038316B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599" y="274639"/>
            <a:ext cx="10972799" cy="84238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0DE33DA-E844-3D4F-972D-4D5295D4233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09599" y="1259910"/>
            <a:ext cx="10972799" cy="491705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A9643D7-D54B-204A-BAE7-584AACD63AB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4579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© 2020 InterDigital, Inc. All Rights Reserved.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FCCDF397-5953-F646-B784-51CB600CA5F1}"/>
              </a:ext>
            </a:extLst>
          </p:cNvPr>
          <p:cNvPicPr>
            <a:picLocks noChangeAspect="1"/>
          </p:cNvPicPr>
          <p:nvPr userDrawn="1"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96812" y="6565136"/>
            <a:ext cx="1281717" cy="204476"/>
          </a:xfrm>
          <a:prstGeom prst="rect">
            <a:avLst/>
          </a:prstGeom>
        </p:spPr>
      </p:pic>
      <p:sp>
        <p:nvSpPr>
          <p:cNvPr id="17" name="Slide Number Placeholder 14">
            <a:extLst>
              <a:ext uri="{FF2B5EF4-FFF2-40B4-BE49-F238E27FC236}">
                <a16:creationId xmlns:a16="http://schemas.microsoft.com/office/drawing/2014/main" id="{643533EB-B409-764F-BF3F-FF64869B14C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9100" y="6457951"/>
            <a:ext cx="2476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defRPr>
            </a:lvl1pPr>
          </a:lstStyle>
          <a:p>
            <a:fld id="{9D08456F-F893-6E4F-8F46-ECB4DB6C09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9532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4" r:id="rId3"/>
    <p:sldLayoutId id="2147483653" r:id="rId4"/>
    <p:sldLayoutId id="2147483654" r:id="rId5"/>
    <p:sldLayoutId id="2147483665" r:id="rId6"/>
    <p:sldLayoutId id="2147483655" r:id="rId7"/>
    <p:sldLayoutId id="2147483666" r:id="rId8"/>
    <p:sldLayoutId id="2147483667" r:id="rId9"/>
    <p:sldLayoutId id="2147483670" r:id="rId10"/>
  </p:sldLayoutIdLst>
  <p:hf hd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800" b="1" kern="1200">
          <a:solidFill>
            <a:schemeClr val="tx1"/>
          </a:solidFill>
          <a:latin typeface="Century Gothic" panose="020B050202020202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00A3DB"/>
        </a:buClr>
        <a:buFont typeface="Arial" panose="020B0604020202020204" pitchFamily="34" charset="0"/>
        <a:buChar char="•"/>
        <a:defRPr sz="2800" b="1" kern="1200">
          <a:solidFill>
            <a:schemeClr val="accent2"/>
          </a:solidFill>
          <a:latin typeface="Century Gothic" panose="020B050202020202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00A3DB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entury Gothic" panose="020B050202020202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00A3DB"/>
        </a:buClr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entury Gothic" panose="020B050202020202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00A3DB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entury Gothic" panose="020B050202020202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00A3DB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entury Gothic" panose="020B05020202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1EB4A2-0FCC-B04D-889F-5BBF4567882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sz="4400" dirty="0"/>
              <a:t>JVET-Y0048</a:t>
            </a:r>
            <a:br>
              <a:rPr lang="en-US" sz="6000" dirty="0"/>
            </a:br>
            <a:r>
              <a:rPr lang="en-US" sz="4400" dirty="0"/>
              <a:t>AHG10: study of layer bitrate allocation for spatial scalability in VTM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248C4AE-D5B8-BE49-BADA-7F8B231217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2022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9B8C58C-89F7-674C-83BB-2646932FBF5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D08456F-F893-6E4F-8F46-ECB4DB6C09B5}" type="slidenum">
              <a:rPr lang="en-US" smtClean="0"/>
              <a:pPr/>
              <a:t>1</a:t>
            </a:fld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92A2368-7A07-3F49-9F99-8EF818AC83B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Autofit/>
          </a:bodyPr>
          <a:lstStyle/>
          <a:p>
            <a:r>
              <a:rPr lang="en-US" sz="1800" dirty="0"/>
              <a:t>P. de Lagrange, F. Urban, G. Marquant</a:t>
            </a:r>
          </a:p>
          <a:p>
            <a:r>
              <a:rPr lang="en-US" sz="1800" dirty="0" err="1"/>
              <a:t>InterDigital</a:t>
            </a:r>
            <a:r>
              <a:rPr lang="en-US" sz="1800" dirty="0"/>
              <a:t> R&amp;D France</a:t>
            </a:r>
          </a:p>
          <a:p>
            <a:r>
              <a:rPr lang="en-US" sz="1800" dirty="0"/>
              <a:t>January 2021</a:t>
            </a:r>
          </a:p>
        </p:txBody>
      </p:sp>
    </p:spTree>
    <p:extLst>
      <p:ext uri="{BB962C8B-B14F-4D97-AF65-F5344CB8AC3E}">
        <p14:creationId xmlns:p14="http://schemas.microsoft.com/office/powerpoint/2010/main" val="89856449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D17C48FC-F8C4-4477-B551-17267805F0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2020 InterDigital, Inc. All Rights Reserved.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21DD8F8-FA3C-4C83-8A05-712F2436244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D08456F-F893-6E4F-8F46-ECB4DB6C09B5}" type="slidenum">
              <a:rPr lang="en-US" smtClean="0"/>
              <a:pPr/>
              <a:t>10</a:t>
            </a:fld>
            <a:endParaRPr lang="en-US" dirty="0"/>
          </a:p>
        </p:txBody>
      </p:sp>
      <p:pic>
        <p:nvPicPr>
          <p:cNvPr id="5" name="Picture 4" descr="A group of people dancing&#10;&#10;Description automatically generated">
            <a:extLst>
              <a:ext uri="{FF2B5EF4-FFF2-40B4-BE49-F238E27FC236}">
                <a16:creationId xmlns:a16="http://schemas.microsoft.com/office/drawing/2014/main" id="{F98216A5-14C1-4022-A53C-C5D56858076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B5FE947-225E-45C7-A7F3-1311F840E7B6}"/>
              </a:ext>
            </a:extLst>
          </p:cNvPr>
          <p:cNvSpPr txBox="1"/>
          <p:nvPr/>
        </p:nvSpPr>
        <p:spPr>
          <a:xfrm>
            <a:off x="10447867" y="326787"/>
            <a:ext cx="143510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fr-FR" dirty="0">
                <a:solidFill>
                  <a:schemeClr val="bg1"/>
                </a:solidFill>
                <a:latin typeface="Century Gothic" panose="020B0502020202020204" pitchFamily="34" charset="0"/>
              </a:rPr>
              <a:t> SL : QP 44</a:t>
            </a:r>
            <a:endParaRPr lang="en-US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664480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F550D091-DC3B-4135-BD8E-78434B7AF7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2020 InterDigital, Inc. All Rights Reserved.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99A9AC2-4150-4133-8259-693FA80BC16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D08456F-F893-6E4F-8F46-ECB4DB6C09B5}" type="slidenum">
              <a:rPr lang="en-US" smtClean="0"/>
              <a:pPr/>
              <a:t>11</a:t>
            </a:fld>
            <a:endParaRPr lang="en-US" dirty="0"/>
          </a:p>
        </p:txBody>
      </p:sp>
      <p:pic>
        <p:nvPicPr>
          <p:cNvPr id="5" name="Picture 4" descr="A group of people dancing&#10;&#10;Description automatically generated">
            <a:extLst>
              <a:ext uri="{FF2B5EF4-FFF2-40B4-BE49-F238E27FC236}">
                <a16:creationId xmlns:a16="http://schemas.microsoft.com/office/drawing/2014/main" id="{0D866733-5F43-48F3-8005-29686C60B1E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BE6246F-9060-413A-8520-FB89CD6594F6}"/>
              </a:ext>
            </a:extLst>
          </p:cNvPr>
          <p:cNvSpPr txBox="1"/>
          <p:nvPr/>
        </p:nvSpPr>
        <p:spPr>
          <a:xfrm>
            <a:off x="10638366" y="326787"/>
            <a:ext cx="124460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fr-FR" dirty="0">
                <a:solidFill>
                  <a:schemeClr val="bg1"/>
                </a:solidFill>
                <a:latin typeface="Century Gothic" panose="020B0502020202020204" pitchFamily="34" charset="0"/>
              </a:rPr>
              <a:t>QP 43/44</a:t>
            </a:r>
            <a:endParaRPr lang="en-US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70106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8A808E-AAD4-504E-B7B0-8031E4542E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599" y="274639"/>
            <a:ext cx="10972799" cy="842381"/>
          </a:xfrm>
        </p:spPr>
        <p:txBody>
          <a:bodyPr>
            <a:normAutofit/>
          </a:bodyPr>
          <a:lstStyle/>
          <a:p>
            <a:r>
              <a:rPr lang="en-US" dirty="0"/>
              <a:t>Context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031629-F9B7-D445-AC7A-8E49F73057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599" y="1259910"/>
            <a:ext cx="10972799" cy="4917053"/>
          </a:xfrm>
        </p:spPr>
        <p:txBody>
          <a:bodyPr>
            <a:normAutofit fontScale="77500" lnSpcReduction="20000"/>
          </a:bodyPr>
          <a:lstStyle/>
          <a:p>
            <a:r>
              <a:rPr lang="en-US" dirty="0"/>
              <a:t>JVET-Y0047 = HD+UHD scalability visual test report with equal EL and BL bitrate</a:t>
            </a:r>
          </a:p>
          <a:p>
            <a:pPr lvl="1"/>
            <a:r>
              <a:rPr lang="en-US" dirty="0"/>
              <a:t>Exploring other allocation welcome, since it has a strong impact on performance, in favor of more bitrate on BL</a:t>
            </a:r>
          </a:p>
          <a:p>
            <a:pPr lvl="1"/>
            <a:r>
              <a:rPr lang="en-US" dirty="0"/>
              <a:t>Could lead to recommendations for further visual tests (refined verification test plan)</a:t>
            </a:r>
          </a:p>
          <a:p>
            <a:r>
              <a:rPr lang="en-US" dirty="0"/>
              <a:t>Brazil TV3.0 “enhancement” codec, competition with LCEVC</a:t>
            </a:r>
          </a:p>
          <a:p>
            <a:pPr lvl="1"/>
            <a:r>
              <a:rPr lang="en-US" dirty="0"/>
              <a:t>TV3.0 test conditions, PSNR-Y BD-rate vs simulcast: VVC = -14% ; LCEVC = about +200%</a:t>
            </a:r>
          </a:p>
          <a:p>
            <a:pPr lvl="1"/>
            <a:r>
              <a:rPr lang="en-US" dirty="0"/>
              <a:t>LCEVC was selected, with no obvious technical reason</a:t>
            </a:r>
          </a:p>
          <a:p>
            <a:pPr lvl="2"/>
            <a:r>
              <a:rPr lang="en-US" dirty="0"/>
              <a:t>Challenged on complexity, and deployment readiness</a:t>
            </a:r>
          </a:p>
          <a:p>
            <a:pPr lvl="2"/>
            <a:r>
              <a:rPr lang="en-US" dirty="0"/>
              <a:t>What about VVC ?</a:t>
            </a:r>
          </a:p>
          <a:p>
            <a:pPr lvl="1"/>
            <a:r>
              <a:rPr lang="en-US" dirty="0"/>
              <a:t>LCEVC nominally uses a very thin enhancement layer : look like a valid choice</a:t>
            </a:r>
          </a:p>
          <a:p>
            <a:pPr lvl="2"/>
            <a:r>
              <a:rPr lang="en-US" dirty="0"/>
              <a:t>Is coding performance relevant for a very low bitrate layer ?</a:t>
            </a:r>
          </a:p>
          <a:p>
            <a:pPr lvl="1"/>
            <a:r>
              <a:rPr lang="en-US" dirty="0"/>
              <a:t>LCEVC is said to bring gain vs single layer</a:t>
            </a:r>
          </a:p>
          <a:p>
            <a:pPr lvl="2"/>
            <a:r>
              <a:rPr lang="en-US" dirty="0"/>
              <a:t>MPEG requirements:</a:t>
            </a:r>
            <a:br>
              <a:rPr lang="en-US" dirty="0"/>
            </a:br>
            <a:r>
              <a:rPr lang="en-US" dirty="0"/>
              <a:t>“when enhancing an n-</a:t>
            </a:r>
            <a:r>
              <a:rPr lang="en-US" dirty="0" err="1"/>
              <a:t>th</a:t>
            </a:r>
            <a:r>
              <a:rPr lang="en-US" dirty="0"/>
              <a:t> generation MPEG codec (e.g., AVC), the compression efficiency for the aggregate stream is appreciably higher than that of the n-</a:t>
            </a:r>
            <a:r>
              <a:rPr lang="en-US" dirty="0" err="1"/>
              <a:t>th</a:t>
            </a:r>
            <a:r>
              <a:rPr lang="en-US" dirty="0"/>
              <a:t> generation MPEG codec used at full resolution”</a:t>
            </a:r>
          </a:p>
          <a:p>
            <a:pPr lvl="1"/>
            <a:r>
              <a:rPr lang="en-US" b="1" dirty="0">
                <a:solidFill>
                  <a:schemeClr val="accent2"/>
                </a:solidFill>
              </a:rPr>
              <a:t>What about VVC ? Can dual-layer coding be considered as a coding tool ?</a:t>
            </a:r>
          </a:p>
          <a:p>
            <a:pPr lvl="2"/>
            <a:r>
              <a:rPr lang="en-US" dirty="0"/>
              <a:t>See also: adaptive resolution, JVET-Y0068, and work related to super-resolution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2ACA491-EBA5-DD41-B1EB-22DB2E1CB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457950"/>
            <a:ext cx="4114800" cy="365125"/>
          </a:xfrm>
        </p:spPr>
        <p:txBody>
          <a:bodyPr/>
          <a:lstStyle/>
          <a:p>
            <a:r>
              <a:rPr lang="en-US"/>
              <a:t>© 2020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31D8BA2-D041-6C4A-B63D-653B36845D3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9100" y="6457951"/>
            <a:ext cx="2476500" cy="365125"/>
          </a:xfrm>
        </p:spPr>
        <p:txBody>
          <a:bodyPr/>
          <a:lstStyle/>
          <a:p>
            <a:fld id="{9D08456F-F893-6E4F-8F46-ECB4DB6C09B5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37979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934EAA-2351-4F3C-8C9D-F5DC430E7D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EL/BL rate balance: exploration </a:t>
            </a:r>
            <a:r>
              <a:rPr lang="fr-FR" dirty="0" err="1"/>
              <a:t>method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9E7366C-98CF-455B-8EF1-750C0B800D4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/>
              <a:t>Single </a:t>
            </a:r>
            <a:r>
              <a:rPr lang="fr-FR" dirty="0" err="1"/>
              <a:t>reference</a:t>
            </a:r>
            <a:r>
              <a:rPr lang="fr-FR" dirty="0"/>
              <a:t> </a:t>
            </a:r>
            <a:r>
              <a:rPr lang="fr-FR" dirty="0" err="1"/>
              <a:t>with</a:t>
            </a:r>
            <a:r>
              <a:rPr lang="fr-FR" dirty="0"/>
              <a:t> </a:t>
            </a:r>
            <a:r>
              <a:rPr lang="fr-FR" dirty="0" err="1"/>
              <a:t>fixed</a:t>
            </a:r>
            <a:r>
              <a:rPr lang="fr-FR" dirty="0"/>
              <a:t> rate points</a:t>
            </a:r>
          </a:p>
          <a:p>
            <a:pPr lvl="1"/>
            <a:r>
              <a:rPr lang="fr-FR" dirty="0" err="1"/>
              <a:t>eg</a:t>
            </a:r>
            <a:r>
              <a:rPr lang="fr-FR" dirty="0"/>
              <a:t> QP(SL)= [28, 32, 36, 40, 44]</a:t>
            </a:r>
          </a:p>
          <a:p>
            <a:r>
              <a:rPr lang="fr-FR" dirty="0" err="1"/>
              <a:t>Enhancement</a:t>
            </a:r>
            <a:r>
              <a:rPr lang="fr-FR" dirty="0"/>
              <a:t> layer: </a:t>
            </a:r>
            <a:r>
              <a:rPr lang="fr-FR" dirty="0" err="1"/>
              <a:t>keep</a:t>
            </a:r>
            <a:r>
              <a:rPr lang="fr-FR" dirty="0"/>
              <a:t> the </a:t>
            </a:r>
            <a:r>
              <a:rPr lang="fr-FR" dirty="0" err="1"/>
              <a:t>same</a:t>
            </a:r>
            <a:r>
              <a:rPr lang="fr-FR" dirty="0"/>
              <a:t> </a:t>
            </a:r>
            <a:r>
              <a:rPr lang="fr-FR" dirty="0" err="1"/>
              <a:t>fixed</a:t>
            </a:r>
            <a:r>
              <a:rPr lang="fr-FR" dirty="0"/>
              <a:t> </a:t>
            </a:r>
            <a:r>
              <a:rPr lang="fr-FR" dirty="0" err="1"/>
              <a:t>QPs</a:t>
            </a:r>
            <a:r>
              <a:rPr lang="fr-FR" dirty="0"/>
              <a:t> as single layer</a:t>
            </a:r>
          </a:p>
          <a:p>
            <a:pPr lvl="1"/>
            <a:r>
              <a:rPr lang="fr-FR" dirty="0" err="1"/>
              <a:t>Should</a:t>
            </a:r>
            <a:r>
              <a:rPr lang="fr-FR" dirty="0"/>
              <a:t> </a:t>
            </a:r>
            <a:r>
              <a:rPr lang="fr-FR" dirty="0" err="1"/>
              <a:t>get</a:t>
            </a:r>
            <a:r>
              <a:rPr lang="fr-FR" dirty="0"/>
              <a:t> </a:t>
            </a:r>
            <a:r>
              <a:rPr lang="fr-FR" dirty="0" err="1"/>
              <a:t>similar</a:t>
            </a:r>
            <a:r>
              <a:rPr lang="fr-FR" dirty="0"/>
              <a:t> </a:t>
            </a:r>
            <a:r>
              <a:rPr lang="fr-FR" dirty="0" err="1"/>
              <a:t>quality</a:t>
            </a:r>
            <a:endParaRPr lang="fr-FR" dirty="0"/>
          </a:p>
          <a:p>
            <a:r>
              <a:rPr lang="fr-FR" dirty="0"/>
              <a:t>Base layer: for </a:t>
            </a:r>
            <a:r>
              <a:rPr lang="fr-FR" dirty="0" err="1"/>
              <a:t>each</a:t>
            </a:r>
            <a:r>
              <a:rPr lang="fr-FR" dirty="0"/>
              <a:t> QP(EL), </a:t>
            </a:r>
            <a:r>
              <a:rPr lang="fr-FR" dirty="0" err="1"/>
              <a:t>sweep</a:t>
            </a:r>
            <a:r>
              <a:rPr lang="fr-FR" dirty="0"/>
              <a:t> QP(BL)</a:t>
            </a:r>
          </a:p>
          <a:p>
            <a:r>
              <a:rPr lang="fr-FR" dirty="0" err="1"/>
              <a:t>Add</a:t>
            </a:r>
            <a:r>
              <a:rPr lang="fr-FR" dirty="0"/>
              <a:t> QP(EL)=63, </a:t>
            </a:r>
            <a:r>
              <a:rPr lang="fr-FR" dirty="0" err="1"/>
              <a:t>with</a:t>
            </a:r>
            <a:r>
              <a:rPr lang="fr-FR" dirty="0"/>
              <a:t> </a:t>
            </a:r>
            <a:r>
              <a:rPr lang="fr-FR" dirty="0" err="1"/>
              <a:t>very</a:t>
            </a:r>
            <a:r>
              <a:rPr lang="fr-FR" dirty="0"/>
              <a:t> </a:t>
            </a:r>
            <a:r>
              <a:rPr lang="fr-FR" dirty="0" err="1"/>
              <a:t>wide</a:t>
            </a:r>
            <a:r>
              <a:rPr lang="fr-FR" dirty="0"/>
              <a:t> QP(BL) </a:t>
            </a:r>
            <a:r>
              <a:rPr lang="fr-FR" dirty="0" err="1"/>
              <a:t>sweep</a:t>
            </a:r>
            <a:endParaRPr lang="fr-FR" dirty="0"/>
          </a:p>
          <a:p>
            <a:pPr lvl="1"/>
            <a:r>
              <a:rPr lang="fr-FR" dirty="0" err="1"/>
              <a:t>mimic</a:t>
            </a:r>
            <a:r>
              <a:rPr lang="fr-FR" dirty="0"/>
              <a:t> « RPR » (</a:t>
            </a:r>
            <a:r>
              <a:rPr lang="fr-FR" dirty="0" err="1"/>
              <a:t>downscaled</a:t>
            </a:r>
            <a:r>
              <a:rPr lang="fr-FR" dirty="0"/>
              <a:t> </a:t>
            </a:r>
            <a:r>
              <a:rPr lang="fr-FR" dirty="0" err="1"/>
              <a:t>coding</a:t>
            </a:r>
            <a:r>
              <a:rPr lang="fr-FR" dirty="0"/>
              <a:t> + pure </a:t>
            </a:r>
            <a:r>
              <a:rPr lang="fr-FR" dirty="0" err="1"/>
              <a:t>upscale</a:t>
            </a:r>
            <a:r>
              <a:rPr lang="fr-FR" dirty="0"/>
              <a:t>), </a:t>
            </a:r>
            <a:r>
              <a:rPr lang="fr-FR" dirty="0" err="1"/>
              <a:t>similar</a:t>
            </a:r>
            <a:r>
              <a:rPr lang="fr-FR" dirty="0"/>
              <a:t> to JVET-Y0068 but </a:t>
            </a:r>
            <a:r>
              <a:rPr lang="fr-FR" dirty="0" err="1"/>
              <a:t>always</a:t>
            </a:r>
            <a:r>
              <a:rPr lang="fr-FR" dirty="0"/>
              <a:t> 2x </a:t>
            </a:r>
            <a:r>
              <a:rPr lang="fr-FR" dirty="0" err="1"/>
              <a:t>scale</a:t>
            </a:r>
            <a:endParaRPr lang="fr-FR" dirty="0"/>
          </a:p>
          <a:p>
            <a:r>
              <a:rPr lang="fr-FR" dirty="0"/>
              <a:t>May </a:t>
            </a:r>
            <a:r>
              <a:rPr lang="fr-FR" dirty="0" err="1"/>
              <a:t>add</a:t>
            </a:r>
            <a:r>
              <a:rPr lang="fr-FR" dirty="0"/>
              <a:t> 1 or 2 </a:t>
            </a:r>
            <a:r>
              <a:rPr lang="fr-FR" dirty="0" err="1"/>
              <a:t>lower</a:t>
            </a:r>
            <a:r>
              <a:rPr lang="fr-FR" dirty="0"/>
              <a:t> </a:t>
            </a:r>
            <a:r>
              <a:rPr lang="fr-FR" dirty="0" err="1"/>
              <a:t>bitrate</a:t>
            </a:r>
            <a:r>
              <a:rPr lang="fr-FR" dirty="0"/>
              <a:t> points to show </a:t>
            </a:r>
            <a:r>
              <a:rPr lang="fr-FR" dirty="0" err="1"/>
              <a:t>scalability</a:t>
            </a:r>
            <a:r>
              <a:rPr lang="fr-FR" dirty="0"/>
              <a:t> </a:t>
            </a:r>
            <a:r>
              <a:rPr lang="fr-FR" dirty="0" err="1"/>
              <a:t>benefit</a:t>
            </a:r>
            <a:endParaRPr lang="fr-FR" dirty="0"/>
          </a:p>
          <a:p>
            <a:pPr lvl="1"/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E9165FC-4BA0-4153-B7C5-B3D8855516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2020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6F50DDC-B6C8-4C19-BC7C-005A5BBFAC0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D08456F-F893-6E4F-8F46-ECB4DB6C09B5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26861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421C2F-8E99-4D72-ABD5-7815DCB76D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EL/BL exploration: illustration (1)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9B87D08-1E22-4FC0-A22C-3BFD6F45E1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2020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8E4E6D8-324E-4143-95DC-4253507524C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D08456F-F893-6E4F-8F46-ECB4DB6C09B5}" type="slidenum">
              <a:rPr lang="en-US" smtClean="0"/>
              <a:pPr/>
              <a:t>4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579B0C4-E4ED-40CE-AF45-CCDCC728AD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100" y="1627485"/>
            <a:ext cx="5489824" cy="4320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A4749D6-488D-49AC-A6FF-FDFD1BDB224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6392" y="1627485"/>
            <a:ext cx="5426006" cy="43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17927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C136ABFF-7B3A-423F-B7EC-D6E0939DBE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2020 InterDigital, Inc. All Rights Reserved.</a:t>
            </a: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1703F9B0-F7CC-44D6-9832-A70B7B288B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EL/BL exploration: illustration (2)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5607C4E-0BC4-4BC2-A289-2190BE9836B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D08456F-F893-6E4F-8F46-ECB4DB6C09B5}" type="slidenum">
              <a:rPr lang="en-US" smtClean="0"/>
              <a:pPr/>
              <a:t>5</a:t>
            </a:fld>
            <a:endParaRPr lang="en-US" dirty="0"/>
          </a:p>
        </p:txBody>
      </p:sp>
      <p:pic>
        <p:nvPicPr>
          <p:cNvPr id="5" name="Picture 4" descr="Chart, line chart&#10;&#10;Description automatically generated">
            <a:extLst>
              <a:ext uri="{FF2B5EF4-FFF2-40B4-BE49-F238E27FC236}">
                <a16:creationId xmlns:a16="http://schemas.microsoft.com/office/drawing/2014/main" id="{A5813876-A651-48DE-88B2-30578ACF38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455" y="1438528"/>
            <a:ext cx="5757372" cy="4320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B9BFB86-2ACA-4D84-9C3F-206267C35BC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2000" y="1438528"/>
            <a:ext cx="6480000" cy="43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15352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C136ABFF-7B3A-423F-B7EC-D6E0939DBE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2020 InterDigital, Inc. All Rights Reserved.</a:t>
            </a: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1703F9B0-F7CC-44D6-9832-A70B7B288B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EL/BL exploration: illustration (3)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5607C4E-0BC4-4BC2-A289-2190BE9836B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D08456F-F893-6E4F-8F46-ECB4DB6C09B5}" type="slidenum">
              <a:rPr lang="en-US" smtClean="0"/>
              <a:pPr/>
              <a:t>6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F39D051-9A6F-4B67-AAD3-5B06B98A9ED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100" y="1627485"/>
            <a:ext cx="5470468" cy="43200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2C4258B-602B-4AA3-A2C9-2701685D9A3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0961" y="1627485"/>
            <a:ext cx="5471437" cy="43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784871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0DE06138-9F9C-485B-BDD0-11414AAE89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2020 InterDigital, Inc. All Rights Reserved.</a:t>
            </a: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7A544D9-502A-4481-BD19-B6A66CEE30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BD-rates </a:t>
            </a:r>
            <a:r>
              <a:rPr lang="fr-FR" dirty="0" err="1"/>
              <a:t>with</a:t>
            </a:r>
            <a:r>
              <a:rPr lang="fr-FR" dirty="0"/>
              <a:t> optimal allocation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8818C3B-F804-4C46-90F4-D42693A7802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D08456F-F893-6E4F-8F46-ECB4DB6C09B5}" type="slidenum">
              <a:rPr lang="en-US" smtClean="0"/>
              <a:pPr/>
              <a:t>7</a:t>
            </a:fld>
            <a:endParaRPr lang="en-US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1F87BC58-807A-4D84-A817-E6F2735AFD4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2757622"/>
              </p:ext>
            </p:extLst>
          </p:nvPr>
        </p:nvGraphicFramePr>
        <p:xfrm>
          <a:off x="609600" y="1472645"/>
          <a:ext cx="10972800" cy="426841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810637">
                  <a:extLst>
                    <a:ext uri="{9D8B030D-6E8A-4147-A177-3AD203B41FA5}">
                      <a16:colId xmlns:a16="http://schemas.microsoft.com/office/drawing/2014/main" val="1164510718"/>
                    </a:ext>
                  </a:extLst>
                </a:gridCol>
                <a:gridCol w="1838762">
                  <a:extLst>
                    <a:ext uri="{9D8B030D-6E8A-4147-A177-3AD203B41FA5}">
                      <a16:colId xmlns:a16="http://schemas.microsoft.com/office/drawing/2014/main" val="3303614624"/>
                    </a:ext>
                  </a:extLst>
                </a:gridCol>
                <a:gridCol w="1827042">
                  <a:extLst>
                    <a:ext uri="{9D8B030D-6E8A-4147-A177-3AD203B41FA5}">
                      <a16:colId xmlns:a16="http://schemas.microsoft.com/office/drawing/2014/main" val="2352135722"/>
                    </a:ext>
                  </a:extLst>
                </a:gridCol>
                <a:gridCol w="1336002">
                  <a:extLst>
                    <a:ext uri="{9D8B030D-6E8A-4147-A177-3AD203B41FA5}">
                      <a16:colId xmlns:a16="http://schemas.microsoft.com/office/drawing/2014/main" val="3511890200"/>
                    </a:ext>
                  </a:extLst>
                </a:gridCol>
                <a:gridCol w="1336002">
                  <a:extLst>
                    <a:ext uri="{9D8B030D-6E8A-4147-A177-3AD203B41FA5}">
                      <a16:colId xmlns:a16="http://schemas.microsoft.com/office/drawing/2014/main" val="3155152125"/>
                    </a:ext>
                  </a:extLst>
                </a:gridCol>
                <a:gridCol w="1333659">
                  <a:extLst>
                    <a:ext uri="{9D8B030D-6E8A-4147-A177-3AD203B41FA5}">
                      <a16:colId xmlns:a16="http://schemas.microsoft.com/office/drawing/2014/main" val="3094057071"/>
                    </a:ext>
                  </a:extLst>
                </a:gridCol>
                <a:gridCol w="745348">
                  <a:extLst>
                    <a:ext uri="{9D8B030D-6E8A-4147-A177-3AD203B41FA5}">
                      <a16:colId xmlns:a16="http://schemas.microsoft.com/office/drawing/2014/main" val="314714363"/>
                    </a:ext>
                  </a:extLst>
                </a:gridCol>
                <a:gridCol w="745348">
                  <a:extLst>
                    <a:ext uri="{9D8B030D-6E8A-4147-A177-3AD203B41FA5}">
                      <a16:colId xmlns:a16="http://schemas.microsoft.com/office/drawing/2014/main" val="239866398"/>
                    </a:ext>
                  </a:extLst>
                </a:gridCol>
              </a:tblGrid>
              <a:tr h="1067101">
                <a:tc>
                  <a:txBody>
                    <a:bodyPr/>
                    <a:lstStyle/>
                    <a:p>
                      <a:pPr algn="l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  <a:latin typeface="Century Gothic" panose="020B0502020202020204" pitchFamily="34" charset="0"/>
                        </a:rPr>
                        <a:t>Name</a:t>
                      </a:r>
                      <a:endParaRPr lang="en-US" sz="24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  <a:latin typeface="Century Gothic" panose="020B0502020202020204" pitchFamily="34" charset="0"/>
                        </a:rPr>
                        <a:t>QP</a:t>
                      </a:r>
                      <a:r>
                        <a:rPr lang="en-US" sz="1600" baseline="-25000" dirty="0">
                          <a:effectLst/>
                          <a:latin typeface="Century Gothic" panose="020B0502020202020204" pitchFamily="34" charset="0"/>
                        </a:rPr>
                        <a:t>BL</a:t>
                      </a:r>
                      <a:endParaRPr lang="en-US" sz="24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  <a:latin typeface="Century Gothic" panose="020B0502020202020204" pitchFamily="34" charset="0"/>
                        </a:rPr>
                        <a:t>QP</a:t>
                      </a:r>
                      <a:r>
                        <a:rPr lang="en-US" sz="1600" baseline="-25000" dirty="0">
                          <a:effectLst/>
                          <a:latin typeface="Century Gothic" panose="020B0502020202020204" pitchFamily="34" charset="0"/>
                        </a:rPr>
                        <a:t>EL</a:t>
                      </a:r>
                      <a:r>
                        <a:rPr lang="en-US" sz="1600" dirty="0">
                          <a:effectLst/>
                          <a:latin typeface="Century Gothic" panose="020B0502020202020204" pitchFamily="34" charset="0"/>
                        </a:rPr>
                        <a:t> = QP</a:t>
                      </a:r>
                      <a:r>
                        <a:rPr lang="en-US" sz="1600" baseline="-25000" dirty="0">
                          <a:effectLst/>
                          <a:latin typeface="Century Gothic" panose="020B0502020202020204" pitchFamily="34" charset="0"/>
                        </a:rPr>
                        <a:t>SL</a:t>
                      </a:r>
                      <a:endParaRPr lang="en-US" sz="24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Century Gothic" panose="020B0502020202020204" pitchFamily="34" charset="0"/>
                        </a:rPr>
                        <a:t>BD-rate vs single layer (PSNR_Y)</a:t>
                      </a:r>
                      <a:endParaRPr lang="en-US" sz="24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  <a:latin typeface="Century Gothic" panose="020B0502020202020204" pitchFamily="34" charset="0"/>
                        </a:rPr>
                        <a:t>BD-rate vs single layer (SSIM_Y)</a:t>
                      </a:r>
                      <a:endParaRPr lang="en-US" sz="24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  <a:latin typeface="Century Gothic" panose="020B0502020202020204" pitchFamily="34" charset="0"/>
                        </a:rPr>
                        <a:t>BD-rate vs single layer (VMAF)</a:t>
                      </a:r>
                      <a:endParaRPr lang="en-US" sz="24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Century Gothic" panose="020B0502020202020204" pitchFamily="34" charset="0"/>
                        </a:rPr>
                        <a:t>Enc.</a:t>
                      </a:r>
                      <a:br>
                        <a:rPr lang="en-US" sz="1600"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lang="en-US" sz="1600">
                          <a:effectLst/>
                          <a:latin typeface="Century Gothic" panose="020B0502020202020204" pitchFamily="34" charset="0"/>
                        </a:rPr>
                        <a:t>time</a:t>
                      </a:r>
                      <a:endParaRPr lang="en-US" sz="24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Century Gothic" panose="020B0502020202020204" pitchFamily="34" charset="0"/>
                        </a:rPr>
                        <a:t>Dec.</a:t>
                      </a:r>
                      <a:br>
                        <a:rPr lang="en-US" sz="1600"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lang="en-US" sz="1600">
                          <a:effectLst/>
                          <a:latin typeface="Century Gothic" panose="020B0502020202020204" pitchFamily="34" charset="0"/>
                        </a:rPr>
                        <a:t>time</a:t>
                      </a:r>
                      <a:endParaRPr lang="en-US" sz="24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667241669"/>
                  </a:ext>
                </a:extLst>
              </a:tr>
              <a:tr h="355701">
                <a:tc>
                  <a:txBody>
                    <a:bodyPr/>
                    <a:lstStyle/>
                    <a:p>
                      <a:pPr algn="l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  <a:latin typeface="Century Gothic" panose="020B0502020202020204" pitchFamily="34" charset="0"/>
                        </a:rPr>
                        <a:t>Procession</a:t>
                      </a:r>
                      <a:endParaRPr lang="en-US" sz="24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Century Gothic" panose="020B0502020202020204" pitchFamily="34" charset="0"/>
                        </a:rPr>
                        <a:t>22, 28, 34, 40</a:t>
                      </a:r>
                      <a:endParaRPr lang="en-US" sz="24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  <a:latin typeface="Century Gothic" panose="020B0502020202020204" pitchFamily="34" charset="0"/>
                        </a:rPr>
                        <a:t>28, 34, 40, 46</a:t>
                      </a:r>
                      <a:endParaRPr lang="en-US" sz="24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Century Gothic" panose="020B0502020202020204" pitchFamily="34" charset="0"/>
                        </a:rPr>
                        <a:t>+0.4%</a:t>
                      </a:r>
                      <a:endParaRPr lang="en-US" sz="24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Century Gothic" panose="020B0502020202020204" pitchFamily="34" charset="0"/>
                        </a:rPr>
                        <a:t>-4.5%</a:t>
                      </a:r>
                      <a:endParaRPr lang="en-US" sz="24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Century Gothic" panose="020B0502020202020204" pitchFamily="34" charset="0"/>
                        </a:rPr>
                        <a:t>-3.4%</a:t>
                      </a:r>
                      <a:endParaRPr lang="en-US" sz="24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Century Gothic" panose="020B0502020202020204" pitchFamily="34" charset="0"/>
                        </a:rPr>
                        <a:t>95%</a:t>
                      </a:r>
                      <a:endParaRPr lang="en-US" sz="24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Century Gothic" panose="020B0502020202020204" pitchFamily="34" charset="0"/>
                        </a:rPr>
                        <a:t>101%</a:t>
                      </a:r>
                      <a:endParaRPr lang="en-US" sz="24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599673101"/>
                  </a:ext>
                </a:extLst>
              </a:tr>
              <a:tr h="355701">
                <a:tc>
                  <a:txBody>
                    <a:bodyPr/>
                    <a:lstStyle/>
                    <a:p>
                      <a:pPr algn="l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 err="1">
                          <a:effectLst/>
                          <a:latin typeface="Century Gothic" panose="020B0502020202020204" pitchFamily="34" charset="0"/>
                        </a:rPr>
                        <a:t>RiverBoat</a:t>
                      </a:r>
                      <a:endParaRPr lang="en-US" sz="24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Century Gothic" panose="020B0502020202020204" pitchFamily="34" charset="0"/>
                        </a:rPr>
                        <a:t>23, 29, 34, 40</a:t>
                      </a:r>
                      <a:endParaRPr lang="en-US" sz="24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Century Gothic" panose="020B0502020202020204" pitchFamily="34" charset="0"/>
                        </a:rPr>
                        <a:t>29, 35, 41, 47</a:t>
                      </a:r>
                      <a:endParaRPr lang="en-US" sz="24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Century Gothic" panose="020B0502020202020204" pitchFamily="34" charset="0"/>
                        </a:rPr>
                        <a:t>+0.0%</a:t>
                      </a:r>
                      <a:endParaRPr lang="en-US" sz="24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Century Gothic" panose="020B0502020202020204" pitchFamily="34" charset="0"/>
                        </a:rPr>
                        <a:t>-6.4%</a:t>
                      </a:r>
                      <a:endParaRPr lang="en-US" sz="24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Century Gothic" panose="020B0502020202020204" pitchFamily="34" charset="0"/>
                        </a:rPr>
                        <a:t>-5.1%</a:t>
                      </a:r>
                      <a:endParaRPr lang="en-US" sz="24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Century Gothic" panose="020B0502020202020204" pitchFamily="34" charset="0"/>
                        </a:rPr>
                        <a:t>101%</a:t>
                      </a:r>
                      <a:endParaRPr lang="en-US" sz="24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Century Gothic" panose="020B0502020202020204" pitchFamily="34" charset="0"/>
                        </a:rPr>
                        <a:t>111%</a:t>
                      </a:r>
                      <a:endParaRPr lang="en-US" sz="24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226630814"/>
                  </a:ext>
                </a:extLst>
              </a:tr>
              <a:tr h="355701">
                <a:tc>
                  <a:txBody>
                    <a:bodyPr/>
                    <a:lstStyle/>
                    <a:p>
                      <a:pPr algn="l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  <a:latin typeface="Century Gothic" panose="020B0502020202020204" pitchFamily="34" charset="0"/>
                        </a:rPr>
                        <a:t>Marathon2</a:t>
                      </a:r>
                      <a:endParaRPr lang="en-US" sz="24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Century Gothic" panose="020B0502020202020204" pitchFamily="34" charset="0"/>
                        </a:rPr>
                        <a:t>23, 27, 32, 35, 37</a:t>
                      </a:r>
                      <a:endParaRPr lang="en-US" sz="24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Century Gothic" panose="020B0502020202020204" pitchFamily="34" charset="0"/>
                        </a:rPr>
                        <a:t>29, 33, 38, 41, 45</a:t>
                      </a:r>
                      <a:endParaRPr lang="en-US" sz="24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  <a:latin typeface="Century Gothic" panose="020B0502020202020204" pitchFamily="34" charset="0"/>
                        </a:rPr>
                        <a:t>+5.6%</a:t>
                      </a:r>
                      <a:endParaRPr lang="en-US" sz="24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Century Gothic" panose="020B0502020202020204" pitchFamily="34" charset="0"/>
                        </a:rPr>
                        <a:t>+2.7%</a:t>
                      </a:r>
                      <a:endParaRPr lang="en-US" sz="24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Century Gothic" panose="020B0502020202020204" pitchFamily="34" charset="0"/>
                        </a:rPr>
                        <a:t>+3.1%</a:t>
                      </a:r>
                      <a:endParaRPr lang="en-US" sz="24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Century Gothic" panose="020B0502020202020204" pitchFamily="34" charset="0"/>
                        </a:rPr>
                        <a:t>75%</a:t>
                      </a:r>
                      <a:endParaRPr lang="en-US" sz="24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Century Gothic" panose="020B0502020202020204" pitchFamily="34" charset="0"/>
                        </a:rPr>
                        <a:t>99%</a:t>
                      </a:r>
                      <a:endParaRPr lang="en-US" sz="24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455195217"/>
                  </a:ext>
                </a:extLst>
              </a:tr>
              <a:tr h="355701">
                <a:tc>
                  <a:txBody>
                    <a:bodyPr/>
                    <a:lstStyle/>
                    <a:p>
                      <a:pPr algn="l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  <a:latin typeface="Century Gothic" panose="020B0502020202020204" pitchFamily="34" charset="0"/>
                        </a:rPr>
                        <a:t>MountainBay2</a:t>
                      </a:r>
                      <a:endParaRPr lang="en-US" sz="24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Century Gothic" panose="020B0502020202020204" pitchFamily="34" charset="0"/>
                        </a:rPr>
                        <a:t>24, 27, 30, 33, 37</a:t>
                      </a:r>
                      <a:endParaRPr lang="en-US" sz="24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Century Gothic" panose="020B0502020202020204" pitchFamily="34" charset="0"/>
                        </a:rPr>
                        <a:t>30, 33, 36, 39, 43</a:t>
                      </a:r>
                      <a:endParaRPr lang="en-US" sz="24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Century Gothic" panose="020B0502020202020204" pitchFamily="34" charset="0"/>
                        </a:rPr>
                        <a:t>+9.7%</a:t>
                      </a:r>
                      <a:endParaRPr lang="en-US" sz="24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  <a:latin typeface="Century Gothic" panose="020B0502020202020204" pitchFamily="34" charset="0"/>
                        </a:rPr>
                        <a:t>+3.9%</a:t>
                      </a:r>
                      <a:endParaRPr lang="en-US" sz="24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Century Gothic" panose="020B0502020202020204" pitchFamily="34" charset="0"/>
                        </a:rPr>
                        <a:t>+11.6%</a:t>
                      </a:r>
                      <a:endParaRPr lang="en-US" sz="24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Century Gothic" panose="020B0502020202020204" pitchFamily="34" charset="0"/>
                        </a:rPr>
                        <a:t>124%</a:t>
                      </a:r>
                      <a:endParaRPr lang="en-US" sz="24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Century Gothic" panose="020B0502020202020204" pitchFamily="34" charset="0"/>
                        </a:rPr>
                        <a:t>93%</a:t>
                      </a:r>
                      <a:endParaRPr lang="en-US" sz="24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31620854"/>
                  </a:ext>
                </a:extLst>
              </a:tr>
              <a:tr h="355701">
                <a:tc>
                  <a:txBody>
                    <a:bodyPr/>
                    <a:lstStyle/>
                    <a:p>
                      <a:pPr algn="l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  <a:latin typeface="Century Gothic" panose="020B0502020202020204" pitchFamily="34" charset="0"/>
                        </a:rPr>
                        <a:t>TallBuildings2</a:t>
                      </a:r>
                      <a:endParaRPr lang="en-US" sz="24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Century Gothic" panose="020B0502020202020204" pitchFamily="34" charset="0"/>
                        </a:rPr>
                        <a:t>25, 30, 35, 34, 38</a:t>
                      </a:r>
                      <a:endParaRPr lang="en-US" sz="24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Century Gothic" panose="020B0502020202020204" pitchFamily="34" charset="0"/>
                        </a:rPr>
                        <a:t>28, 32, 36, 40, 44</a:t>
                      </a:r>
                      <a:endParaRPr lang="en-US" sz="24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Century Gothic" panose="020B0502020202020204" pitchFamily="34" charset="0"/>
                        </a:rPr>
                        <a:t>+16.6%</a:t>
                      </a:r>
                      <a:endParaRPr lang="en-US" sz="24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Century Gothic" panose="020B0502020202020204" pitchFamily="34" charset="0"/>
                        </a:rPr>
                        <a:t>+9.7%</a:t>
                      </a:r>
                      <a:endParaRPr lang="en-US" sz="24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Century Gothic" panose="020B0502020202020204" pitchFamily="34" charset="0"/>
                        </a:rPr>
                        <a:t>+9.3%</a:t>
                      </a:r>
                      <a:endParaRPr lang="en-US" sz="24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Century Gothic" panose="020B0502020202020204" pitchFamily="34" charset="0"/>
                        </a:rPr>
                        <a:t>173%</a:t>
                      </a:r>
                      <a:endParaRPr lang="en-US" sz="24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Century Gothic" panose="020B0502020202020204" pitchFamily="34" charset="0"/>
                        </a:rPr>
                        <a:t>112%</a:t>
                      </a:r>
                      <a:endParaRPr lang="en-US" sz="24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160732"/>
                  </a:ext>
                </a:extLst>
              </a:tr>
              <a:tr h="355701">
                <a:tc>
                  <a:txBody>
                    <a:bodyPr/>
                    <a:lstStyle/>
                    <a:p>
                      <a:pPr algn="l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0" dirty="0" err="1">
                          <a:effectLst/>
                          <a:latin typeface="Century Gothic" panose="020B0502020202020204" pitchFamily="34" charset="0"/>
                        </a:rPr>
                        <a:t>CorsaireJoy</a:t>
                      </a:r>
                      <a:endParaRPr lang="en-US" sz="2400" b="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Century Gothic" panose="020B0502020202020204" pitchFamily="34" charset="0"/>
                        </a:rPr>
                        <a:t>23, 26, 30, 34, 38</a:t>
                      </a:r>
                      <a:endParaRPr lang="en-US" sz="24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Century Gothic" panose="020B0502020202020204" pitchFamily="34" charset="0"/>
                        </a:rPr>
                        <a:t>28, 32, 36, 40, 44</a:t>
                      </a:r>
                      <a:endParaRPr lang="en-US" sz="24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Century Gothic" panose="020B0502020202020204" pitchFamily="34" charset="0"/>
                        </a:rPr>
                        <a:t>-0.9%</a:t>
                      </a:r>
                      <a:endParaRPr lang="en-US" sz="24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Century Gothic" panose="020B0502020202020204" pitchFamily="34" charset="0"/>
                        </a:rPr>
                        <a:t>-6.2%</a:t>
                      </a:r>
                      <a:endParaRPr lang="en-US" sz="24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  <a:latin typeface="Century Gothic" panose="020B0502020202020204" pitchFamily="34" charset="0"/>
                        </a:rPr>
                        <a:t>-3.8%</a:t>
                      </a:r>
                      <a:endParaRPr lang="en-US" sz="24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Century Gothic" panose="020B0502020202020204" pitchFamily="34" charset="0"/>
                        </a:rPr>
                        <a:t>105%</a:t>
                      </a:r>
                      <a:endParaRPr lang="en-US" sz="24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Century Gothic" panose="020B0502020202020204" pitchFamily="34" charset="0"/>
                        </a:rPr>
                        <a:t>105%</a:t>
                      </a:r>
                      <a:endParaRPr lang="en-US" sz="24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221691674"/>
                  </a:ext>
                </a:extLst>
              </a:tr>
              <a:tr h="355701">
                <a:tc>
                  <a:txBody>
                    <a:bodyPr/>
                    <a:lstStyle/>
                    <a:p>
                      <a:pPr algn="l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0" dirty="0" err="1">
                          <a:effectLst/>
                          <a:latin typeface="Century Gothic" panose="020B0502020202020204" pitchFamily="34" charset="0"/>
                        </a:rPr>
                        <a:t>TwoBirdsInDawn</a:t>
                      </a:r>
                      <a:endParaRPr lang="en-US" sz="2400" b="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Century Gothic" panose="020B0502020202020204" pitchFamily="34" charset="0"/>
                        </a:rPr>
                        <a:t>23, 26, 30, 34, 38</a:t>
                      </a:r>
                      <a:endParaRPr lang="en-US" sz="24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Century Gothic" panose="020B0502020202020204" pitchFamily="34" charset="0"/>
                        </a:rPr>
                        <a:t>28, 32, 36, 40, 44</a:t>
                      </a:r>
                      <a:endParaRPr lang="en-US" sz="24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Century Gothic" panose="020B0502020202020204" pitchFamily="34" charset="0"/>
                        </a:rPr>
                        <a:t>+4.0%</a:t>
                      </a:r>
                      <a:endParaRPr lang="en-US" sz="24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Century Gothic" panose="020B0502020202020204" pitchFamily="34" charset="0"/>
                        </a:rPr>
                        <a:t>-1.4%</a:t>
                      </a:r>
                      <a:endParaRPr lang="en-US" sz="24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  <a:latin typeface="Century Gothic" panose="020B0502020202020204" pitchFamily="34" charset="0"/>
                        </a:rPr>
                        <a:t>+0.8%</a:t>
                      </a:r>
                      <a:endParaRPr lang="en-US" sz="24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  <a:latin typeface="Century Gothic" panose="020B0502020202020204" pitchFamily="34" charset="0"/>
                        </a:rPr>
                        <a:t>150%</a:t>
                      </a:r>
                      <a:endParaRPr lang="en-US" sz="24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Century Gothic" panose="020B0502020202020204" pitchFamily="34" charset="0"/>
                        </a:rPr>
                        <a:t>101%</a:t>
                      </a:r>
                      <a:endParaRPr lang="en-US" sz="24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387748905"/>
                  </a:ext>
                </a:extLst>
              </a:tr>
              <a:tr h="355701">
                <a:tc>
                  <a:txBody>
                    <a:bodyPr/>
                    <a:lstStyle/>
                    <a:p>
                      <a:pPr algn="l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0" dirty="0" err="1">
                          <a:effectLst/>
                          <a:latin typeface="Century Gothic" panose="020B0502020202020204" pitchFamily="34" charset="0"/>
                        </a:rPr>
                        <a:t>AngelInSunrise</a:t>
                      </a:r>
                      <a:endParaRPr lang="en-US" sz="2400" b="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Century Gothic" panose="020B0502020202020204" pitchFamily="34" charset="0"/>
                        </a:rPr>
                        <a:t>23, 27, 30, 34, 38</a:t>
                      </a:r>
                      <a:endParaRPr lang="en-US" sz="24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Century Gothic" panose="020B0502020202020204" pitchFamily="34" charset="0"/>
                        </a:rPr>
                        <a:t>28, 32, 36, 40, 44</a:t>
                      </a:r>
                      <a:endParaRPr lang="en-US" sz="24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Century Gothic" panose="020B0502020202020204" pitchFamily="34" charset="0"/>
                        </a:rPr>
                        <a:t>+10.2%</a:t>
                      </a:r>
                      <a:endParaRPr lang="en-US" sz="24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Century Gothic" panose="020B0502020202020204" pitchFamily="34" charset="0"/>
                        </a:rPr>
                        <a:t>+6.3%</a:t>
                      </a:r>
                      <a:endParaRPr lang="en-US" sz="24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Century Gothic" panose="020B0502020202020204" pitchFamily="34" charset="0"/>
                        </a:rPr>
                        <a:t>+11.7%</a:t>
                      </a:r>
                      <a:endParaRPr lang="en-US" sz="24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  <a:latin typeface="Century Gothic" panose="020B0502020202020204" pitchFamily="34" charset="0"/>
                        </a:rPr>
                        <a:t>163%</a:t>
                      </a:r>
                      <a:endParaRPr lang="en-US" sz="24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  <a:latin typeface="Century Gothic" panose="020B0502020202020204" pitchFamily="34" charset="0"/>
                        </a:rPr>
                        <a:t>105%</a:t>
                      </a:r>
                      <a:endParaRPr lang="en-US" sz="24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379419365"/>
                  </a:ext>
                </a:extLst>
              </a:tr>
              <a:tr h="355701">
                <a:tc>
                  <a:txBody>
                    <a:bodyPr/>
                    <a:lstStyle/>
                    <a:p>
                      <a:pPr algn="l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1600" b="1" dirty="0" err="1">
                          <a:effectLst/>
                          <a:latin typeface="Century Gothic" panose="020B0502020202020204" pitchFamily="34" charset="0"/>
                          <a:ea typeface="Times New Roman" panose="02020603050405020304" pitchFamily="18" charset="0"/>
                        </a:rPr>
                        <a:t>Average</a:t>
                      </a:r>
                      <a:endParaRPr lang="en-US" sz="1600" b="1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600" b="1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600" b="1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1600" b="1" dirty="0">
                          <a:effectLst/>
                          <a:latin typeface="Century Gothic" panose="020B0502020202020204" pitchFamily="34" charset="0"/>
                          <a:ea typeface="Times New Roman" panose="02020603050405020304" pitchFamily="18" charset="0"/>
                        </a:rPr>
                        <a:t>+5.7%</a:t>
                      </a:r>
                      <a:endParaRPr lang="en-US" sz="1600" b="1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1600" b="1" dirty="0">
                          <a:effectLst/>
                          <a:latin typeface="Century Gothic" panose="020B0502020202020204" pitchFamily="34" charset="0"/>
                          <a:ea typeface="Times New Roman" panose="02020603050405020304" pitchFamily="18" charset="0"/>
                        </a:rPr>
                        <a:t>+0.5%</a:t>
                      </a:r>
                      <a:endParaRPr lang="en-US" sz="1600" b="1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1600" b="1" dirty="0">
                          <a:effectLst/>
                          <a:latin typeface="Century Gothic" panose="020B0502020202020204" pitchFamily="34" charset="0"/>
                          <a:ea typeface="Times New Roman" panose="02020603050405020304" pitchFamily="18" charset="0"/>
                        </a:rPr>
                        <a:t>+3.0%</a:t>
                      </a:r>
                      <a:endParaRPr lang="en-US" sz="1600" b="1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1600" b="1" dirty="0">
                          <a:effectLst/>
                          <a:latin typeface="Century Gothic" panose="020B0502020202020204" pitchFamily="34" charset="0"/>
                          <a:ea typeface="Times New Roman" panose="02020603050405020304" pitchFamily="18" charset="0"/>
                        </a:rPr>
                        <a:t>123%</a:t>
                      </a:r>
                      <a:endParaRPr lang="en-US" sz="1600" b="1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1600" b="1" dirty="0">
                          <a:effectLst/>
                          <a:latin typeface="Century Gothic" panose="020B0502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en-US" sz="1600" b="1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0017567"/>
                  </a:ext>
                </a:extLst>
              </a:tr>
            </a:tbl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898F78BF-917B-4D76-A475-4893F945AC80}"/>
              </a:ext>
            </a:extLst>
          </p:cNvPr>
          <p:cNvSpPr txBox="1"/>
          <p:nvPr/>
        </p:nvSpPr>
        <p:spPr>
          <a:xfrm>
            <a:off x="609598" y="5827143"/>
            <a:ext cx="841363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dirty="0" err="1">
                <a:latin typeface="Century Gothic" panose="020B0502020202020204" pitchFamily="34" charset="0"/>
              </a:rPr>
              <a:t>Highly</a:t>
            </a:r>
            <a:r>
              <a:rPr lang="fr-FR" dirty="0">
                <a:latin typeface="Century Gothic" panose="020B0502020202020204" pitchFamily="34" charset="0"/>
              </a:rPr>
              <a:t> </a:t>
            </a:r>
            <a:r>
              <a:rPr lang="fr-FR" dirty="0" err="1">
                <a:latin typeface="Century Gothic" panose="020B0502020202020204" pitchFamily="34" charset="0"/>
              </a:rPr>
              <a:t>dependent</a:t>
            </a:r>
            <a:r>
              <a:rPr lang="fr-FR" dirty="0">
                <a:latin typeface="Century Gothic" panose="020B0502020202020204" pitchFamily="34" charset="0"/>
              </a:rPr>
              <a:t> on </a:t>
            </a:r>
            <a:r>
              <a:rPr lang="fr-FR" dirty="0" err="1">
                <a:latin typeface="Century Gothic" panose="020B0502020202020204" pitchFamily="34" charset="0"/>
              </a:rPr>
              <a:t>bitrate</a:t>
            </a:r>
            <a:r>
              <a:rPr lang="fr-FR" dirty="0">
                <a:latin typeface="Century Gothic" panose="020B0502020202020204" pitchFamily="34" charset="0"/>
              </a:rPr>
              <a:t>: gains at </a:t>
            </a:r>
            <a:r>
              <a:rPr lang="fr-FR" dirty="0" err="1">
                <a:latin typeface="Century Gothic" panose="020B0502020202020204" pitchFamily="34" charset="0"/>
              </a:rPr>
              <a:t>low</a:t>
            </a:r>
            <a:r>
              <a:rPr lang="fr-FR" dirty="0">
                <a:latin typeface="Century Gothic" panose="020B0502020202020204" pitchFamily="34" charset="0"/>
              </a:rPr>
              <a:t> </a:t>
            </a:r>
            <a:r>
              <a:rPr lang="fr-FR" dirty="0" err="1">
                <a:latin typeface="Century Gothic" panose="020B0502020202020204" pitchFamily="34" charset="0"/>
              </a:rPr>
              <a:t>bitrates</a:t>
            </a:r>
            <a:r>
              <a:rPr lang="fr-FR" dirty="0">
                <a:latin typeface="Century Gothic" panose="020B0502020202020204" pitchFamily="34" charset="0"/>
              </a:rPr>
              <a:t>, </a:t>
            </a:r>
            <a:r>
              <a:rPr lang="fr-FR" dirty="0" err="1">
                <a:latin typeface="Century Gothic" panose="020B0502020202020204" pitchFamily="34" charset="0"/>
              </a:rPr>
              <a:t>losses</a:t>
            </a:r>
            <a:r>
              <a:rPr lang="fr-FR" dirty="0">
                <a:latin typeface="Century Gothic" panose="020B0502020202020204" pitchFamily="34" charset="0"/>
              </a:rPr>
              <a:t> at high </a:t>
            </a:r>
            <a:r>
              <a:rPr lang="fr-FR" dirty="0" err="1">
                <a:latin typeface="Century Gothic" panose="020B0502020202020204" pitchFamily="34" charset="0"/>
              </a:rPr>
              <a:t>bitrates</a:t>
            </a:r>
            <a:endParaRPr lang="en-US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44593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0DE06138-9F9C-485B-BDD0-11414AAE89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2020 InterDigital, Inc. All Rights Reserved.</a:t>
            </a: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7A544D9-502A-4481-BD19-B6A66CEE30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BD-rates </a:t>
            </a:r>
            <a:r>
              <a:rPr lang="fr-FR" dirty="0" err="1"/>
              <a:t>with</a:t>
            </a:r>
            <a:r>
              <a:rPr lang="fr-FR" dirty="0"/>
              <a:t> optimal allocation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8818C3B-F804-4C46-90F4-D42693A7802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D08456F-F893-6E4F-8F46-ECB4DB6C09B5}" type="slidenum">
              <a:rPr lang="en-US" smtClean="0"/>
              <a:pPr/>
              <a:t>8</a:t>
            </a:fld>
            <a:endParaRPr lang="en-US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1F87BC58-807A-4D84-A817-E6F2735AFD4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46578470"/>
              </p:ext>
            </p:extLst>
          </p:nvPr>
        </p:nvGraphicFramePr>
        <p:xfrm>
          <a:off x="609600" y="1472645"/>
          <a:ext cx="10972800" cy="426841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810637">
                  <a:extLst>
                    <a:ext uri="{9D8B030D-6E8A-4147-A177-3AD203B41FA5}">
                      <a16:colId xmlns:a16="http://schemas.microsoft.com/office/drawing/2014/main" val="1164510718"/>
                    </a:ext>
                  </a:extLst>
                </a:gridCol>
                <a:gridCol w="1838762">
                  <a:extLst>
                    <a:ext uri="{9D8B030D-6E8A-4147-A177-3AD203B41FA5}">
                      <a16:colId xmlns:a16="http://schemas.microsoft.com/office/drawing/2014/main" val="3303614624"/>
                    </a:ext>
                  </a:extLst>
                </a:gridCol>
                <a:gridCol w="1827042">
                  <a:extLst>
                    <a:ext uri="{9D8B030D-6E8A-4147-A177-3AD203B41FA5}">
                      <a16:colId xmlns:a16="http://schemas.microsoft.com/office/drawing/2014/main" val="2352135722"/>
                    </a:ext>
                  </a:extLst>
                </a:gridCol>
                <a:gridCol w="1336002">
                  <a:extLst>
                    <a:ext uri="{9D8B030D-6E8A-4147-A177-3AD203B41FA5}">
                      <a16:colId xmlns:a16="http://schemas.microsoft.com/office/drawing/2014/main" val="3511890200"/>
                    </a:ext>
                  </a:extLst>
                </a:gridCol>
                <a:gridCol w="1336002">
                  <a:extLst>
                    <a:ext uri="{9D8B030D-6E8A-4147-A177-3AD203B41FA5}">
                      <a16:colId xmlns:a16="http://schemas.microsoft.com/office/drawing/2014/main" val="3155152125"/>
                    </a:ext>
                  </a:extLst>
                </a:gridCol>
                <a:gridCol w="1333659">
                  <a:extLst>
                    <a:ext uri="{9D8B030D-6E8A-4147-A177-3AD203B41FA5}">
                      <a16:colId xmlns:a16="http://schemas.microsoft.com/office/drawing/2014/main" val="3094057071"/>
                    </a:ext>
                  </a:extLst>
                </a:gridCol>
                <a:gridCol w="745348">
                  <a:extLst>
                    <a:ext uri="{9D8B030D-6E8A-4147-A177-3AD203B41FA5}">
                      <a16:colId xmlns:a16="http://schemas.microsoft.com/office/drawing/2014/main" val="314714363"/>
                    </a:ext>
                  </a:extLst>
                </a:gridCol>
                <a:gridCol w="745348">
                  <a:extLst>
                    <a:ext uri="{9D8B030D-6E8A-4147-A177-3AD203B41FA5}">
                      <a16:colId xmlns:a16="http://schemas.microsoft.com/office/drawing/2014/main" val="239866398"/>
                    </a:ext>
                  </a:extLst>
                </a:gridCol>
              </a:tblGrid>
              <a:tr h="1067101">
                <a:tc>
                  <a:txBody>
                    <a:bodyPr/>
                    <a:lstStyle/>
                    <a:p>
                      <a:pPr algn="l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  <a:latin typeface="Century Gothic" panose="020B0502020202020204" pitchFamily="34" charset="0"/>
                        </a:rPr>
                        <a:t>Name</a:t>
                      </a:r>
                      <a:endParaRPr lang="en-US" sz="24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  <a:latin typeface="Century Gothic" panose="020B0502020202020204" pitchFamily="34" charset="0"/>
                        </a:rPr>
                        <a:t>QP</a:t>
                      </a:r>
                      <a:r>
                        <a:rPr lang="en-US" sz="1600" baseline="-25000" dirty="0">
                          <a:effectLst/>
                          <a:latin typeface="Century Gothic" panose="020B0502020202020204" pitchFamily="34" charset="0"/>
                        </a:rPr>
                        <a:t>BL</a:t>
                      </a:r>
                      <a:endParaRPr lang="en-US" sz="24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  <a:latin typeface="Century Gothic" panose="020B0502020202020204" pitchFamily="34" charset="0"/>
                        </a:rPr>
                        <a:t>QP</a:t>
                      </a:r>
                      <a:r>
                        <a:rPr lang="en-US" sz="1600" baseline="-25000" dirty="0">
                          <a:effectLst/>
                          <a:latin typeface="Century Gothic" panose="020B0502020202020204" pitchFamily="34" charset="0"/>
                        </a:rPr>
                        <a:t>EL</a:t>
                      </a:r>
                      <a:r>
                        <a:rPr lang="en-US" sz="1600" dirty="0">
                          <a:effectLst/>
                          <a:latin typeface="Century Gothic" panose="020B0502020202020204" pitchFamily="34" charset="0"/>
                        </a:rPr>
                        <a:t> = QP</a:t>
                      </a:r>
                      <a:r>
                        <a:rPr lang="en-US" sz="1600" baseline="-25000" dirty="0">
                          <a:effectLst/>
                          <a:latin typeface="Century Gothic" panose="020B0502020202020204" pitchFamily="34" charset="0"/>
                        </a:rPr>
                        <a:t>SL</a:t>
                      </a:r>
                      <a:endParaRPr lang="en-US" sz="24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Century Gothic" panose="020B0502020202020204" pitchFamily="34" charset="0"/>
                        </a:rPr>
                        <a:t>BD-rate vs single layer (PSNR_Y)</a:t>
                      </a:r>
                      <a:endParaRPr lang="en-US" sz="24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  <a:latin typeface="Century Gothic" panose="020B0502020202020204" pitchFamily="34" charset="0"/>
                        </a:rPr>
                        <a:t>BD-rate vs single layer (SSIM_Y)</a:t>
                      </a:r>
                      <a:endParaRPr lang="en-US" sz="24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  <a:latin typeface="Century Gothic" panose="020B0502020202020204" pitchFamily="34" charset="0"/>
                        </a:rPr>
                        <a:t>BD-rate vs single layer (VMAF)</a:t>
                      </a:r>
                      <a:endParaRPr lang="en-US" sz="24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Century Gothic" panose="020B0502020202020204" pitchFamily="34" charset="0"/>
                        </a:rPr>
                        <a:t>Enc.</a:t>
                      </a:r>
                      <a:br>
                        <a:rPr lang="en-US" sz="1600"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lang="en-US" sz="1600">
                          <a:effectLst/>
                          <a:latin typeface="Century Gothic" panose="020B0502020202020204" pitchFamily="34" charset="0"/>
                        </a:rPr>
                        <a:t>time</a:t>
                      </a:r>
                      <a:endParaRPr lang="en-US" sz="24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Century Gothic" panose="020B0502020202020204" pitchFamily="34" charset="0"/>
                        </a:rPr>
                        <a:t>Dec.</a:t>
                      </a:r>
                      <a:br>
                        <a:rPr lang="en-US" sz="1600"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lang="en-US" sz="1600">
                          <a:effectLst/>
                          <a:latin typeface="Century Gothic" panose="020B0502020202020204" pitchFamily="34" charset="0"/>
                        </a:rPr>
                        <a:t>time</a:t>
                      </a:r>
                      <a:endParaRPr lang="en-US" sz="24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667241669"/>
                  </a:ext>
                </a:extLst>
              </a:tr>
              <a:tr h="355701">
                <a:tc>
                  <a:txBody>
                    <a:bodyPr/>
                    <a:lstStyle/>
                    <a:p>
                      <a:pPr algn="l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  <a:latin typeface="Century Gothic" panose="020B0502020202020204" pitchFamily="34" charset="0"/>
                        </a:rPr>
                        <a:t>Procession</a:t>
                      </a:r>
                      <a:endParaRPr lang="en-US" sz="24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  <a:latin typeface="Century Gothic" panose="020B0502020202020204" pitchFamily="34" charset="0"/>
                        </a:rPr>
                        <a:t>26, 33, 39, 44</a:t>
                      </a:r>
                      <a:endParaRPr lang="en-US" sz="24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  <a:latin typeface="Century Gothic" panose="020B0502020202020204" pitchFamily="34" charset="0"/>
                        </a:rPr>
                        <a:t>28, 34, 40, 46</a:t>
                      </a:r>
                      <a:endParaRPr lang="en-US" sz="24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  <a:latin typeface="Century Gothic" panose="020B0502020202020204" pitchFamily="34" charset="0"/>
                        </a:rPr>
                        <a:t>+17.9%</a:t>
                      </a:r>
                      <a:endParaRPr lang="en-US" sz="24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  <a:latin typeface="Century Gothic" panose="020B0502020202020204" pitchFamily="34" charset="0"/>
                        </a:rPr>
                        <a:t>+18.3%</a:t>
                      </a:r>
                      <a:endParaRPr lang="en-US" sz="24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  <a:latin typeface="Century Gothic" panose="020B0502020202020204" pitchFamily="34" charset="0"/>
                        </a:rPr>
                        <a:t>+18.1%</a:t>
                      </a:r>
                      <a:endParaRPr lang="en-US" sz="24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  <a:latin typeface="Century Gothic" panose="020B0502020202020204" pitchFamily="34" charset="0"/>
                        </a:rPr>
                        <a:t>136%</a:t>
                      </a:r>
                      <a:endParaRPr lang="en-US" sz="24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  <a:latin typeface="Century Gothic" panose="020B0502020202020204" pitchFamily="34" charset="0"/>
                        </a:rPr>
                        <a:t>115%</a:t>
                      </a:r>
                      <a:endParaRPr lang="en-US" sz="24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599673101"/>
                  </a:ext>
                </a:extLst>
              </a:tr>
              <a:tr h="355701">
                <a:tc>
                  <a:txBody>
                    <a:bodyPr/>
                    <a:lstStyle/>
                    <a:p>
                      <a:pPr algn="l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 err="1">
                          <a:effectLst/>
                          <a:latin typeface="Century Gothic" panose="020B0502020202020204" pitchFamily="34" charset="0"/>
                        </a:rPr>
                        <a:t>RiverBoat</a:t>
                      </a:r>
                      <a:endParaRPr lang="en-US" sz="24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  <a:latin typeface="Century Gothic" panose="020B0502020202020204" pitchFamily="34" charset="0"/>
                        </a:rPr>
                        <a:t>27, 33, 39, 45</a:t>
                      </a:r>
                      <a:endParaRPr lang="en-US" sz="24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Century Gothic" panose="020B0502020202020204" pitchFamily="34" charset="0"/>
                        </a:rPr>
                        <a:t>29, 35, 41, 47</a:t>
                      </a:r>
                      <a:endParaRPr lang="en-US" sz="24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  <a:latin typeface="Century Gothic" panose="020B0502020202020204" pitchFamily="34" charset="0"/>
                        </a:rPr>
                        <a:t>+13.5%</a:t>
                      </a:r>
                      <a:endParaRPr lang="en-US" sz="24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  <a:latin typeface="Century Gothic" panose="020B0502020202020204" pitchFamily="34" charset="0"/>
                        </a:rPr>
                        <a:t>+11.7%</a:t>
                      </a:r>
                      <a:endParaRPr lang="en-US" sz="24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  <a:latin typeface="Century Gothic" panose="020B0502020202020204" pitchFamily="34" charset="0"/>
                        </a:rPr>
                        <a:t>+13.%</a:t>
                      </a:r>
                      <a:endParaRPr lang="en-US" sz="24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  <a:latin typeface="Century Gothic" panose="020B0502020202020204" pitchFamily="34" charset="0"/>
                        </a:rPr>
                        <a:t>143%</a:t>
                      </a:r>
                      <a:endParaRPr lang="en-US" sz="24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  <a:latin typeface="Century Gothic" panose="020B0502020202020204" pitchFamily="34" charset="0"/>
                        </a:rPr>
                        <a:t>119%</a:t>
                      </a:r>
                      <a:endParaRPr lang="en-US" sz="24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226630814"/>
                  </a:ext>
                </a:extLst>
              </a:tr>
              <a:tr h="355701">
                <a:tc>
                  <a:txBody>
                    <a:bodyPr/>
                    <a:lstStyle/>
                    <a:p>
                      <a:pPr algn="l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  <a:latin typeface="Century Gothic" panose="020B0502020202020204" pitchFamily="34" charset="0"/>
                        </a:rPr>
                        <a:t>Marathon2</a:t>
                      </a:r>
                      <a:endParaRPr lang="en-US" sz="24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1600" dirty="0">
                          <a:effectLst/>
                          <a:latin typeface="Century Gothic" panose="020B0502020202020204" pitchFamily="34" charset="0"/>
                          <a:ea typeface="Times New Roman" panose="02020603050405020304" pitchFamily="18" charset="0"/>
                        </a:rPr>
                        <a:t>2</a:t>
                      </a:r>
                      <a:r>
                        <a:rPr lang="en-US" sz="1600" dirty="0">
                          <a:effectLst/>
                          <a:latin typeface="Century Gothic" panose="020B0502020202020204" pitchFamily="34" charset="0"/>
                          <a:ea typeface="Times New Roman" panose="02020603050405020304" pitchFamily="18" charset="0"/>
                        </a:rPr>
                        <a:t>7, 31, 36, 39, 43</a:t>
                      </a:r>
                      <a:endParaRPr lang="en-US" sz="24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Century Gothic" panose="020B0502020202020204" pitchFamily="34" charset="0"/>
                        </a:rPr>
                        <a:t>29, 33, 38, 41, 45</a:t>
                      </a:r>
                      <a:endParaRPr lang="en-US" sz="24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  <a:latin typeface="Century Gothic" panose="020B0502020202020204" pitchFamily="34" charset="0"/>
                        </a:rPr>
                        <a:t>+18.8%</a:t>
                      </a:r>
                      <a:endParaRPr lang="en-US" sz="24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  <a:latin typeface="Century Gothic" panose="020B0502020202020204" pitchFamily="34" charset="0"/>
                        </a:rPr>
                        <a:t>+17.6%</a:t>
                      </a:r>
                      <a:endParaRPr lang="en-US" sz="24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  <a:latin typeface="Century Gothic" panose="020B0502020202020204" pitchFamily="34" charset="0"/>
                        </a:rPr>
                        <a:t>+15.4%</a:t>
                      </a:r>
                      <a:endParaRPr lang="en-US" sz="24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  <a:latin typeface="Century Gothic" panose="020B0502020202020204" pitchFamily="34" charset="0"/>
                        </a:rPr>
                        <a:t>131%</a:t>
                      </a:r>
                      <a:endParaRPr lang="en-US" sz="24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  <a:latin typeface="Century Gothic" panose="020B0502020202020204" pitchFamily="34" charset="0"/>
                        </a:rPr>
                        <a:t>118%</a:t>
                      </a:r>
                      <a:endParaRPr lang="en-US" sz="24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455195217"/>
                  </a:ext>
                </a:extLst>
              </a:tr>
              <a:tr h="355701">
                <a:tc>
                  <a:txBody>
                    <a:bodyPr/>
                    <a:lstStyle/>
                    <a:p>
                      <a:pPr algn="l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  <a:latin typeface="Century Gothic" panose="020B0502020202020204" pitchFamily="34" charset="0"/>
                        </a:rPr>
                        <a:t>MountainBay2</a:t>
                      </a:r>
                      <a:endParaRPr lang="en-US" sz="24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  <a:latin typeface="Century Gothic" panose="020B0502020202020204" pitchFamily="34" charset="0"/>
                        </a:rPr>
                        <a:t>28, 31, 34, 37, 42</a:t>
                      </a:r>
                      <a:endParaRPr lang="en-US" sz="24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Century Gothic" panose="020B0502020202020204" pitchFamily="34" charset="0"/>
                        </a:rPr>
                        <a:t>30, 33, 36, 39, 43</a:t>
                      </a:r>
                      <a:endParaRPr lang="en-US" sz="24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  <a:latin typeface="Century Gothic" panose="020B0502020202020204" pitchFamily="34" charset="0"/>
                        </a:rPr>
                        <a:t>+12.3%</a:t>
                      </a:r>
                      <a:endParaRPr lang="en-US" sz="24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  <a:latin typeface="Century Gothic" panose="020B0502020202020204" pitchFamily="34" charset="0"/>
                        </a:rPr>
                        <a:t>+10.4%</a:t>
                      </a:r>
                      <a:endParaRPr lang="en-US" sz="24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  <a:latin typeface="Century Gothic" panose="020B0502020202020204" pitchFamily="34" charset="0"/>
                        </a:rPr>
                        <a:t>+14.5%</a:t>
                      </a:r>
                      <a:endParaRPr lang="en-US" sz="24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  <a:latin typeface="Century Gothic" panose="020B0502020202020204" pitchFamily="34" charset="0"/>
                        </a:rPr>
                        <a:t>162%</a:t>
                      </a:r>
                      <a:endParaRPr lang="en-US" sz="24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  <a:latin typeface="Century Gothic" panose="020B0502020202020204" pitchFamily="34" charset="0"/>
                        </a:rPr>
                        <a:t>118%</a:t>
                      </a:r>
                      <a:endParaRPr lang="en-US" sz="24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31620854"/>
                  </a:ext>
                </a:extLst>
              </a:tr>
              <a:tr h="355701">
                <a:tc>
                  <a:txBody>
                    <a:bodyPr/>
                    <a:lstStyle/>
                    <a:p>
                      <a:pPr algn="l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  <a:latin typeface="Century Gothic" panose="020B0502020202020204" pitchFamily="34" charset="0"/>
                        </a:rPr>
                        <a:t>TallBuildings2</a:t>
                      </a:r>
                      <a:endParaRPr lang="en-US" sz="24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1600" dirty="0">
                          <a:effectLst/>
                          <a:latin typeface="Century Gothic" panose="020B0502020202020204" pitchFamily="34" charset="0"/>
                          <a:ea typeface="Times New Roman" panose="02020603050405020304" pitchFamily="18" charset="0"/>
                        </a:rPr>
                        <a:t>23, 28, 33, 38, 42</a:t>
                      </a:r>
                      <a:endParaRPr lang="en-US" sz="16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Century Gothic" panose="020B0502020202020204" pitchFamily="34" charset="0"/>
                        </a:rPr>
                        <a:t>28, 32, 36, 40, 44</a:t>
                      </a:r>
                      <a:endParaRPr lang="en-US" sz="24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  <a:latin typeface="Century Gothic" panose="020B0502020202020204" pitchFamily="34" charset="0"/>
                        </a:rPr>
                        <a:t>+19.4%</a:t>
                      </a:r>
                      <a:endParaRPr lang="en-US" sz="24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  <a:latin typeface="Century Gothic" panose="020B0502020202020204" pitchFamily="34" charset="0"/>
                        </a:rPr>
                        <a:t>+15.6%</a:t>
                      </a:r>
                      <a:endParaRPr lang="en-US" sz="24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  <a:latin typeface="Century Gothic" panose="020B0502020202020204" pitchFamily="34" charset="0"/>
                        </a:rPr>
                        <a:t>+13.9%</a:t>
                      </a:r>
                      <a:endParaRPr lang="en-US" sz="24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  <a:latin typeface="Century Gothic" panose="020B0502020202020204" pitchFamily="34" charset="0"/>
                        </a:rPr>
                        <a:t>175%</a:t>
                      </a:r>
                      <a:endParaRPr lang="en-US" sz="24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  <a:latin typeface="Century Gothic" panose="020B0502020202020204" pitchFamily="34" charset="0"/>
                        </a:rPr>
                        <a:t>112%</a:t>
                      </a:r>
                      <a:endParaRPr lang="en-US" sz="24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160732"/>
                  </a:ext>
                </a:extLst>
              </a:tr>
              <a:tr h="355701">
                <a:tc>
                  <a:txBody>
                    <a:bodyPr/>
                    <a:lstStyle/>
                    <a:p>
                      <a:pPr algn="l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0" dirty="0" err="1">
                          <a:effectLst/>
                          <a:latin typeface="Century Gothic" panose="020B0502020202020204" pitchFamily="34" charset="0"/>
                        </a:rPr>
                        <a:t>CorsaireJoy</a:t>
                      </a:r>
                      <a:endParaRPr lang="en-US" sz="2400" b="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1600" dirty="0">
                          <a:effectLst/>
                          <a:latin typeface="Century Gothic" panose="020B0502020202020204" pitchFamily="34" charset="0"/>
                          <a:ea typeface="Times New Roman" panose="02020603050405020304" pitchFamily="18" charset="0"/>
                        </a:rPr>
                        <a:t>27, 31, 35, 39, 43</a:t>
                      </a:r>
                      <a:endParaRPr lang="en-US" sz="16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  <a:latin typeface="Century Gothic" panose="020B0502020202020204" pitchFamily="34" charset="0"/>
                        </a:rPr>
                        <a:t>28, 32, 36, 40, 44</a:t>
                      </a:r>
                      <a:endParaRPr lang="en-US" sz="24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  <a:latin typeface="Century Gothic" panose="020B0502020202020204" pitchFamily="34" charset="0"/>
                        </a:rPr>
                        <a:t>+18.0%</a:t>
                      </a:r>
                      <a:endParaRPr lang="en-US" sz="24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  <a:latin typeface="Century Gothic" panose="020B0502020202020204" pitchFamily="34" charset="0"/>
                        </a:rPr>
                        <a:t>+18.8%</a:t>
                      </a:r>
                      <a:endParaRPr lang="en-US" sz="24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  <a:latin typeface="Century Gothic" panose="020B0502020202020204" pitchFamily="34" charset="0"/>
                        </a:rPr>
                        <a:t>+18.2%</a:t>
                      </a:r>
                      <a:endParaRPr lang="en-US" sz="24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  <a:latin typeface="Century Gothic" panose="020B0502020202020204" pitchFamily="34" charset="0"/>
                        </a:rPr>
                        <a:t>145%</a:t>
                      </a:r>
                      <a:endParaRPr lang="en-US" sz="24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  <a:latin typeface="Century Gothic" panose="020B0502020202020204" pitchFamily="34" charset="0"/>
                        </a:rPr>
                        <a:t>117%</a:t>
                      </a:r>
                      <a:endParaRPr lang="en-US" sz="24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221691674"/>
                  </a:ext>
                </a:extLst>
              </a:tr>
              <a:tr h="355701">
                <a:tc>
                  <a:txBody>
                    <a:bodyPr/>
                    <a:lstStyle/>
                    <a:p>
                      <a:pPr algn="l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0" dirty="0" err="1">
                          <a:effectLst/>
                          <a:latin typeface="Century Gothic" panose="020B0502020202020204" pitchFamily="34" charset="0"/>
                        </a:rPr>
                        <a:t>TwoBirdsInDawn</a:t>
                      </a:r>
                      <a:endParaRPr lang="en-US" sz="2400" b="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1600" dirty="0">
                          <a:effectLst/>
                          <a:latin typeface="Century Gothic" panose="020B0502020202020204" pitchFamily="34" charset="0"/>
                          <a:ea typeface="Times New Roman" panose="02020603050405020304" pitchFamily="18" charset="0"/>
                        </a:rPr>
                        <a:t>26, 30, 44, 38, 42</a:t>
                      </a:r>
                      <a:endParaRPr lang="en-US" sz="16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Century Gothic" panose="020B0502020202020204" pitchFamily="34" charset="0"/>
                        </a:rPr>
                        <a:t>28, 32, 36, 40, 44</a:t>
                      </a:r>
                      <a:endParaRPr lang="en-US" sz="24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  <a:latin typeface="Century Gothic" panose="020B0502020202020204" pitchFamily="34" charset="0"/>
                        </a:rPr>
                        <a:t>+27.3%</a:t>
                      </a:r>
                      <a:endParaRPr lang="en-US" sz="24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  <a:latin typeface="Century Gothic" panose="020B0502020202020204" pitchFamily="34" charset="0"/>
                        </a:rPr>
                        <a:t>+27.7%</a:t>
                      </a:r>
                      <a:endParaRPr lang="en-US" sz="24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  <a:latin typeface="Century Gothic" panose="020B0502020202020204" pitchFamily="34" charset="0"/>
                        </a:rPr>
                        <a:t>+24.5%</a:t>
                      </a:r>
                      <a:endParaRPr lang="en-US" sz="24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  <a:latin typeface="Century Gothic" panose="020B0502020202020204" pitchFamily="34" charset="0"/>
                        </a:rPr>
                        <a:t>164%</a:t>
                      </a:r>
                      <a:endParaRPr lang="en-US" sz="24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  <a:latin typeface="Century Gothic" panose="020B0502020202020204" pitchFamily="34" charset="0"/>
                        </a:rPr>
                        <a:t>108%</a:t>
                      </a:r>
                      <a:endParaRPr lang="en-US" sz="24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387748905"/>
                  </a:ext>
                </a:extLst>
              </a:tr>
              <a:tr h="355701">
                <a:tc>
                  <a:txBody>
                    <a:bodyPr/>
                    <a:lstStyle/>
                    <a:p>
                      <a:pPr algn="l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0" dirty="0" err="1">
                          <a:effectLst/>
                          <a:latin typeface="Century Gothic" panose="020B0502020202020204" pitchFamily="34" charset="0"/>
                        </a:rPr>
                        <a:t>AngelInSunrise</a:t>
                      </a:r>
                      <a:endParaRPr lang="en-US" sz="2400" b="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1600" dirty="0">
                          <a:effectLst/>
                          <a:latin typeface="Century Gothic" panose="020B0502020202020204" pitchFamily="34" charset="0"/>
                          <a:ea typeface="Times New Roman" panose="02020603050405020304" pitchFamily="18" charset="0"/>
                        </a:rPr>
                        <a:t>26, 31, 35, 39, 43</a:t>
                      </a:r>
                      <a:endParaRPr lang="en-US" sz="16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Century Gothic" panose="020B0502020202020204" pitchFamily="34" charset="0"/>
                        </a:rPr>
                        <a:t>28, 32, 36, 40, 44</a:t>
                      </a:r>
                      <a:endParaRPr lang="en-US" sz="24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  <a:latin typeface="Century Gothic" panose="020B0502020202020204" pitchFamily="34" charset="0"/>
                        </a:rPr>
                        <a:t>+20.1%</a:t>
                      </a:r>
                      <a:endParaRPr lang="en-US" sz="24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  <a:latin typeface="Century Gothic" panose="020B0502020202020204" pitchFamily="34" charset="0"/>
                        </a:rPr>
                        <a:t>+20.8%</a:t>
                      </a:r>
                      <a:endParaRPr lang="en-US" sz="24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  <a:latin typeface="Century Gothic" panose="020B0502020202020204" pitchFamily="34" charset="0"/>
                        </a:rPr>
                        <a:t>+19.8%</a:t>
                      </a:r>
                      <a:endParaRPr lang="en-US" sz="24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  <a:latin typeface="Century Gothic" panose="020B0502020202020204" pitchFamily="34" charset="0"/>
                        </a:rPr>
                        <a:t>168%</a:t>
                      </a:r>
                      <a:endParaRPr lang="en-US" sz="24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  <a:latin typeface="Century Gothic" panose="020B0502020202020204" pitchFamily="34" charset="0"/>
                        </a:rPr>
                        <a:t>112%</a:t>
                      </a:r>
                      <a:endParaRPr lang="en-US" sz="24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379419365"/>
                  </a:ext>
                </a:extLst>
              </a:tr>
              <a:tr h="355701">
                <a:tc>
                  <a:txBody>
                    <a:bodyPr/>
                    <a:lstStyle/>
                    <a:p>
                      <a:pPr algn="l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1600" b="1" dirty="0" err="1">
                          <a:effectLst/>
                          <a:latin typeface="Century Gothic" panose="020B0502020202020204" pitchFamily="34" charset="0"/>
                          <a:ea typeface="Times New Roman" panose="02020603050405020304" pitchFamily="18" charset="0"/>
                        </a:rPr>
                        <a:t>Average</a:t>
                      </a:r>
                      <a:endParaRPr lang="en-US" sz="1600" b="1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600" b="1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600" b="1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1600" b="1" dirty="0">
                          <a:effectLst/>
                          <a:latin typeface="Century Gothic" panose="020B0502020202020204" pitchFamily="34" charset="0"/>
                          <a:ea typeface="Times New Roman" panose="02020603050405020304" pitchFamily="18" charset="0"/>
                        </a:rPr>
                        <a:t>+18.4%</a:t>
                      </a:r>
                      <a:endParaRPr lang="en-US" sz="1600" b="1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1600" b="1" dirty="0">
                          <a:effectLst/>
                          <a:latin typeface="Century Gothic" panose="020B0502020202020204" pitchFamily="34" charset="0"/>
                          <a:ea typeface="Times New Roman" panose="02020603050405020304" pitchFamily="18" charset="0"/>
                        </a:rPr>
                        <a:t>+17.6%</a:t>
                      </a:r>
                      <a:endParaRPr lang="en-US" sz="1600" b="1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1600" b="1" dirty="0">
                          <a:effectLst/>
                          <a:latin typeface="Century Gothic" panose="020B0502020202020204" pitchFamily="34" charset="0"/>
                          <a:ea typeface="Times New Roman" panose="02020603050405020304" pitchFamily="18" charset="0"/>
                        </a:rPr>
                        <a:t>+17.3%</a:t>
                      </a:r>
                      <a:endParaRPr lang="en-US" sz="1600" b="1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1600" b="1" dirty="0">
                          <a:effectLst/>
                          <a:latin typeface="Century Gothic" panose="020B0502020202020204" pitchFamily="34" charset="0"/>
                          <a:ea typeface="Times New Roman" panose="02020603050405020304" pitchFamily="18" charset="0"/>
                        </a:rPr>
                        <a:t>153%</a:t>
                      </a:r>
                      <a:endParaRPr lang="en-US" sz="1600" b="1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1600" b="1" dirty="0">
                          <a:effectLst/>
                          <a:latin typeface="Century Gothic" panose="020B0502020202020204" pitchFamily="34" charset="0"/>
                          <a:ea typeface="Times New Roman" panose="02020603050405020304" pitchFamily="18" charset="0"/>
                        </a:rPr>
                        <a:t>115%</a:t>
                      </a:r>
                      <a:endParaRPr lang="en-US" sz="1600" b="1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0017567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3111BACD-44C5-4A11-8456-907A172D448E}"/>
              </a:ext>
            </a:extLst>
          </p:cNvPr>
          <p:cNvSpPr txBox="1"/>
          <p:nvPr/>
        </p:nvSpPr>
        <p:spPr>
          <a:xfrm>
            <a:off x="609598" y="5827143"/>
            <a:ext cx="841363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dirty="0" err="1">
                <a:latin typeface="Century Gothic" panose="020B0502020202020204" pitchFamily="34" charset="0"/>
              </a:rPr>
              <a:t>Highly</a:t>
            </a:r>
            <a:r>
              <a:rPr lang="fr-FR" dirty="0">
                <a:latin typeface="Century Gothic" panose="020B0502020202020204" pitchFamily="34" charset="0"/>
              </a:rPr>
              <a:t> </a:t>
            </a:r>
            <a:r>
              <a:rPr lang="fr-FR" dirty="0" err="1">
                <a:latin typeface="Century Gothic" panose="020B0502020202020204" pitchFamily="34" charset="0"/>
              </a:rPr>
              <a:t>dependent</a:t>
            </a:r>
            <a:r>
              <a:rPr lang="fr-FR" dirty="0">
                <a:latin typeface="Century Gothic" panose="020B0502020202020204" pitchFamily="34" charset="0"/>
              </a:rPr>
              <a:t> on </a:t>
            </a:r>
            <a:r>
              <a:rPr lang="fr-FR" dirty="0" err="1">
                <a:latin typeface="Century Gothic" panose="020B0502020202020204" pitchFamily="34" charset="0"/>
              </a:rPr>
              <a:t>bitrate</a:t>
            </a:r>
            <a:r>
              <a:rPr lang="fr-FR" dirty="0">
                <a:latin typeface="Century Gothic" panose="020B0502020202020204" pitchFamily="34" charset="0"/>
              </a:rPr>
              <a:t>: gains at </a:t>
            </a:r>
            <a:r>
              <a:rPr lang="fr-FR" dirty="0" err="1">
                <a:latin typeface="Century Gothic" panose="020B0502020202020204" pitchFamily="34" charset="0"/>
              </a:rPr>
              <a:t>low</a:t>
            </a:r>
            <a:r>
              <a:rPr lang="fr-FR" dirty="0">
                <a:latin typeface="Century Gothic" panose="020B0502020202020204" pitchFamily="34" charset="0"/>
              </a:rPr>
              <a:t> </a:t>
            </a:r>
            <a:r>
              <a:rPr lang="fr-FR" dirty="0" err="1">
                <a:latin typeface="Century Gothic" panose="020B0502020202020204" pitchFamily="34" charset="0"/>
              </a:rPr>
              <a:t>bitrates</a:t>
            </a:r>
            <a:r>
              <a:rPr lang="fr-FR" dirty="0">
                <a:latin typeface="Century Gothic" panose="020B0502020202020204" pitchFamily="34" charset="0"/>
              </a:rPr>
              <a:t>, </a:t>
            </a:r>
            <a:r>
              <a:rPr lang="fr-FR" dirty="0" err="1">
                <a:latin typeface="Century Gothic" panose="020B0502020202020204" pitchFamily="34" charset="0"/>
              </a:rPr>
              <a:t>losses</a:t>
            </a:r>
            <a:r>
              <a:rPr lang="fr-FR" dirty="0">
                <a:latin typeface="Century Gothic" panose="020B0502020202020204" pitchFamily="34" charset="0"/>
              </a:rPr>
              <a:t> at high </a:t>
            </a:r>
            <a:r>
              <a:rPr lang="fr-FR" dirty="0" err="1">
                <a:latin typeface="Century Gothic" panose="020B0502020202020204" pitchFamily="34" charset="0"/>
              </a:rPr>
              <a:t>bitrates</a:t>
            </a:r>
            <a:endParaRPr lang="en-US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446026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DD143A3A-2F4E-4D74-9725-602B76A9B6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2020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189596B-009C-4951-A29C-6B32D2D985D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D08456F-F893-6E4F-8F46-ECB4DB6C09B5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E38F470E-5331-4ACC-A408-FB7980CD2F4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10972800" cy="842962"/>
          </a:xfrm>
        </p:spPr>
        <p:txBody>
          <a:bodyPr/>
          <a:lstStyle/>
          <a:p>
            <a:r>
              <a:rPr lang="fr-FR" dirty="0" err="1"/>
              <a:t>Crops</a:t>
            </a:r>
            <a:endParaRPr lang="en-US" dirty="0"/>
          </a:p>
        </p:txBody>
      </p:sp>
      <p:pic>
        <p:nvPicPr>
          <p:cNvPr id="6" name="Picture 5" descr="A group of people dancing on a stage&#10;&#10;Description automatically generated">
            <a:extLst>
              <a:ext uri="{FF2B5EF4-FFF2-40B4-BE49-F238E27FC236}">
                <a16:creationId xmlns:a16="http://schemas.microsoft.com/office/drawing/2014/main" id="{5164B167-313D-4F05-B2B1-7A37785BE6A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A214DEB-A203-4E8B-91F9-5A9DFD63AD7A}"/>
              </a:ext>
            </a:extLst>
          </p:cNvPr>
          <p:cNvSpPr txBox="1"/>
          <p:nvPr/>
        </p:nvSpPr>
        <p:spPr>
          <a:xfrm>
            <a:off x="10638366" y="326787"/>
            <a:ext cx="124460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fr-FR" dirty="0">
                <a:solidFill>
                  <a:schemeClr val="bg1"/>
                </a:solidFill>
                <a:latin typeface="Century Gothic" panose="020B0502020202020204" pitchFamily="34" charset="0"/>
              </a:rPr>
              <a:t>QP 38/44</a:t>
            </a:r>
            <a:endParaRPr lang="en-US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192691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InterDigital Colors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0AEEF"/>
      </a:accent1>
      <a:accent2>
        <a:srgbClr val="0054A6"/>
      </a:accent2>
      <a:accent3>
        <a:srgbClr val="702B8F"/>
      </a:accent3>
      <a:accent4>
        <a:srgbClr val="CF128C"/>
      </a:accent4>
      <a:accent5>
        <a:srgbClr val="939598"/>
      </a:accent5>
      <a:accent6>
        <a:srgbClr val="00A99B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F347F7E64563340BE45DE9251A71051" ma:contentTypeVersion="1" ma:contentTypeDescription="Create a new document." ma:contentTypeScope="" ma:versionID="4136a99aeafef25976882aacc3b60b07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26008e99c592c1fd9b5a2c09ff07b29c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7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BFBCBA62-E8E4-4A02-8C61-2977D1F0391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FBE6A851-D107-4D1C-9AE7-3593C8AD9FD7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44040242-99E9-495A-9315-53EDA6F9D02B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915</TotalTime>
  <Words>1137</Words>
  <Application>Microsoft Office PowerPoint</Application>
  <PresentationFormat>Widescreen</PresentationFormat>
  <Paragraphs>217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Arial</vt:lpstr>
      <vt:lpstr>Calibri</vt:lpstr>
      <vt:lpstr>Century Gothic</vt:lpstr>
      <vt:lpstr>Office Theme</vt:lpstr>
      <vt:lpstr>JVET-Y0048 AHG10: study of layer bitrate allocation for spatial scalability in VTM</vt:lpstr>
      <vt:lpstr>Context</vt:lpstr>
      <vt:lpstr>EL/BL rate balance: exploration method</vt:lpstr>
      <vt:lpstr>EL/BL exploration: illustration (1)</vt:lpstr>
      <vt:lpstr>EL/BL exploration: illustration (2)</vt:lpstr>
      <vt:lpstr>EL/BL exploration: illustration (3)</vt:lpstr>
      <vt:lpstr>BD-rates with optimal allocation</vt:lpstr>
      <vt:lpstr>BD-rates with optimal allocation</vt:lpstr>
      <vt:lpstr>Crops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Jason Johnston</dc:creator>
  <cp:lastModifiedBy>Philippe de Lagrange</cp:lastModifiedBy>
  <cp:revision>64</cp:revision>
  <dcterms:created xsi:type="dcterms:W3CDTF">2020-02-05T14:07:42Z</dcterms:created>
  <dcterms:modified xsi:type="dcterms:W3CDTF">2022-01-17T21:45:44Z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0x0101006F347F7E64563340BE45DE9251A71051</vt:lpwstr>
  </property>
  <property fmtid="{D5CDD505-2E9C-101B-9397-08002B2CF9AE}" pid="3" name="Order">
    <vt:r8>2400</vt:r8>
  </property>
</Properties>
</file>