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442" r:id="rId3"/>
    <p:sldId id="452" r:id="rId4"/>
    <p:sldId id="451" r:id="rId5"/>
    <p:sldId id="447" r:id="rId6"/>
    <p:sldId id="44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-Wei Kuo" initials="Kuo" lastIdx="1" clrIdx="0">
    <p:extLst>
      <p:ext uri="{19B8F6BF-5375-455C-9EA6-DF929625EA0E}">
        <p15:presenceInfo xmlns:p15="http://schemas.microsoft.com/office/powerpoint/2012/main" userId="Che-Wei Kuo" providerId="None"/>
      </p:ext>
    </p:extLst>
  </p:cmAuthor>
  <p:cmAuthor id="2" name="Xiaoyu Xiu" initials="XX" lastIdx="4" clrIdx="1">
    <p:extLst>
      <p:ext uri="{19B8F6BF-5375-455C-9EA6-DF929625EA0E}">
        <p15:presenceInfo xmlns:p15="http://schemas.microsoft.com/office/powerpoint/2012/main" userId="b12bf575dbee45d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5"/>
    <a:srgbClr val="FF4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883" autoAdjust="0"/>
  </p:normalViewPr>
  <p:slideViewPr>
    <p:cSldViewPr snapToGrid="0">
      <p:cViewPr varScale="1">
        <p:scale>
          <a:sx n="75" d="100"/>
          <a:sy n="75" d="100"/>
        </p:scale>
        <p:origin x="33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90">
            <a:extLst>
              <a:ext uri="{FF2B5EF4-FFF2-40B4-BE49-F238E27FC236}">
                <a16:creationId xmlns:a16="http://schemas.microsoft.com/office/drawing/2014/main" id="{01FB92A0-18F3-48F9-8DE0-86EE4B8F23C2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F490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2" name="Shape 491">
            <a:extLst>
              <a:ext uri="{FF2B5EF4-FFF2-40B4-BE49-F238E27FC236}">
                <a16:creationId xmlns:a16="http://schemas.microsoft.com/office/drawing/2014/main" id="{0FEB5874-1CF6-487A-BFAB-663761176DAA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55555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1" y="6264592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JVET-X0152</a:t>
            </a:r>
            <a:endParaRPr lang="en-US" altLang="zh-TW" sz="36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Source Han Sans CN Light"/>
              </a:rPr>
              <a:t>AHG12</a:t>
            </a:r>
            <a:r>
              <a:rPr lang="en-US" altLang="zh-TW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Source Han Sans CN Light"/>
              </a:rPr>
              <a:t>: </a:t>
            </a:r>
            <a:r>
              <a:rPr lang="en-US" altLang="zh-TW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Source Han Sans CN Light"/>
              </a:rPr>
              <a:t>CCSAO </a:t>
            </a:r>
            <a:r>
              <a:rPr lang="en-US" altLang="zh-TW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Source Han Sans CN Light"/>
              </a:rPr>
              <a:t>classification with edge information</a:t>
            </a:r>
            <a:endParaRPr lang="en-US" altLang="zh-TW" sz="36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Che-Wei Kuo, Xiaoyu Xiu,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Yi-Wen Chen,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Hong-</a:t>
            </a:r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Jheng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Jhu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TW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Wei 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Chen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Ning Yan, and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Xianglin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Wang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62313" cy="4351338"/>
          </a:xfrm>
        </p:spPr>
        <p:txBody>
          <a:bodyPr>
            <a:normAutofit/>
          </a:bodyPr>
          <a:lstStyle/>
          <a:p>
            <a:r>
              <a:rPr lang="en-US" dirty="0"/>
              <a:t>In ECM-2.0, the CCSAO classifier </a:t>
            </a:r>
            <a:r>
              <a:rPr lang="en-US" dirty="0" smtClean="0"/>
              <a:t>only uses band </a:t>
            </a:r>
            <a:r>
              <a:rPr lang="en-US" dirty="0"/>
              <a:t>information of all three components to classify the current </a:t>
            </a:r>
            <a:r>
              <a:rPr lang="en-US" dirty="0" smtClean="0"/>
              <a:t>sample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this contribution, one </a:t>
            </a:r>
            <a:r>
              <a:rPr lang="en-US" dirty="0" smtClean="0"/>
              <a:t>new classifier considering </a:t>
            </a:r>
            <a:r>
              <a:rPr lang="en-US" dirty="0"/>
              <a:t>both edge and band information is proposed</a:t>
            </a:r>
          </a:p>
          <a:p>
            <a:pPr lvl="1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10">
                <a:extLst>
                  <a:ext uri="{FF2B5EF4-FFF2-40B4-BE49-F238E27FC236}">
                    <a16:creationId xmlns:a16="http://schemas.microsoft.com/office/drawing/2014/main" id="{9B4DBAA7-2C31-4727-B7BF-2609A12E4570}"/>
                  </a:ext>
                </a:extLst>
              </p:cNvPr>
              <p:cNvSpPr txBox="1"/>
              <p:nvPr/>
            </p:nvSpPr>
            <p:spPr>
              <a:xfrm>
                <a:off x="964762" y="2883609"/>
                <a:ext cx="5160977" cy="16907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sub>
                              </m:sSub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sub>
                              </m:sSub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𝑈</m:t>
                                      </m:r>
                                    </m:sub>
                                  </m:s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1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𝑟𝑒𝑐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𝐶𝐶𝑆𝐴𝑂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</m:d>
                        </m:e>
                      </m:eqAr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TextBox 10">
                <a:extLst>
                  <a:ext uri="{FF2B5EF4-FFF2-40B4-BE49-F238E27FC236}">
                    <a16:creationId xmlns:a16="http://schemas.microsoft.com/office/drawing/2014/main" id="{9B4DBAA7-2C31-4727-B7BF-2609A12E45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762" y="2883609"/>
                <a:ext cx="5160977" cy="16907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161" y="2959629"/>
            <a:ext cx="4968139" cy="15387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989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10662313" cy="4351338"/>
              </a:xfrm>
            </p:spPr>
            <p:txBody>
              <a:bodyPr>
                <a:normAutofit/>
              </a:bodyPr>
              <a:lstStyle/>
              <a:p>
                <a:r>
                  <a:rPr lang="en-CA" dirty="0" smtClean="0"/>
                  <a:t>Combine </a:t>
                </a:r>
                <a:r>
                  <a:rPr lang="en-CA" dirty="0" err="1"/>
                  <a:t>l</a:t>
                </a:r>
                <a:r>
                  <a:rPr lang="en-CA" dirty="0" err="1" smtClean="0"/>
                  <a:t>uma</a:t>
                </a:r>
                <a:r>
                  <a:rPr lang="en-CA" dirty="0" smtClean="0"/>
                  <a:t> EO </a:t>
                </a:r>
                <a:r>
                  <a:rPr lang="en-CA" dirty="0"/>
                  <a:t>and BO </a:t>
                </a:r>
                <a:r>
                  <a:rPr lang="en-CA" dirty="0" smtClean="0"/>
                  <a:t>to </a:t>
                </a:r>
                <a:r>
                  <a:rPr lang="en-CA" dirty="0"/>
                  <a:t>classify the </a:t>
                </a:r>
                <a:r>
                  <a:rPr lang="en-CA" dirty="0" smtClean="0"/>
                  <a:t>current </a:t>
                </a:r>
                <a:r>
                  <a:rPr lang="en-CA" dirty="0" err="1" smtClean="0"/>
                  <a:t>luma</a:t>
                </a:r>
                <a:r>
                  <a:rPr lang="en-CA" dirty="0" smtClean="0"/>
                  <a:t>/</a:t>
                </a:r>
                <a:r>
                  <a:rPr lang="en-CA" dirty="0" err="1" smtClean="0"/>
                  <a:t>chroma</a:t>
                </a:r>
                <a:r>
                  <a:rPr lang="en-CA" dirty="0" smtClean="0"/>
                  <a:t> </a:t>
                </a:r>
                <a:r>
                  <a:rPr lang="en-CA" dirty="0"/>
                  <a:t>sample</a:t>
                </a:r>
              </a:p>
              <a:p>
                <a:pPr lvl="1"/>
                <a:r>
                  <a:rPr lang="en-CA" dirty="0" smtClean="0"/>
                  <a:t>EO: one of </a:t>
                </a:r>
                <a:r>
                  <a:rPr lang="en-US" dirty="0" smtClean="0"/>
                  <a:t>4 directions, classify (c-a) and (c-b) into 4*4 categories</a:t>
                </a:r>
              </a:p>
              <a:p>
                <a:pPr lvl="1"/>
                <a:r>
                  <a:rPr lang="en-US" dirty="0" smtClean="0"/>
                  <a:t>BO: </a:t>
                </a:r>
                <a:r>
                  <a:rPr lang="en-US" dirty="0" err="1" smtClean="0"/>
                  <a:t>luma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bandNum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1"/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10662313" cy="4351338"/>
              </a:xfrm>
              <a:blipFill>
                <a:blip r:embed="rId2"/>
                <a:stretch>
                  <a:fillRect l="-97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237593" y="3354378"/>
                <a:ext cx="3282052" cy="13140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=0,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𝑖𝑓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&lt;−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=1, </m:t>
                          </m:r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𝑖𝑓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≤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&lt;0</m:t>
                          </m:r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=2,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𝑖𝑓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 0≤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=3, </m:t>
                          </m:r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𝑒𝑙𝑠𝑒</m:t>
                          </m:r>
                        </m:e>
                      </m:eqArr>
                      <m:r>
                        <a:rPr lang="en-US" sz="2000" i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593" y="3354378"/>
                <a:ext cx="3282052" cy="13140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1237593" y="4728140"/>
                <a:ext cx="3734997" cy="10727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∙16+</m:t>
                          </m:r>
                          <m:sSubSup>
                            <m:sSub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bSup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∙4+</m:t>
                          </m:r>
                          <m:sSubSup>
                            <m:sSub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p>
                          </m:sSubSup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1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𝑟𝑒𝑐</m:t>
                                  </m:r>
                                </m:sub>
                              </m:sSub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𝐶𝐶𝑆𝐴𝑂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</m:d>
                        </m:e>
                      </m:eqArr>
                      <m:r>
                        <a:rPr lang="en-US" sz="2000" i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593" y="4728140"/>
                <a:ext cx="3734997" cy="10727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1984" y="3902048"/>
            <a:ext cx="4965192" cy="153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5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825625"/>
                <a:ext cx="11353800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 smtClean="0"/>
                  <a:t>The </a:t>
                </a:r>
                <a:r>
                  <a:rPr lang="en-US" dirty="0"/>
                  <a:t>original three component band classifier and the proposed </a:t>
                </a:r>
                <a:r>
                  <a:rPr lang="en-US" dirty="0" smtClean="0"/>
                  <a:t>edge classifier </a:t>
                </a:r>
                <a:r>
                  <a:rPr lang="en-US" dirty="0"/>
                  <a:t>are switched at CTB </a:t>
                </a:r>
                <a:r>
                  <a:rPr lang="en-US" dirty="0" smtClean="0"/>
                  <a:t>level</a:t>
                </a:r>
                <a:endParaRPr lang="en-US" dirty="0"/>
              </a:p>
              <a:p>
                <a:endParaRPr lang="en-US" dirty="0" smtClean="0"/>
              </a:p>
              <a:p>
                <a:r>
                  <a:rPr lang="en-US" dirty="0"/>
                  <a:t>P</a:t>
                </a:r>
                <a:r>
                  <a:rPr lang="en-US" dirty="0" smtClean="0"/>
                  <a:t>arameters </a:t>
                </a:r>
                <a:r>
                  <a:rPr lang="en-US" dirty="0"/>
                  <a:t>for the proposed classifier (i.e.,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𝑐𝑜𝑙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CA" dirty="0"/>
                  <a:t> </a:t>
                </a:r>
                <a:r>
                  <a:rPr lang="en-US" dirty="0"/>
                  <a:t>and </a:t>
                </a:r>
                <a:r>
                  <a:rPr lang="en-US" dirty="0" smtClean="0"/>
                  <a:t>offsets) </a:t>
                </a:r>
                <a:r>
                  <a:rPr lang="en-US" dirty="0"/>
                  <a:t>are signaled in frame </a:t>
                </a:r>
                <a:r>
                  <a:rPr lang="en-US" dirty="0" smtClean="0"/>
                  <a:t>level (same as original </a:t>
                </a:r>
                <a:r>
                  <a:rPr lang="en-US" dirty="0"/>
                  <a:t>CCSAO BO classifier</a:t>
                </a:r>
                <a:r>
                  <a:rPr lang="en-US" dirty="0" smtClean="0"/>
                  <a:t>)</a:t>
                </a:r>
              </a:p>
              <a:p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only contains power-of-2 values to </a:t>
                </a:r>
                <a:r>
                  <a:rPr lang="en-US" dirty="0" smtClean="0"/>
                  <a:t>reduce </a:t>
                </a:r>
                <a:r>
                  <a:rPr lang="en-US" dirty="0"/>
                  <a:t>hardware </a:t>
                </a:r>
                <a:r>
                  <a:rPr lang="en-US" dirty="0" smtClean="0"/>
                  <a:t>complexity</a:t>
                </a:r>
                <a:endParaRPr lang="en-US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5625"/>
                <a:ext cx="11353800" cy="4351338"/>
              </a:xfrm>
              <a:prstGeom prst="rect">
                <a:avLst/>
              </a:prstGeom>
              <a:blipFill>
                <a:blip r:embed="rId2"/>
                <a:stretch>
                  <a:fillRect l="-967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672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Simulation </a:t>
            </a:r>
            <a:r>
              <a:rPr lang="en-US" altLang="zh-TW" dirty="0" smtClean="0"/>
              <a:t>Results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Without SIMD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834" y="2443185"/>
            <a:ext cx="4114800" cy="410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01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One </a:t>
            </a:r>
            <a:r>
              <a:rPr lang="en-US" dirty="0"/>
              <a:t>new classifier considering both edge and band information is proposed</a:t>
            </a:r>
          </a:p>
          <a:p>
            <a:endParaRPr lang="en-US" dirty="0" smtClean="0"/>
          </a:p>
          <a:p>
            <a:r>
              <a:rPr lang="en-US" dirty="0" smtClean="0"/>
              <a:t>Coding gains with low complexity classification-based sample operation</a:t>
            </a:r>
          </a:p>
          <a:p>
            <a:endParaRPr lang="en-US" dirty="0"/>
          </a:p>
          <a:p>
            <a:r>
              <a:rPr lang="en-US" dirty="0"/>
              <a:t>Suggest to </a:t>
            </a:r>
            <a:r>
              <a:rPr lang="en-US" dirty="0" smtClean="0"/>
              <a:t>study in EE</a:t>
            </a:r>
          </a:p>
          <a:p>
            <a:endParaRPr lang="en-US" dirty="0"/>
          </a:p>
          <a:p>
            <a:r>
              <a:rPr lang="en-US" dirty="0" smtClean="0"/>
              <a:t>Thank Alibaba for crosscheck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8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25672</TotalTime>
  <Words>156</Words>
  <Application>Microsoft Office PowerPoint</Application>
  <PresentationFormat>宽屏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新細明體</vt:lpstr>
      <vt:lpstr>Source Han Sans CN Light</vt:lpstr>
      <vt:lpstr>Arial</vt:lpstr>
      <vt:lpstr>Calibri</vt:lpstr>
      <vt:lpstr>Calibri Light</vt:lpstr>
      <vt:lpstr>Cambria Math</vt:lpstr>
      <vt:lpstr>Office Theme</vt:lpstr>
      <vt:lpstr>PowerPoint 演示文稿</vt:lpstr>
      <vt:lpstr>Introduction</vt:lpstr>
      <vt:lpstr>Proposal</vt:lpstr>
      <vt:lpstr>Proposal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Che-Wei Kuo</dc:creator>
  <cp:lastModifiedBy>Che-Wei Kuo</cp:lastModifiedBy>
  <cp:revision>590</cp:revision>
  <dcterms:created xsi:type="dcterms:W3CDTF">2018-09-04T21:01:33Z</dcterms:created>
  <dcterms:modified xsi:type="dcterms:W3CDTF">2021-10-11T13:21:36Z</dcterms:modified>
</cp:coreProperties>
</file>