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5" r:id="rId4"/>
  </p:sldMasterIdLst>
  <p:notesMasterIdLst>
    <p:notesMasterId r:id="rId10"/>
  </p:notesMasterIdLst>
  <p:handoutMasterIdLst>
    <p:handoutMasterId r:id="rId11"/>
  </p:handoutMasterIdLst>
  <p:sldIdLst>
    <p:sldId id="1116" r:id="rId5"/>
    <p:sldId id="1462" r:id="rId6"/>
    <p:sldId id="1463" r:id="rId7"/>
    <p:sldId id="1464" r:id="rId8"/>
    <p:sldId id="1465"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Qualcomm Corporate 16x9 Internal Template" id="{2C9DC1DC-DC52-4730-B7DA-888882CCC10D}">
          <p14:sldIdLst>
            <p14:sldId id="1116"/>
            <p14:sldId id="1462"/>
            <p14:sldId id="1463"/>
            <p14:sldId id="1464"/>
            <p14:sldId id="1465"/>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 id="2" name="Anand Meher Kotra" initials="AMK" lastIdx="1" clrIdx="1">
    <p:extLst>
      <p:ext uri="{19B8F6BF-5375-455C-9EA6-DF929625EA0E}">
        <p15:presenceInfo xmlns:p15="http://schemas.microsoft.com/office/powerpoint/2012/main" userId="S::akotra@qti.qualcomm.com::ff48abac-661f-47a9-b154-7a133cc1b47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CCFFCC"/>
    <a:srgbClr val="496471"/>
    <a:srgbClr val="ACBACF"/>
    <a:srgbClr val="F2F3F5"/>
    <a:srgbClr val="4C5B6E"/>
    <a:srgbClr val="F2F5F8"/>
    <a:srgbClr val="F0F2F6"/>
    <a:srgbClr val="FAFBFC"/>
    <a:srgbClr val="F9FBF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920" autoAdjust="0"/>
    <p:restoredTop sz="96314" autoAdjust="0"/>
  </p:normalViewPr>
  <p:slideViewPr>
    <p:cSldViewPr snapToGrid="0">
      <p:cViewPr varScale="1">
        <p:scale>
          <a:sx n="158" d="100"/>
          <a:sy n="158" d="100"/>
        </p:scale>
        <p:origin x="724" y="104"/>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30" d="100"/>
        <a:sy n="130" d="100"/>
      </p:scale>
      <p:origin x="0" y="-30616"/>
    </p:cViewPr>
  </p:sorterViewPr>
  <p:notesViewPr>
    <p:cSldViewPr snapToGrid="0">
      <p:cViewPr varScale="1">
        <p:scale>
          <a:sx n="117" d="100"/>
          <a:sy n="117" d="100"/>
        </p:scale>
        <p:origin x="5028" y="9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10/11/2021</a:t>
            </a:fld>
            <a:endParaRPr lang="en-US" dirty="0"/>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dirty="0"/>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11.10.2021</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85BB0B3-964C-4CDE-9D3D-0BF955B8C425}" type="slidenum">
              <a:rPr kumimoji="0" lang="en-US" sz="1200" b="0" i="0" u="none" strike="noStrike" kern="1200" cap="none" spc="0" normalizeH="0" baseline="0" noProof="0" smtClean="0">
                <a:ln>
                  <a:noFill/>
                </a:ln>
                <a:solidFill>
                  <a:srgbClr val="0E2C3A"/>
                </a:solidFill>
                <a:effectLst/>
                <a:uLnTx/>
                <a:uFillTx/>
                <a:latin typeface="Microsoft Sans Serif"/>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srgbClr val="0E2C3A"/>
              </a:solidFill>
              <a:effectLst/>
              <a:uLnTx/>
              <a:uFillTx/>
              <a:latin typeface="Microsoft Sans Serif"/>
              <a:ea typeface="+mn-ea"/>
              <a:cs typeface="+mn-cs"/>
            </a:endParaRPr>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1170656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rgbClr val="FFFFFF"/>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7CA0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58000">
                  <a:srgbClr val="243DA8">
                    <a:alpha val="50000"/>
                  </a:srgbClr>
                </a:gs>
                <a:gs pos="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53881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81659"/>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CA85743-DB0F-45DD-9AFD-2C0317477EE5}"/>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CE72B82E-6803-483D-87FB-DDB5CF32DB1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416F6E19-F6AD-4B7C-9B5E-C7F31E7AD626}"/>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
        <p:nvSpPr>
          <p:cNvPr id="13" name="TextBox 12">
            <a:extLst>
              <a:ext uri="{FF2B5EF4-FFF2-40B4-BE49-F238E27FC236}">
                <a16:creationId xmlns:a16="http://schemas.microsoft.com/office/drawing/2014/main" id="{77B51E1B-01CD-A84E-8D51-C4800B5A404E}"/>
              </a:ext>
            </a:extLst>
          </p:cNvPr>
          <p:cNvSpPr txBox="1"/>
          <p:nvPr userDrawn="1"/>
        </p:nvSpPr>
        <p:spPr>
          <a:xfrm>
            <a:off x="530352"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065727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71829"/>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5">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F787CA06-18E6-405B-AB57-846AB5708B52}"/>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11" name="Freeform 5">
            <a:extLst>
              <a:ext uri="{FF2B5EF4-FFF2-40B4-BE49-F238E27FC236}">
                <a16:creationId xmlns:a16="http://schemas.microsoft.com/office/drawing/2014/main" id="{E0A1C191-D6B1-443E-80C5-308BFEE70BCD}"/>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31691490-7DFB-4251-8E05-5909F3498C2C}"/>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
        <p:nvSpPr>
          <p:cNvPr id="13" name="TextBox 12">
            <a:extLst>
              <a:ext uri="{FF2B5EF4-FFF2-40B4-BE49-F238E27FC236}">
                <a16:creationId xmlns:a16="http://schemas.microsoft.com/office/drawing/2014/main" id="{5F8994F4-6A8F-AE45-8CA6-4000DE531DD3}"/>
              </a:ext>
            </a:extLst>
          </p:cNvPr>
          <p:cNvSpPr txBox="1"/>
          <p:nvPr userDrawn="1"/>
        </p:nvSpPr>
        <p:spPr>
          <a:xfrm>
            <a:off x="530352"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447580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Light Blue">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52169"/>
          </a:xfrm>
          <a:prstGeom prst="rect">
            <a:avLst/>
          </a:prstGeo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2FEBB2B0-2FE9-4547-B236-AFFD265B9D1B}"/>
              </a:ext>
            </a:extLst>
          </p:cNvPr>
          <p:cNvGrpSpPr/>
          <p:nvPr userDrawn="1"/>
        </p:nvGrpSpPr>
        <p:grpSpPr>
          <a:xfrm>
            <a:off x="1" y="-920"/>
            <a:ext cx="3114500" cy="6859841"/>
            <a:chOff x="1" y="-920"/>
            <a:chExt cx="3114500" cy="6859841"/>
          </a:xfrm>
        </p:grpSpPr>
        <p:sp>
          <p:nvSpPr>
            <p:cNvPr id="5" name="Rectangle 4">
              <a:extLst>
                <a:ext uri="{FF2B5EF4-FFF2-40B4-BE49-F238E27FC236}">
                  <a16:creationId xmlns:a16="http://schemas.microsoft.com/office/drawing/2014/main" id="{E260F5EA-2531-104C-BDA5-6976E59EAEBC}"/>
                </a:ext>
              </a:extLst>
            </p:cNvPr>
            <p:cNvSpPr/>
            <p:nvPr/>
          </p:nvSpPr>
          <p:spPr>
            <a:xfrm>
              <a:off x="1805663" y="471"/>
              <a:ext cx="1308838"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4" name="Rectangle 3">
              <a:extLst>
                <a:ext uri="{FF2B5EF4-FFF2-40B4-BE49-F238E27FC236}">
                  <a16:creationId xmlns:a16="http://schemas.microsoft.com/office/drawing/2014/main" id="{7B1049BD-3954-CA4D-8094-F10C1A4300C1}"/>
                </a:ext>
              </a:extLst>
            </p:cNvPr>
            <p:cNvSpPr/>
            <p:nvPr userDrawn="1"/>
          </p:nvSpPr>
          <p:spPr>
            <a:xfrm>
              <a:off x="1" y="-920"/>
              <a:ext cx="1805661" cy="68598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918"/>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8" name="Title 2">
            <a:extLst>
              <a:ext uri="{FF2B5EF4-FFF2-40B4-BE49-F238E27FC236}">
                <a16:creationId xmlns:a16="http://schemas.microsoft.com/office/drawing/2014/main" id="{B301E4DD-7EE3-47B4-881B-9E5B641D6B68}"/>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82F39EEA-F427-7144-BD7E-860BAEE6771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00902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Tea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48853"/>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Title 2">
            <a:extLst>
              <a:ext uri="{FF2B5EF4-FFF2-40B4-BE49-F238E27FC236}">
                <a16:creationId xmlns:a16="http://schemas.microsoft.com/office/drawing/2014/main" id="{5414775D-E921-40D5-BD78-EE64D623689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EFCFFCAB-5642-A144-B0CD-359D16DA8F3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925481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Nicke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48848"/>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dirty="0">
                <a:solidFill>
                  <a:prstClr val="white"/>
                </a:solidFill>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10" name="Title 2">
            <a:extLst>
              <a:ext uri="{FF2B5EF4-FFF2-40B4-BE49-F238E27FC236}">
                <a16:creationId xmlns:a16="http://schemas.microsoft.com/office/drawing/2014/main" id="{153726AC-6F2C-4544-B70D-67C1D4F0893B}"/>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16156997-715B-A84A-91A1-CC43DD7A55CC}"/>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702163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Gun Metal">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2" y="-1841"/>
            <a:ext cx="1805660" cy="685984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488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6"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9" name="Title 2">
            <a:extLst>
              <a:ext uri="{FF2B5EF4-FFF2-40B4-BE49-F238E27FC236}">
                <a16:creationId xmlns:a16="http://schemas.microsoft.com/office/drawing/2014/main" id="{85A3181C-AC11-4602-8BC8-377440D828E4}"/>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4550F5D9-B0AA-E243-9EA5-B716724649FD}"/>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979178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Midn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1" y="-1841"/>
            <a:ext cx="1805659" cy="68598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71829"/>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9" name="Title 2">
            <a:extLst>
              <a:ext uri="{FF2B5EF4-FFF2-40B4-BE49-F238E27FC236}">
                <a16:creationId xmlns:a16="http://schemas.microsoft.com/office/drawing/2014/main" id="{EB3AF3F0-FA4F-4CF2-86F4-3037331A78E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0E593EE0-71BA-0748-ADB9-4432E4E044B0}"/>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790452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
        <p:nvSpPr>
          <p:cNvPr id="4" name="TextBox 3">
            <a:extLst>
              <a:ext uri="{FF2B5EF4-FFF2-40B4-BE49-F238E27FC236}">
                <a16:creationId xmlns:a16="http://schemas.microsoft.com/office/drawing/2014/main" id="{75407725-AA13-487E-8DDC-4AD7572E343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685205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endParaRPr lang="en-US" dirty="0"/>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TextBox 6">
            <a:extLst>
              <a:ext uri="{FF2B5EF4-FFF2-40B4-BE49-F238E27FC236}">
                <a16:creationId xmlns:a16="http://schemas.microsoft.com/office/drawing/2014/main" id="{F5D4B48B-E76F-C741-9782-4ED95F72B32C}"/>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8" name="Footer Placeholder 2">
            <a:extLst>
              <a:ext uri="{FF2B5EF4-FFF2-40B4-BE49-F238E27FC236}">
                <a16:creationId xmlns:a16="http://schemas.microsoft.com/office/drawing/2014/main" id="{AFBDF98F-682D-5F42-8AA2-446A044E7BE1}"/>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61315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endParaRPr lang="en-US" dirty="0"/>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453631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Light Blue">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dirty="0">
                <a:ln>
                  <a:noFill/>
                </a:ln>
                <a:solidFill>
                  <a:srgbClr val="FFFFFF"/>
                </a:solidFill>
                <a:effectLst/>
                <a:uLnTx/>
                <a:uFillTx/>
                <a:latin typeface="Microsoft Sans Serif"/>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265179" y="1"/>
              <a:ext cx="514806" cy="6167623"/>
            </a:xfrm>
            <a:prstGeom prst="round1Rect">
              <a:avLst>
                <a:gd name="adj" fmla="val 25331"/>
              </a:avLst>
            </a:prstGeom>
            <a:gradFill flip="none" rotWithShape="1">
              <a:gsLst>
                <a:gs pos="100000">
                  <a:schemeClr val="accent1">
                    <a:lumMod val="75000"/>
                    <a:alpha val="50000"/>
                  </a:schemeClr>
                </a:gs>
                <a:gs pos="4000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12792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25166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613936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CF7413-427B-4F07-806F-E831FB15B742}"/>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4" name="TextBox 13">
            <a:extLst>
              <a:ext uri="{FF2B5EF4-FFF2-40B4-BE49-F238E27FC236}">
                <a16:creationId xmlns:a16="http://schemas.microsoft.com/office/drawing/2014/main" id="{AC559BB9-278E-F04B-8A75-E2D4B5264EC4}"/>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158295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0EBDE72-AAC3-4FD4-B63C-6EC864078FC7}"/>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0772DE95-5F40-4C88-9E16-D7F56635871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7" name="TextBox 16">
            <a:extLst>
              <a:ext uri="{FF2B5EF4-FFF2-40B4-BE49-F238E27FC236}">
                <a16:creationId xmlns:a16="http://schemas.microsoft.com/office/drawing/2014/main" id="{6ACA876A-90AF-AC41-99F2-21D138B0BA39}"/>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157691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164726C-A8F1-44A2-A682-1C3A6ED5EF31}"/>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9" name="TextBox 18">
            <a:extLst>
              <a:ext uri="{FF2B5EF4-FFF2-40B4-BE49-F238E27FC236}">
                <a16:creationId xmlns:a16="http://schemas.microsoft.com/office/drawing/2014/main" id="{FA551EC4-3A0C-0249-B800-C7437A47B302}"/>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237395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3911860-7298-45AC-AFD0-88B4C50A80EC}"/>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6">
                <a:lumMod val="40000"/>
                <a:lumOff val="60000"/>
              </a:schemeClr>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tx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TextBox 15">
            <a:extLst>
              <a:ext uri="{FF2B5EF4-FFF2-40B4-BE49-F238E27FC236}">
                <a16:creationId xmlns:a16="http://schemas.microsoft.com/office/drawing/2014/main" id="{01069D47-95DE-5F43-B272-150944773442}"/>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88733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377029C-3353-4ACD-947C-766B21BA6603}"/>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TextBox 15">
            <a:extLst>
              <a:ext uri="{FF2B5EF4-FFF2-40B4-BE49-F238E27FC236}">
                <a16:creationId xmlns:a16="http://schemas.microsoft.com/office/drawing/2014/main" id="{79E7C4C0-37A7-6743-B135-4EE7B5A1BDFD}"/>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38163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569AADC-D1FA-4953-9861-AF854AF4F385}"/>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tx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TextBox 15">
            <a:extLst>
              <a:ext uri="{FF2B5EF4-FFF2-40B4-BE49-F238E27FC236}">
                <a16:creationId xmlns:a16="http://schemas.microsoft.com/office/drawing/2014/main" id="{AE90876F-8478-FE41-8A3D-8DC71D828818}"/>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8698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3"/>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9" name="TextBox 18">
            <a:extLst>
              <a:ext uri="{FF2B5EF4-FFF2-40B4-BE49-F238E27FC236}">
                <a16:creationId xmlns:a16="http://schemas.microsoft.com/office/drawing/2014/main" id="{F0C5CF58-2DC9-4B23-82BD-713A6628DCFA}"/>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97198799-C3BB-4526-8E3A-F87ABC102ED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3" name="Content Placeholder 4">
            <a:extLst>
              <a:ext uri="{FF2B5EF4-FFF2-40B4-BE49-F238E27FC236}">
                <a16:creationId xmlns:a16="http://schemas.microsoft.com/office/drawing/2014/main" id="{9F249DEF-717D-473E-B4EB-D95F63238AC7}"/>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Subtitle">
            <a:extLst>
              <a:ext uri="{FF2B5EF4-FFF2-40B4-BE49-F238E27FC236}">
                <a16:creationId xmlns:a16="http://schemas.microsoft.com/office/drawing/2014/main" id="{39D73410-E4CA-4A76-940E-3C423D8C976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TextBox 19">
            <a:extLst>
              <a:ext uri="{FF2B5EF4-FFF2-40B4-BE49-F238E27FC236}">
                <a16:creationId xmlns:a16="http://schemas.microsoft.com/office/drawing/2014/main" id="{E99DCDAD-D04A-4C13-BA71-BFF1C0F0BDED}"/>
              </a:ext>
            </a:extLst>
          </p:cNvPr>
          <p:cNvSpPr txBox="1"/>
          <p:nvPr userDrawn="1"/>
        </p:nvSpPr>
        <p:spPr>
          <a:xfrm>
            <a:off x="6583680" y="6555402"/>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115346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9" name="TextBox 18">
            <a:extLst>
              <a:ext uri="{FF2B5EF4-FFF2-40B4-BE49-F238E27FC236}">
                <a16:creationId xmlns:a16="http://schemas.microsoft.com/office/drawing/2014/main" id="{F8FDABDB-EFAA-43E9-B631-2683EEC8D15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513DCD4-4A2F-4987-802E-E8BA4E29238D}"/>
              </a:ext>
            </a:extLst>
          </p:cNvPr>
          <p:cNvSpPr>
            <a:spLocks noGrp="1"/>
          </p:cNvSpPr>
          <p:nvPr>
            <p:ph type="title"/>
          </p:nvPr>
        </p:nvSpPr>
        <p:spPr>
          <a:xfrm>
            <a:off x="495301" y="146549"/>
            <a:ext cx="5111494"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C2365482-1B10-4CB8-9586-A1C30E739DDE}"/>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7CCB0487-21B8-4B05-8AB0-7E85B014588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1" name="TextBox 20">
            <a:extLst>
              <a:ext uri="{FF2B5EF4-FFF2-40B4-BE49-F238E27FC236}">
                <a16:creationId xmlns:a16="http://schemas.microsoft.com/office/drawing/2014/main" id="{18EABDEF-507C-4541-A264-56BD4BA8A755}"/>
              </a:ext>
            </a:extLst>
          </p:cNvPr>
          <p:cNvSpPr txBox="1"/>
          <p:nvPr userDrawn="1"/>
        </p:nvSpPr>
        <p:spPr>
          <a:xfrm>
            <a:off x="6583680" y="6534114"/>
            <a:ext cx="4911921"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20000"/>
                    <a:lumOff val="8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876846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Tea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3">
                <a:lumMod val="60000"/>
                <a:lumOff val="4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28020" y="2"/>
              <a:ext cx="251965" cy="6167623"/>
            </a:xfrm>
            <a:prstGeom prst="round1Rect">
              <a:avLst>
                <a:gd name="adj" fmla="val 5000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3"/>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39000">
                  <a:srgbClr val="3493A3">
                    <a:alpha val="58000"/>
                  </a:srgbClr>
                </a:gs>
                <a:gs pos="68000">
                  <a:schemeClr val="accent4">
                    <a:lumMod val="50000"/>
                  </a:schemeClr>
                </a:gs>
                <a:gs pos="0">
                  <a:schemeClr val="accent3">
                    <a:alpha val="0"/>
                  </a:schemeClr>
                </a:gs>
                <a:gs pos="100000">
                  <a:schemeClr val="accent3">
                    <a:lumMod val="5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B4A69CDC-C3E8-42CD-A432-E856010C76D8}"/>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093609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Fifty Fifty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797F70B6-DCBF-4F5D-B095-EE85957F998D}"/>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B866DC54-C2B3-4A00-A4F2-854B87924E45}"/>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F989A584-2589-4972-84AE-BF0947D9FF0B}"/>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1" name="TextBox 20">
            <a:extLst>
              <a:ext uri="{FF2B5EF4-FFF2-40B4-BE49-F238E27FC236}">
                <a16:creationId xmlns:a16="http://schemas.microsoft.com/office/drawing/2014/main" id="{916D0B5A-DEB0-449B-97E6-98F41A41CE8B}"/>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4">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869066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6">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tx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tx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bg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46549"/>
            <a:ext cx="5103876"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0B4106D1-A591-4047-9A15-3E7021F60D79}"/>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2F9F6C76-F74F-4695-8A9B-C08D5557A19B}"/>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295399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87B5272A-CBDF-4CA9-9DE9-D4F532997B73}"/>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1" name="TextBox 20">
            <a:extLst>
              <a:ext uri="{FF2B5EF4-FFF2-40B4-BE49-F238E27FC236}">
                <a16:creationId xmlns:a16="http://schemas.microsoft.com/office/drawing/2014/main" id="{A22BF64A-6B65-412A-BA0B-A57151C0FB9E}"/>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529602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570B9888-0249-4C15-BC59-AD316913B011}"/>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2" name="TextBox 21">
            <a:extLst>
              <a:ext uri="{FF2B5EF4-FFF2-40B4-BE49-F238E27FC236}">
                <a16:creationId xmlns:a16="http://schemas.microsoft.com/office/drawing/2014/main" id="{38683EFC-E4FE-4360-8073-7729C7BA260F}"/>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224043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A7C99A1E-5CFA-4EFC-A063-074EDF821119}"/>
              </a:ext>
            </a:extLst>
          </p:cNvPr>
          <p:cNvSpPr/>
          <p:nvPr userDrawn="1"/>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Rectangle 19">
            <a:extLst>
              <a:ext uri="{FF2B5EF4-FFF2-40B4-BE49-F238E27FC236}">
                <a16:creationId xmlns:a16="http://schemas.microsoft.com/office/drawing/2014/main" id="{06827744-B91D-4E14-9EE6-4F4E5230170B}"/>
              </a:ext>
            </a:extLst>
          </p:cNvPr>
          <p:cNvSpPr/>
          <p:nvPr userDrawn="1"/>
        </p:nvSpPr>
        <p:spPr bwMode="gray">
          <a:xfrm flipH="1">
            <a:off x="7533627"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9" name="TextBox 8">
            <a:extLst>
              <a:ext uri="{FF2B5EF4-FFF2-40B4-BE49-F238E27FC236}">
                <a16:creationId xmlns:a16="http://schemas.microsoft.com/office/drawing/2014/main" id="{53F3122D-5197-4451-AE1B-30E07EACE523}"/>
              </a:ext>
            </a:extLst>
          </p:cNvPr>
          <p:cNvSpPr txBox="1"/>
          <p:nvPr userDrawn="1"/>
        </p:nvSpPr>
        <p:spPr>
          <a:xfrm>
            <a:off x="8119871" y="6417159"/>
            <a:ext cx="3047138"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26725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8A4FCD-30A8-446A-AB4C-13ACB27E6228}"/>
              </a:ext>
            </a:extLst>
          </p:cNvPr>
          <p:cNvSpPr/>
          <p:nvPr userDrawn="1"/>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96D5943C-75AB-4BED-9FFA-7B6830FACA97}"/>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4" name="TextBox 13">
            <a:extLst>
              <a:ext uri="{FF2B5EF4-FFF2-40B4-BE49-F238E27FC236}">
                <a16:creationId xmlns:a16="http://schemas.microsoft.com/office/drawing/2014/main" id="{EF4333D2-D676-4312-8845-8AC4CEF6234E}"/>
              </a:ext>
            </a:extLst>
          </p:cNvPr>
          <p:cNvSpPr txBox="1"/>
          <p:nvPr userDrawn="1"/>
        </p:nvSpPr>
        <p:spPr>
          <a:xfrm>
            <a:off x="8119872" y="6417159"/>
            <a:ext cx="303904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69555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utaway 1/3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B51F90E-B93A-4E1E-980A-EC51B8C51A79}"/>
              </a:ext>
            </a:extLst>
          </p:cNvPr>
          <p:cNvSpPr/>
          <p:nvPr userDrawn="1"/>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D4148F99-B815-445E-B22D-27FE0C6128C1}"/>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3">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extBox 8">
            <a:extLst>
              <a:ext uri="{FF2B5EF4-FFF2-40B4-BE49-F238E27FC236}">
                <a16:creationId xmlns:a16="http://schemas.microsoft.com/office/drawing/2014/main" id="{614D7952-A43A-4C6E-8EDF-A4FD6E30F406}"/>
              </a:ext>
            </a:extLst>
          </p:cNvPr>
          <p:cNvSpPr txBox="1"/>
          <p:nvPr userDrawn="1"/>
        </p:nvSpPr>
        <p:spPr>
          <a:xfrm>
            <a:off x="8119872" y="6417159"/>
            <a:ext cx="303904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3">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820745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C31954D-F38E-4B9C-8225-2512833E3BA9}"/>
              </a:ext>
            </a:extLst>
          </p:cNvPr>
          <p:cNvSpPr/>
          <p:nvPr userDrawn="1"/>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1F746A2F-65ED-4DC7-ABBA-D95E9E1CF83C}"/>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4" name="TextBox 13">
            <a:extLst>
              <a:ext uri="{FF2B5EF4-FFF2-40B4-BE49-F238E27FC236}">
                <a16:creationId xmlns:a16="http://schemas.microsoft.com/office/drawing/2014/main" id="{845428B5-E9B1-4094-95AA-8BF4F15D9527}"/>
              </a:ext>
            </a:extLst>
          </p:cNvPr>
          <p:cNvSpPr txBox="1"/>
          <p:nvPr userDrawn="1"/>
        </p:nvSpPr>
        <p:spPr>
          <a:xfrm>
            <a:off x="8119871" y="6417159"/>
            <a:ext cx="303904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067245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EB841618-0B77-4F32-A159-4DE43C0A1317}"/>
              </a:ext>
            </a:extLst>
          </p:cNvPr>
          <p:cNvSpPr/>
          <p:nvPr userDrawn="1"/>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45DA6A80-E051-42BF-B6D5-4416297417FC}"/>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extBox 8">
            <a:extLst>
              <a:ext uri="{FF2B5EF4-FFF2-40B4-BE49-F238E27FC236}">
                <a16:creationId xmlns:a16="http://schemas.microsoft.com/office/drawing/2014/main" id="{8F92164B-7AAC-469B-8F9E-33C1B95C7135}"/>
              </a:ext>
            </a:extLst>
          </p:cNvPr>
          <p:cNvSpPr txBox="1"/>
          <p:nvPr userDrawn="1"/>
        </p:nvSpPr>
        <p:spPr>
          <a:xfrm>
            <a:off x="8119872" y="6417159"/>
            <a:ext cx="303904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45151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BE28DD-5384-4ADB-A3D5-27F435BB7048}"/>
              </a:ext>
            </a:extLst>
          </p:cNvPr>
          <p:cNvSpPr/>
          <p:nvPr userDrawn="1"/>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6D2B7282-B427-4833-8084-9895CB62F63F}"/>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4" name="TextBox 13">
            <a:extLst>
              <a:ext uri="{FF2B5EF4-FFF2-40B4-BE49-F238E27FC236}">
                <a16:creationId xmlns:a16="http://schemas.microsoft.com/office/drawing/2014/main" id="{D4D515F0-715F-49E3-AC4C-FDF666AA6CA0}"/>
              </a:ext>
            </a:extLst>
          </p:cNvPr>
          <p:cNvSpPr txBox="1"/>
          <p:nvPr userDrawn="1"/>
        </p:nvSpPr>
        <p:spPr>
          <a:xfrm>
            <a:off x="8119872" y="6417159"/>
            <a:ext cx="3047138"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549312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Nicke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6">
                <a:lumMod val="40000"/>
                <a:lumOff val="6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tx1"/>
                </a:solidFill>
              </a:defRPr>
            </a:lvl1pPr>
            <a:lvl2pPr marL="0" indent="0">
              <a:lnSpc>
                <a:spcPct val="96000"/>
              </a:lnSpc>
              <a:spcBef>
                <a:spcPts val="0"/>
              </a:spcBef>
              <a:buFont typeface="Microsoft Sans Serif" panose="020B0604020202020204" pitchFamily="34" charset="0"/>
              <a:buNone/>
              <a:defRPr sz="1800">
                <a:solidFill>
                  <a:schemeClr val="tx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54674946-CCA2-4A4D-840D-BEF24D092472}"/>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lvl1pPr>
          </a:lstStyle>
          <a:p>
            <a:r>
              <a:rPr lang="en-US"/>
              <a:t>Click to edit Master title style</a:t>
            </a:r>
            <a:endParaRPr lang="en-US" dirty="0"/>
          </a:p>
        </p:txBody>
      </p:sp>
    </p:spTree>
    <p:extLst>
      <p:ext uri="{BB962C8B-B14F-4D97-AF65-F5344CB8AC3E}">
        <p14:creationId xmlns:p14="http://schemas.microsoft.com/office/powerpoint/2010/main" val="2889436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4"/>
            <a:ext cx="5724429" cy="138243"/>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
        <p:nvSpPr>
          <p:cNvPr id="6" name="TextBox 5">
            <a:extLst>
              <a:ext uri="{FF2B5EF4-FFF2-40B4-BE49-F238E27FC236}">
                <a16:creationId xmlns:a16="http://schemas.microsoft.com/office/drawing/2014/main" id="{1C468BE8-DF7A-408A-8917-847FC0C4073B}"/>
              </a:ext>
            </a:extLst>
          </p:cNvPr>
          <p:cNvSpPr txBox="1"/>
          <p:nvPr userDrawn="1"/>
        </p:nvSpPr>
        <p:spPr>
          <a:xfrm>
            <a:off x="6449786" y="6534114"/>
            <a:ext cx="4891822"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253379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905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6DA596BE-B479-4184-8DFA-99B040D82841}"/>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717158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82F2D51B-5576-4517-9671-7D622E841C9C}"/>
              </a:ext>
            </a:extLst>
          </p:cNvPr>
          <p:cNvSpPr>
            <a:spLocks noGrp="1"/>
          </p:cNvSpPr>
          <p:nvPr>
            <p:ph type="ftr" sz="quarter" idx="16"/>
          </p:nvPr>
        </p:nvSpPr>
        <p:spPr>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dirty="0"/>
              <a:t>Source sample text</a:t>
            </a:r>
          </a:p>
        </p:txBody>
      </p:sp>
      <p:sp>
        <p:nvSpPr>
          <p:cNvPr id="11" name="TextBox 10">
            <a:extLst>
              <a:ext uri="{FF2B5EF4-FFF2-40B4-BE49-F238E27FC236}">
                <a16:creationId xmlns:a16="http://schemas.microsoft.com/office/drawing/2014/main" id="{0778670D-4F69-4C4D-B117-2B7F0B321896}"/>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D59F355A-448C-46FB-AD5A-C2715FB65F1F}"/>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6CDF8F41-A2E4-4B10-8ABF-04025C344B97}"/>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041147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Image Left Te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6904370-72AB-4BB4-A7CD-A52DDDBB6992}"/>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D3A7ABAC-8182-4A85-AE2F-20E2CA7BB1FC}"/>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3">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50338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0160"/>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2797094"/>
            <a:ext cx="3574220" cy="1787605"/>
          </a:xfrm>
        </p:spPr>
        <p:txBody>
          <a:bodyPr wrap="square">
            <a:spAutoFit/>
          </a:bodyPr>
          <a:lstStyle>
            <a:lvl1pPr>
              <a:lnSpc>
                <a:spcPct val="87000"/>
              </a:lnSpc>
              <a:defRPr sz="4400"/>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E84256A5-7098-4ED2-B00A-10E40C53FEC8}"/>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912664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9844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dirty="0"/>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52653BB1-3871-4273-8DAE-A489FD7F548C}"/>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521430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F8F345D6-9069-4760-8E13-E4947123A2BA}"/>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342090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dirty="0"/>
              <a:t>Source sample text</a:t>
            </a:r>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FF35BCC7-4BD8-49C2-BBC6-380668560F3D}"/>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27904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6000"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24A2011-D876-411A-AE88-8884DC253188}"/>
              </a:ext>
            </a:extLst>
          </p:cNvPr>
          <p:cNvSpPr>
            <a:spLocks noGrp="1"/>
          </p:cNvSpPr>
          <p:nvPr>
            <p:ph type="ftr" sz="quarter" idx="16"/>
          </p:nvPr>
        </p:nvSpPr>
        <p:spPr>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dirty="0"/>
              <a:t>Source sample text</a:t>
            </a:r>
          </a:p>
        </p:txBody>
      </p:sp>
      <p:sp>
        <p:nvSpPr>
          <p:cNvPr id="9" name="Title 1">
            <a:extLst>
              <a:ext uri="{FF2B5EF4-FFF2-40B4-BE49-F238E27FC236}">
                <a16:creationId xmlns:a16="http://schemas.microsoft.com/office/drawing/2014/main" id="{BCE7E5EC-A980-499E-B261-9B6A724F45FB}"/>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F64645A4-71D6-4B67-8548-722C4D864A8E}"/>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113636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Image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dirty="0"/>
              <a:t>Source sample text</a:t>
            </a:r>
          </a:p>
        </p:txBody>
      </p:sp>
      <p:sp>
        <p:nvSpPr>
          <p:cNvPr id="9" name="Title 1">
            <a:extLst>
              <a:ext uri="{FF2B5EF4-FFF2-40B4-BE49-F238E27FC236}">
                <a16:creationId xmlns:a16="http://schemas.microsoft.com/office/drawing/2014/main" id="{2868BC3B-427B-42AE-99BE-43783D38DBAC}"/>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9E9ACBEF-8312-4672-8CCC-A5FC918C9E3D}"/>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3">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214307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9F9C18C-4185-44B8-A8F7-0B0E67D86A05}"/>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6"/>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4" name="first shadow">
              <a:extLst>
                <a:ext uri="{FF2B5EF4-FFF2-40B4-BE49-F238E27FC236}">
                  <a16:creationId xmlns:a16="http://schemas.microsoft.com/office/drawing/2014/main" id="{45B2270E-52C5-4478-9D7B-6EBAC263E5EC}"/>
                </a:ext>
              </a:extLst>
            </p:cNvPr>
            <p:cNvSpPr/>
            <p:nvPr userDrawn="1"/>
          </p:nvSpPr>
          <p:spPr bwMode="gray">
            <a:xfrm flipV="1">
              <a:off x="7771339" y="0"/>
              <a:ext cx="735836" cy="5477240"/>
            </a:xfrm>
            <a:prstGeom prst="round1Rect">
              <a:avLst>
                <a:gd name="adj" fmla="val 17346"/>
              </a:avLst>
            </a:prstGeom>
            <a:gradFill flip="none" rotWithShape="0">
              <a:gsLst>
                <a:gs pos="100000">
                  <a:schemeClr val="accent5">
                    <a:lumMod val="50000"/>
                  </a:schemeClr>
                </a:gs>
                <a:gs pos="0">
                  <a:schemeClr val="accent5">
                    <a:alpha val="0"/>
                  </a:schemeClr>
                </a:gs>
                <a:gs pos="54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6" name="Freeform 5">
            <a:extLst>
              <a:ext uri="{FF2B5EF4-FFF2-40B4-BE49-F238E27FC236}">
                <a16:creationId xmlns:a16="http://schemas.microsoft.com/office/drawing/2014/main" id="{EAF54038-2EE1-4AAA-8E7D-7B51C2DE442F}"/>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1FC1E11E-35BC-4505-BB14-A81D00893FB3}"/>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725512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280160"/>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2797094"/>
            <a:ext cx="3574220" cy="1787605"/>
          </a:xfrm>
        </p:spPr>
        <p:txBody>
          <a:bodyPr wrap="square">
            <a:spAutoFit/>
          </a:bodyPr>
          <a:lstStyle>
            <a:lvl1pPr>
              <a:lnSpc>
                <a:spcPct val="87000"/>
              </a:lnSpc>
              <a:defRPr sz="44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DAEE56A7-95CC-430D-9E93-E4837CC6889D}"/>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344397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dirty="0"/>
              <a:t>Source sample text</a:t>
            </a:r>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C3788D1A-E641-4751-8F62-E1A2A80B7F01}"/>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593493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E3F248DD-8B74-423C-848D-F5D38F4B35C9}"/>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50677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gray">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2">
            <a:extLst>
              <a:ext uri="{FF2B5EF4-FFF2-40B4-BE49-F238E27FC236}">
                <a16:creationId xmlns:a16="http://schemas.microsoft.com/office/drawing/2014/main" id="{06F2EB5A-66E7-46F4-A54E-D517AD1E8AF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dirty="0"/>
              <a:t>Source sample text</a:t>
            </a:r>
          </a:p>
        </p:txBody>
      </p:sp>
      <p:sp>
        <p:nvSpPr>
          <p:cNvPr id="13" name="Title 1">
            <a:extLst>
              <a:ext uri="{FF2B5EF4-FFF2-40B4-BE49-F238E27FC236}">
                <a16:creationId xmlns:a16="http://schemas.microsoft.com/office/drawing/2014/main" id="{7779B7D9-EE1F-4683-8289-2F379FA449E0}"/>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8B0243F3-04E5-4F28-97C8-1C03B8F260B0}"/>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615413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2">
            <a:extLst>
              <a:ext uri="{FF2B5EF4-FFF2-40B4-BE49-F238E27FC236}">
                <a16:creationId xmlns:a16="http://schemas.microsoft.com/office/drawing/2014/main" id="{B2F625D1-43CE-4269-85DE-B80E7855C56A}"/>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dirty="0"/>
              <a:t>Source sample text</a:t>
            </a:r>
          </a:p>
        </p:txBody>
      </p:sp>
      <p:sp>
        <p:nvSpPr>
          <p:cNvPr id="12" name="Title 1">
            <a:extLst>
              <a:ext uri="{FF2B5EF4-FFF2-40B4-BE49-F238E27FC236}">
                <a16:creationId xmlns:a16="http://schemas.microsoft.com/office/drawing/2014/main" id="{E5B14D2D-DB7D-4B69-AD15-233459F8F4B3}"/>
              </a:ext>
            </a:extLst>
          </p:cNvPr>
          <p:cNvSpPr>
            <a:spLocks noGrp="1"/>
          </p:cNvSpPr>
          <p:nvPr>
            <p:ph type="title"/>
          </p:nvPr>
        </p:nvSpPr>
        <p:spPr>
          <a:xfrm>
            <a:off x="495300" y="428865"/>
            <a:ext cx="2605088" cy="1365567"/>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146C74A4-A6C9-4FA1-B811-B674B4DBBBA7}"/>
              </a:ext>
            </a:extLst>
          </p:cNvPr>
          <p:cNvSpPr>
            <a:spLocks noGrp="1"/>
          </p:cNvSpPr>
          <p:nvPr>
            <p:ph type="subTitle" idx="1"/>
          </p:nvPr>
        </p:nvSpPr>
        <p:spPr bwMode="auto">
          <a:xfrm>
            <a:off x="495300" y="1869281"/>
            <a:ext cx="2607469" cy="428451"/>
          </a:xfrm>
          <a:prstGeom prst="rect">
            <a:avLst/>
          </a:prstGeom>
        </p:spPr>
        <p:txBody>
          <a:bodyPr wrap="square">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67991558-6BCC-8441-8351-686C09BD083F}"/>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268411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utaway 1/4 Left Te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dirty="0"/>
              <a:t>Source sample text</a:t>
            </a:r>
          </a:p>
        </p:txBody>
      </p:sp>
      <p:sp>
        <p:nvSpPr>
          <p:cNvPr id="12" name="Title 1">
            <a:extLst>
              <a:ext uri="{FF2B5EF4-FFF2-40B4-BE49-F238E27FC236}">
                <a16:creationId xmlns:a16="http://schemas.microsoft.com/office/drawing/2014/main" id="{0DC4CC26-1781-4E6F-9904-2F3F546E1BC5}"/>
              </a:ext>
            </a:extLst>
          </p:cNvPr>
          <p:cNvSpPr>
            <a:spLocks noGrp="1"/>
          </p:cNvSpPr>
          <p:nvPr>
            <p:ph type="title"/>
          </p:nvPr>
        </p:nvSpPr>
        <p:spPr>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F791D318-BA35-40BC-B9B6-494F84B94A40}"/>
              </a:ext>
            </a:extLst>
          </p:cNvPr>
          <p:cNvSpPr>
            <a:spLocks noGrp="1"/>
          </p:cNvSpPr>
          <p:nvPr>
            <p:ph type="subTitle" idx="1"/>
          </p:nvPr>
        </p:nvSpPr>
        <p:spPr bwMode="auto">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75A46842-2056-3F44-9816-63670CE2B367}"/>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90789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413092"/>
            <a:ext cx="2605088" cy="1381340"/>
          </a:xfrm>
        </p:spPr>
        <p:txBody>
          <a:bodyPr wrap="square">
            <a:spAutoFit/>
          </a:bodyPr>
          <a:lstStyle>
            <a:lvl1pPr>
              <a:lnSpc>
                <a:spcPct val="87000"/>
              </a:lnSpc>
              <a:defRPr sz="3400"/>
            </a:lvl1pPr>
          </a:lstStyle>
          <a:p>
            <a:r>
              <a:rPr lang="en-US"/>
              <a:t>Click to edit Master title style</a:t>
            </a:r>
            <a:endParaRPr lang="en-US" dirty="0"/>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B636C3FF-4CDC-474E-9F0F-96FF6A904CFA}"/>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20032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dirty="0"/>
              <a:t>Source sample text</a:t>
            </a:r>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D11C44A7-E7AD-4343-A534-9AEDB456431C}"/>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982060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558AF923-48A4-F842-B121-6B6E67ED16AF}"/>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57240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ig Statement Circle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userDrawn="1"/>
        </p:nvSpPr>
        <p:spPr bwMode="ltGray">
          <a:xfrm>
            <a:off x="6675120" y="1146676"/>
            <a:ext cx="4536590" cy="4560096"/>
          </a:xfrm>
          <a:prstGeom prst="ellipse">
            <a:avLst/>
          </a:prstGeom>
          <a:gradFill>
            <a:gsLst>
              <a:gs pos="0">
                <a:schemeClr val="accent1"/>
              </a:gs>
              <a:gs pos="100000">
                <a:schemeClr val="accent2">
                  <a:lumMod val="50000"/>
                </a:schemeClr>
              </a:gs>
            </a:gsLst>
            <a:lin ang="18900000" scaled="0"/>
          </a:gradFill>
          <a:ln w="25400" cap="flat" cmpd="sng" algn="ctr">
            <a:noFill/>
            <a:prstDash val="solid"/>
          </a:ln>
          <a:effectLst>
            <a:innerShdw blurRad="127000" dist="114300">
              <a:srgbClr val="3253DC">
                <a:lumMod val="50000"/>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87A281D7-BEA4-4300-BD71-BE1E8303801A}"/>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2" name="Text Placeholder 51">
            <a:extLst>
              <a:ext uri="{FF2B5EF4-FFF2-40B4-BE49-F238E27FC236}">
                <a16:creationId xmlns:a16="http://schemas.microsoft.com/office/drawing/2014/main" id="{90653042-57AF-4FDA-9439-6F40EF78400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7" name="Title 1">
            <a:extLst>
              <a:ext uri="{FF2B5EF4-FFF2-40B4-BE49-F238E27FC236}">
                <a16:creationId xmlns:a16="http://schemas.microsoft.com/office/drawing/2014/main" id="{FEB48A53-16FB-4DBE-81F5-E87D71D55E95}"/>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9" name="TextBox 8">
            <a:extLst>
              <a:ext uri="{FF2B5EF4-FFF2-40B4-BE49-F238E27FC236}">
                <a16:creationId xmlns:a16="http://schemas.microsoft.com/office/drawing/2014/main" id="{24318765-1384-3949-834E-8E8F40F25336}"/>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406511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6A3D65C-2C5D-4CD5-B664-96BCEC410C2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5">
                    <a:lumMod val="75000"/>
                  </a:schemeClr>
                </a:gs>
                <a:gs pos="0">
                  <a:schemeClr val="accent5"/>
                </a:gs>
                <a:gs pos="64000">
                  <a:schemeClr val="accent5">
                    <a:lumMod val="7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tx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35465864-5BD3-43E9-B02B-2CC7152314D9}"/>
                </a:ext>
              </a:extLst>
            </p:cNvPr>
            <p:cNvSpPr/>
            <p:nvPr userDrawn="1"/>
          </p:nvSpPr>
          <p:spPr bwMode="gray">
            <a:xfrm flipV="1">
              <a:off x="7771339" y="0"/>
              <a:ext cx="735836" cy="5477240"/>
            </a:xfrm>
            <a:prstGeom prst="round1Rect">
              <a:avLst>
                <a:gd name="adj" fmla="val 17346"/>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12748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4" name="Freeform 5">
            <a:extLst>
              <a:ext uri="{FF2B5EF4-FFF2-40B4-BE49-F238E27FC236}">
                <a16:creationId xmlns:a16="http://schemas.microsoft.com/office/drawing/2014/main" id="{B888084C-17B8-4DDF-8119-204A07EF5C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5" name="Title 2">
            <a:extLst>
              <a:ext uri="{FF2B5EF4-FFF2-40B4-BE49-F238E27FC236}">
                <a16:creationId xmlns:a16="http://schemas.microsoft.com/office/drawing/2014/main" id="{58A05AE2-9442-4730-8FBA-33FA9563787D}"/>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88224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ig Statement Circle Light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chemeClr val="accent2"/>
              </a:gs>
              <a:gs pos="0">
                <a:srgbClr val="6086E7"/>
              </a:gs>
            </a:gsLst>
            <a:lin ang="18900000" scaled="0"/>
          </a:gradFill>
          <a:ln w="25400" cap="flat" cmpd="sng" algn="ctr">
            <a:noFill/>
            <a:prstDash val="solid"/>
          </a:ln>
          <a:effectLst>
            <a:innerShdw blurRad="127000" dist="114300">
              <a:srgbClr val="415795">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C4765B5F-95F9-4199-A1B6-AB2525FF1433}"/>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7" name="Text Placeholder 51">
            <a:extLst>
              <a:ext uri="{FF2B5EF4-FFF2-40B4-BE49-F238E27FC236}">
                <a16:creationId xmlns:a16="http://schemas.microsoft.com/office/drawing/2014/main" id="{C6F1A92C-77BA-48A5-9BCE-2205354F8D44}"/>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1AD770C1-C19F-41DC-9472-333E12B88536}"/>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74F09519-1A96-3948-82CE-D66FCFA0285E}"/>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087342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ig Statement Circle Te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solidFill>
            <a:schemeClr val="accent3"/>
          </a:solidFill>
          <a:ln w="25400" cap="flat" cmpd="sng" algn="ctr">
            <a:noFill/>
            <a:prstDash val="solid"/>
          </a:ln>
          <a:effectLst>
            <a:innerShdw blurRad="127000" dist="114300">
              <a:schemeClr val="accent3">
                <a:lumMod val="5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AA22E4D-B42F-4C21-BBB9-E780E0243FE3}"/>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8CE22920-DA4A-8044-8FD7-86EAA0E288BC}"/>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02111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ig Statement Circle Nicke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C0C8D6"/>
              </a:gs>
              <a:gs pos="15000">
                <a:schemeClr val="accent6"/>
              </a:gs>
            </a:gsLst>
            <a:lin ang="18900000" scaled="0"/>
          </a:gradFill>
          <a:ln w="25400" cap="flat" cmpd="sng" algn="ctr">
            <a:noFill/>
            <a:prstDash val="solid"/>
          </a:ln>
          <a:effectLst>
            <a:innerShdw blurRad="127000" dist="114300">
              <a:schemeClr val="accent5">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C6640F8-D4E8-4380-9825-E203D7EDAD78}"/>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3198D3B6-71EA-2343-85BA-A4D9B68BE416}"/>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115985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ig Statement Circle Gun Met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697790"/>
              </a:gs>
              <a:gs pos="1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7" name="Text Placeholder 51">
            <a:extLst>
              <a:ext uri="{FF2B5EF4-FFF2-40B4-BE49-F238E27FC236}">
                <a16:creationId xmlns:a16="http://schemas.microsoft.com/office/drawing/2014/main" id="{A7350EC2-08F0-4D7F-9377-DA5237FC6107}"/>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49AC31FE-26ED-4666-B85B-8A0A27C741C1}"/>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4F330D8F-9658-ED4C-85DD-150F64A9109B}"/>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63154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ig Statement Circle Midnight">
    <p:spTree>
      <p:nvGrpSpPr>
        <p:cNvPr id="1" name=""/>
        <p:cNvGrpSpPr/>
        <p:nvPr/>
      </p:nvGrpSpPr>
      <p:grpSpPr>
        <a:xfrm>
          <a:off x="0" y="0"/>
          <a:ext cx="0" cy="0"/>
          <a:chOff x="0" y="0"/>
          <a:chExt cx="0" cy="0"/>
        </a:xfrm>
      </p:grpSpPr>
      <p:sp>
        <p:nvSpPr>
          <p:cNvPr id="52" name="Text Placeholder 51">
            <a:extLst>
              <a:ext uri="{FF2B5EF4-FFF2-40B4-BE49-F238E27FC236}">
                <a16:creationId xmlns:a16="http://schemas.microsoft.com/office/drawing/2014/main" id="{21CCE1E2-D3E9-440A-A7A2-9A3EE0A282F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6" name="Oval 5">
            <a:extLst>
              <a:ext uri="{FF2B5EF4-FFF2-40B4-BE49-F238E27FC236}">
                <a16:creationId xmlns:a16="http://schemas.microsoft.com/office/drawing/2014/main" id="{1321BDBD-A319-4A9D-A52B-4542BAE8D156}"/>
              </a:ext>
            </a:extLst>
          </p:cNvPr>
          <p:cNvSpPr>
            <a:spLocks/>
          </p:cNvSpPr>
          <p:nvPr userDrawn="1"/>
        </p:nvSpPr>
        <p:spPr bwMode="ltGray">
          <a:xfrm>
            <a:off x="6677946" y="1146676"/>
            <a:ext cx="4536590" cy="4560096"/>
          </a:xfrm>
          <a:prstGeom prst="ellipse">
            <a:avLst/>
          </a:prstGeom>
          <a:gradFill>
            <a:gsLst>
              <a:gs pos="100000">
                <a:srgbClr val="13344D"/>
              </a:gs>
              <a:gs pos="21000">
                <a:schemeClr val="tx2"/>
              </a:gs>
            </a:gsLst>
            <a:lin ang="18900000" scaled="0"/>
          </a:gradFill>
          <a:ln w="25400" cap="flat" cmpd="sng" algn="ctr">
            <a:noFill/>
            <a:prstDash val="solid"/>
          </a:ln>
          <a:effectLst>
            <a:innerShdw blurRad="127000" dist="114300">
              <a:schemeClr val="bg1">
                <a:lumMod val="1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7" name="Title 1">
            <a:extLst>
              <a:ext uri="{FF2B5EF4-FFF2-40B4-BE49-F238E27FC236}">
                <a16:creationId xmlns:a16="http://schemas.microsoft.com/office/drawing/2014/main" id="{5B05E55E-4E31-4720-B7A8-F4EA4666E62B}"/>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9" name="TextBox 8">
            <a:extLst>
              <a:ext uri="{FF2B5EF4-FFF2-40B4-BE49-F238E27FC236}">
                <a16:creationId xmlns:a16="http://schemas.microsoft.com/office/drawing/2014/main" id="{801DED88-E806-634D-8DC9-004D273832A8}"/>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205662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a:solidFill>
                  <a:prstClr val="white"/>
                </a:solidFill>
                <a:latin typeface="+mn-lt"/>
                <a:ea typeface="+mn-ea"/>
                <a:cs typeface="+mn-cs"/>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
        <p:nvSpPr>
          <p:cNvPr id="8" name="TextBox 7">
            <a:extLst>
              <a:ext uri="{FF2B5EF4-FFF2-40B4-BE49-F238E27FC236}">
                <a16:creationId xmlns:a16="http://schemas.microsoft.com/office/drawing/2014/main" id="{562299DD-83AF-2549-B1CE-B6535CC8D56F}"/>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1953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egue Light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dirty="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
        <p:nvSpPr>
          <p:cNvPr id="8" name="TextBox 7">
            <a:extLst>
              <a:ext uri="{FF2B5EF4-FFF2-40B4-BE49-F238E27FC236}">
                <a16:creationId xmlns:a16="http://schemas.microsoft.com/office/drawing/2014/main" id="{0789BA12-0270-254A-8D92-971DD001E5B4}"/>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787964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egue Te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71DCAE4-87E2-4E51-BE5C-CABC05DA1E97}"/>
              </a:ext>
            </a:extLst>
          </p:cNvPr>
          <p:cNvGrpSpPr/>
          <p:nvPr userDrawn="1"/>
        </p:nvGrpSpPr>
        <p:grpSpPr bwMode="white">
          <a:xfrm>
            <a:off x="-2" y="0"/>
            <a:ext cx="9837779" cy="5917440"/>
            <a:chOff x="116048" y="0"/>
            <a:chExt cx="6000394" cy="5917440"/>
          </a:xfrm>
        </p:grpSpPr>
        <p:sp>
          <p:nvSpPr>
            <p:cNvPr id="17" name="Rectangle: Single Corner Rounded 16">
              <a:extLst>
                <a:ext uri="{FF2B5EF4-FFF2-40B4-BE49-F238E27FC236}">
                  <a16:creationId xmlns:a16="http://schemas.microsoft.com/office/drawing/2014/main" id="{890F360D-2240-4F74-AF11-9523B0D87327}"/>
                </a:ext>
              </a:extLst>
            </p:cNvPr>
            <p:cNvSpPr/>
            <p:nvPr userDrawn="1"/>
          </p:nvSpPr>
          <p:spPr bwMode="white">
            <a:xfrm flipV="1">
              <a:off x="116048" y="0"/>
              <a:ext cx="6000393" cy="5917440"/>
            </a:xfrm>
            <a:prstGeom prst="round1Rect">
              <a:avLst>
                <a:gd name="adj" fmla="val 3163"/>
              </a:avLst>
            </a:prstGeom>
            <a:gradFill>
              <a:gsLst>
                <a:gs pos="15000">
                  <a:schemeClr val="accent3"/>
                </a:gs>
                <a:gs pos="100000">
                  <a:schemeClr val="accent3">
                    <a:lumMod val="75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276F6C71-5E9B-4ACF-B1FB-49D20C4BA66F}"/>
                </a:ext>
              </a:extLst>
            </p:cNvPr>
            <p:cNvSpPr/>
            <p:nvPr userDrawn="1"/>
          </p:nvSpPr>
          <p:spPr bwMode="white">
            <a:xfrm flipV="1">
              <a:off x="4722552" y="0"/>
              <a:ext cx="1393890" cy="5917440"/>
            </a:xfrm>
            <a:prstGeom prst="round1Rect">
              <a:avLst>
                <a:gd name="adj" fmla="val 8361"/>
              </a:avLst>
            </a:prstGeom>
            <a:gradFill>
              <a:gsLst>
                <a:gs pos="88000">
                  <a:schemeClr val="tx1">
                    <a:alpha val="60000"/>
                  </a:schemeClr>
                </a:gs>
                <a:gs pos="33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C2E08BD1-BCB5-464E-A624-7C8D59C0C0B9}"/>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E73A6FF3-D047-4614-AD57-602D68D4A46C}"/>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5FECE339-8B76-FA46-8355-A30DEDF08321}"/>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75359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chemeClr val="accent6">
                    <a:lumMod val="40000"/>
                    <a:lumOff val="60000"/>
                  </a:schemeClr>
                </a:gs>
                <a:gs pos="100000">
                  <a:schemeClr val="accent6">
                    <a:lumMod val="60000"/>
                    <a:lumOff val="40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751"/>
              </a:avLst>
            </a:prstGeom>
            <a:gradFill>
              <a:gsLst>
                <a:gs pos="88000">
                  <a:schemeClr val="tx1">
                    <a:alpha val="58000"/>
                  </a:schemeClr>
                </a:gs>
                <a:gs pos="39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ECF4BB80-106E-4F06-8637-959A2D9E4F74}"/>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2034326E-AB1D-4AB4-90EB-3CDD025430AE}"/>
              </a:ext>
            </a:extLst>
          </p:cNvPr>
          <p:cNvSpPr>
            <a:spLocks noGrp="1"/>
          </p:cNvSpPr>
          <p:nvPr>
            <p:ph type="title"/>
          </p:nvPr>
        </p:nvSpPr>
        <p:spPr>
          <a:xfrm>
            <a:off x="495298" y="2457921"/>
            <a:ext cx="8829675" cy="1472711"/>
          </a:xfrm>
        </p:spPr>
        <p:txBody>
          <a:bodyPr wrap="square">
            <a:spAutoFit/>
          </a:bodyPr>
          <a:lstStyle>
            <a:lvl1pPr>
              <a:lnSpc>
                <a:spcPct val="87000"/>
              </a:lnSpc>
              <a:defRPr sz="55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755E89F5-A4BA-784E-881D-C8ACD41A0124}"/>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469921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rgbClr val="556685"/>
                </a:gs>
                <a:gs pos="100000">
                  <a:schemeClr val="accent5"/>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92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0E40E159-9F39-4F01-A7AA-D2D8902DFD25}"/>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729CFA0F-02A0-4AF1-9722-392DFCA4E221}"/>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A14AE744-F22F-3B4B-B1FE-797560159BA5}"/>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352832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Light Blue">
    <p:bg>
      <p:bgPr>
        <a:solidFill>
          <a:schemeClr val="accent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71822"/>
          </a:xfrm>
          <a:prstGeom prst="rect">
            <a:avLst/>
          </a:prstGeom>
        </p:spPr>
        <p:txBody>
          <a:bodyPr/>
          <a:lstStyle>
            <a:lvl1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2">
                <a:lumMod val="40000"/>
                <a:lumOff val="60000"/>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AB5691A-A977-4B57-832C-70C2D88356F8}"/>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3E7937C0-5CE8-47A4-96CE-9474EBC72BF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2B575940-DC4A-4F89-9B40-B2D5BB14F9D5}"/>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02E57736-0E58-D948-BC24-BB0EC5FFEA43}"/>
              </a:ext>
            </a:extLst>
          </p:cNvPr>
          <p:cNvSpPr txBox="1"/>
          <p:nvPr userDrawn="1"/>
        </p:nvSpPr>
        <p:spPr>
          <a:xfrm>
            <a:off x="498245" y="6534114"/>
            <a:ext cx="4911921"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20000"/>
                    <a:lumOff val="8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633847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solidFill>
              <a:schemeClr val="tx2"/>
            </a:soli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4264"/>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dirty="0">
                <a:solidFill>
                  <a:prstClr val="white"/>
                </a:solidFill>
              </a:endParaRPr>
            </a:p>
          </p:txBody>
        </p:sp>
      </p:grpSp>
      <p:sp>
        <p:nvSpPr>
          <p:cNvPr id="8" name="Subtitle">
            <a:extLst>
              <a:ext uri="{FF2B5EF4-FFF2-40B4-BE49-F238E27FC236}">
                <a16:creationId xmlns:a16="http://schemas.microsoft.com/office/drawing/2014/main" id="{9D3C0F03-E0C3-42D5-87D1-59F797FD9D43}"/>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57F736A3-4D11-4C0C-A858-4F2FF633E43B}"/>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3724DADA-6EEA-1549-9303-429A7480AB1B}"/>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74934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5EC01074-217C-4A66-9F0B-CAF43251D25B}"/>
              </a:ext>
            </a:extLst>
          </p:cNvPr>
          <p:cNvGrpSpPr/>
          <p:nvPr userDrawn="1"/>
        </p:nvGrpSpPr>
        <p:grpSpPr bwMode="hidden">
          <a:xfrm>
            <a:off x="-1855" y="5422393"/>
            <a:ext cx="12195710" cy="1435607"/>
            <a:chOff x="-1855" y="5345050"/>
            <a:chExt cx="12195710" cy="1435607"/>
          </a:xfrm>
        </p:grpSpPr>
        <p:sp>
          <p:nvSpPr>
            <p:cNvPr id="9" name="Rectangle 8">
              <a:extLst>
                <a:ext uri="{FF2B5EF4-FFF2-40B4-BE49-F238E27FC236}">
                  <a16:creationId xmlns:a16="http://schemas.microsoft.com/office/drawing/2014/main" id="{A20F0B08-1A42-4741-9BFD-A54A2EB7AABB}"/>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0" name="Rectangle: Single Corner Rounded 6">
              <a:extLst>
                <a:ext uri="{FF2B5EF4-FFF2-40B4-BE49-F238E27FC236}">
                  <a16:creationId xmlns:a16="http://schemas.microsoft.com/office/drawing/2014/main" id="{DD2D4C05-687D-4B24-9D18-4EF53E6A3A47}"/>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7" name="TextBox 6">
            <a:extLst>
              <a:ext uri="{FF2B5EF4-FFF2-40B4-BE49-F238E27FC236}">
                <a16:creationId xmlns:a16="http://schemas.microsoft.com/office/drawing/2014/main" id="{1603D846-953C-47C3-9FE6-C4A9C1F293B8}"/>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2" name="TextBox 11">
            <a:extLst>
              <a:ext uri="{FF2B5EF4-FFF2-40B4-BE49-F238E27FC236}">
                <a16:creationId xmlns:a16="http://schemas.microsoft.com/office/drawing/2014/main" id="{57AB7B87-79E7-E442-872E-E6ECE9E46EA1}"/>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875813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0013048A-0BD6-43BB-8E42-342E9A375BD4}"/>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F17A952-37AC-4EF1-A44C-A23DEF993CF0}"/>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D2EE94D9-5190-4400-9469-EA555AB35C99}"/>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D96FDD69-DC19-4F6F-B8DC-DF46F9DF84D8}"/>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49C5F39E-900A-40BF-B369-CE8E2DB19A04}"/>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2462F1E1-2667-40B3-80CA-74BB3BE3FD5C}"/>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6B6CD81E-F7C1-4BB6-8F3A-30084B745F1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5" name="TextBox 14">
            <a:extLst>
              <a:ext uri="{FF2B5EF4-FFF2-40B4-BE49-F238E27FC236}">
                <a16:creationId xmlns:a16="http://schemas.microsoft.com/office/drawing/2014/main" id="{C359104A-FABA-4044-9E7B-FAF153F6485C}"/>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738626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Quote Teal">
    <p:bg>
      <p:bgPr>
        <a:solidFill>
          <a:schemeClr val="accent3"/>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5" name="TextBox 14">
            <a:extLst>
              <a:ext uri="{FF2B5EF4-FFF2-40B4-BE49-F238E27FC236}">
                <a16:creationId xmlns:a16="http://schemas.microsoft.com/office/drawing/2014/main" id="{F38BC5A2-B852-B74E-A7AB-23C1CDC6FF7E}"/>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396415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Quot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6">
                    <a:lumMod val="40000"/>
                    <a:lumOff val="60000"/>
                    <a:alpha val="0"/>
                  </a:schemeClr>
                </a:gs>
                <a:gs pos="100000">
                  <a:srgbClr val="95A4B3">
                    <a:alpha val="6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tx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5" name="TextBox 14">
            <a:extLst>
              <a:ext uri="{FF2B5EF4-FFF2-40B4-BE49-F238E27FC236}">
                <a16:creationId xmlns:a16="http://schemas.microsoft.com/office/drawing/2014/main" id="{FFA5A216-93BE-0C45-92D0-1B9C82DBC13D}"/>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132270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Quote Gun Metal">
    <p:bg>
      <p:bgPr>
        <a:solidFill>
          <a:schemeClr val="accent5"/>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79F4BD61-79B1-4FA5-B6AF-78B70186DCFC}"/>
              </a:ext>
            </a:extLst>
          </p:cNvPr>
          <p:cNvGrpSpPr/>
          <p:nvPr userDrawn="1"/>
        </p:nvGrpSpPr>
        <p:grpSpPr bwMode="hidden">
          <a:xfrm>
            <a:off x="-1855" y="5422393"/>
            <a:ext cx="12195710" cy="1435607"/>
            <a:chOff x="-1855" y="5345050"/>
            <a:chExt cx="12195710" cy="1435607"/>
          </a:xfrm>
        </p:grpSpPr>
        <p:sp>
          <p:nvSpPr>
            <p:cNvPr id="14" name="Rectangle 13">
              <a:extLst>
                <a:ext uri="{FF2B5EF4-FFF2-40B4-BE49-F238E27FC236}">
                  <a16:creationId xmlns:a16="http://schemas.microsoft.com/office/drawing/2014/main" id="{B0C9D67C-022E-4D4C-B0B6-3D3C872C2ECC}"/>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15" name="Rectangle: Single Corner Rounded 6">
              <a:extLst>
                <a:ext uri="{FF2B5EF4-FFF2-40B4-BE49-F238E27FC236}">
                  <a16:creationId xmlns:a16="http://schemas.microsoft.com/office/drawing/2014/main" id="{6E9A8A5F-38D4-4C13-9C86-ABA2E769B4E3}"/>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2" name="TextBox 11">
            <a:extLst>
              <a:ext uri="{FF2B5EF4-FFF2-40B4-BE49-F238E27FC236}">
                <a16:creationId xmlns:a16="http://schemas.microsoft.com/office/drawing/2014/main" id="{BD967D8C-E3C3-D545-A0A1-E00C9BC5ADF5}"/>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439357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Quote Midnight">
    <p:bg>
      <p:bgPr>
        <a:solidFill>
          <a:schemeClr val="tx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251064F-F6C0-4F82-8A3B-9D94517600A9}"/>
              </a:ext>
            </a:extLst>
          </p:cNvPr>
          <p:cNvGrpSpPr/>
          <p:nvPr userDrawn="1"/>
        </p:nvGrpSpPr>
        <p:grpSpPr>
          <a:xfrm>
            <a:off x="-1855" y="5422393"/>
            <a:ext cx="12195710" cy="1435607"/>
            <a:chOff x="-1855" y="5345050"/>
            <a:chExt cx="12195710" cy="1435607"/>
          </a:xfrm>
        </p:grpSpPr>
        <p:sp>
          <p:nvSpPr>
            <p:cNvPr id="12" name="Rectangle 11">
              <a:extLst>
                <a:ext uri="{FF2B5EF4-FFF2-40B4-BE49-F238E27FC236}">
                  <a16:creationId xmlns:a16="http://schemas.microsoft.com/office/drawing/2014/main" id="{81E49DF0-688F-4F01-85DA-A40E1B928462}"/>
                </a:ext>
              </a:extLst>
            </p:cNvPr>
            <p:cNvSpPr/>
            <p:nvPr userDrawn="1"/>
          </p:nvSpPr>
          <p:spPr bwMode="gray">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3" name="Rectangle: Single Corner Rounded 6">
              <a:extLst>
                <a:ext uri="{FF2B5EF4-FFF2-40B4-BE49-F238E27FC236}">
                  <a16:creationId xmlns:a16="http://schemas.microsoft.com/office/drawing/2014/main" id="{C8C0B1F6-3934-4D62-83E5-5862FBAB621A}"/>
                </a:ext>
              </a:extLst>
            </p:cNvPr>
            <p:cNvSpPr/>
            <p:nvPr userDrawn="1"/>
          </p:nvSpPr>
          <p:spPr bwMode="gray">
            <a:xfrm rot="16200000" flipH="1">
              <a:off x="5849113" y="-504059"/>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4" name="TextBox 13">
            <a:extLst>
              <a:ext uri="{FF2B5EF4-FFF2-40B4-BE49-F238E27FC236}">
                <a16:creationId xmlns:a16="http://schemas.microsoft.com/office/drawing/2014/main" id="{BD52EDAD-092F-924F-BA64-BE443D917875}"/>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953158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53AE43F5-5CA9-4FD6-B922-D1FD0597CAC5}"/>
              </a:ext>
            </a:extLst>
          </p:cNvPr>
          <p:cNvSpPr txBox="1"/>
          <p:nvPr userDrawn="1"/>
        </p:nvSpPr>
        <p:spPr bwMode="gray">
          <a:xfrm>
            <a:off x="494974" y="4086843"/>
            <a:ext cx="316262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EF38D1F4-DDA6-48B8-A4F5-782E2788E4B0}"/>
              </a:ext>
            </a:extLst>
          </p:cNvPr>
          <p:cNvSpPr txBox="1"/>
          <p:nvPr userDrawn="1"/>
        </p:nvSpPr>
        <p:spPr bwMode="gray">
          <a:xfrm>
            <a:off x="3921760" y="4086843"/>
            <a:ext cx="406654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24" name="TextBox 23">
            <a:extLst>
              <a:ext uri="{FF2B5EF4-FFF2-40B4-BE49-F238E27FC236}">
                <a16:creationId xmlns:a16="http://schemas.microsoft.com/office/drawing/2014/main" id="{7FD49ECA-ACC3-D546-BC67-A48265FE9A75}"/>
              </a:ext>
            </a:extLst>
          </p:cNvPr>
          <p:cNvSpPr txBox="1"/>
          <p:nvPr userDrawn="1"/>
        </p:nvSpPr>
        <p:spPr>
          <a:xfrm>
            <a:off x="6583680" y="6555402"/>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720474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Thank You Light Blue">
    <p:bg bwMode="gray">
      <p:bgPr>
        <a:solidFill>
          <a:schemeClr val="accent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42000">
                <a:schemeClr val="accent2">
                  <a:lumMod val="60000"/>
                  <a:lumOff val="40000"/>
                </a:schemeClr>
              </a:gs>
              <a:gs pos="100000">
                <a:schemeClr val="accent2">
                  <a:lumMod val="40000"/>
                  <a:lumOff val="60000"/>
                </a:schemeClr>
              </a:gs>
            </a:gsLst>
            <a:lin ang="3000000" scaled="0"/>
          </a:gradFill>
          <a:ln>
            <a:noFill/>
          </a:ln>
          <a:effectLst>
            <a:outerShdw blurRad="571500" dist="317500" dir="8100000" algn="t" rotWithShape="0">
              <a:schemeClr val="accent1">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0B8CD0CF-575C-A147-A434-CE69FAAB0CDB}"/>
              </a:ext>
            </a:extLst>
          </p:cNvPr>
          <p:cNvSpPr txBox="1"/>
          <p:nvPr userDrawn="1"/>
        </p:nvSpPr>
        <p:spPr>
          <a:xfrm>
            <a:off x="6583680" y="6534114"/>
            <a:ext cx="4911921"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20000"/>
                    <a:lumOff val="80000"/>
                  </a:schemeClr>
                </a:solidFill>
              </a:rPr>
              <a:t>Confidential – Qualcomm Technologies, Inc. and/or its affiliated companies – May Contain Trade Secrets</a:t>
            </a:r>
          </a:p>
        </p:txBody>
      </p:sp>
      <p:sp>
        <p:nvSpPr>
          <p:cNvPr id="22" name="TextBox 21">
            <a:extLst>
              <a:ext uri="{FF2B5EF4-FFF2-40B4-BE49-F238E27FC236}">
                <a16:creationId xmlns:a16="http://schemas.microsoft.com/office/drawing/2014/main" id="{3DB391A9-C928-4744-8F79-37101F90F438}"/>
              </a:ext>
            </a:extLst>
          </p:cNvPr>
          <p:cNvSpPr txBox="1"/>
          <p:nvPr userDrawn="1"/>
        </p:nvSpPr>
        <p:spPr bwMode="gray">
          <a:xfrm>
            <a:off x="494974" y="4086843"/>
            <a:ext cx="316262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6" name="TextBox 25">
            <a:extLst>
              <a:ext uri="{FF2B5EF4-FFF2-40B4-BE49-F238E27FC236}">
                <a16:creationId xmlns:a16="http://schemas.microsoft.com/office/drawing/2014/main" id="{608825F1-2E1D-1040-BAD1-A8AEA7FEDE7E}"/>
              </a:ext>
            </a:extLst>
          </p:cNvPr>
          <p:cNvSpPr txBox="1"/>
          <p:nvPr userDrawn="1"/>
        </p:nvSpPr>
        <p:spPr bwMode="gray">
          <a:xfrm>
            <a:off x="3921760" y="4086843"/>
            <a:ext cx="406654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666899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Thank You Teal">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chemeClr val="accent3"/>
              </a:gs>
              <a:gs pos="75000">
                <a:schemeClr val="accent4"/>
              </a:gs>
            </a:gsLst>
            <a:lin ang="3000000" scaled="0"/>
          </a:gradFill>
          <a:ln>
            <a:noFill/>
          </a:ln>
          <a:effectLst>
            <a:outerShdw blurRad="825500" dist="317500" dir="8100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9" name="TextBox 18">
            <a:extLst>
              <a:ext uri="{FF2B5EF4-FFF2-40B4-BE49-F238E27FC236}">
                <a16:creationId xmlns:a16="http://schemas.microsoft.com/office/drawing/2014/main" id="{4B37B806-F8C6-084B-9C34-0B97DC8745C7}"/>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4">
                    <a:lumMod val="60000"/>
                    <a:lumOff val="40000"/>
                  </a:schemeClr>
                </a:solidFill>
              </a:rPr>
              <a:t>Confidential – Qualcomm Technologies, Inc. and/or its affiliated companies – May Contain Trade Secrets</a:t>
            </a:r>
          </a:p>
        </p:txBody>
      </p:sp>
      <p:sp>
        <p:nvSpPr>
          <p:cNvPr id="21" name="TextBox 20">
            <a:extLst>
              <a:ext uri="{FF2B5EF4-FFF2-40B4-BE49-F238E27FC236}">
                <a16:creationId xmlns:a16="http://schemas.microsoft.com/office/drawing/2014/main" id="{D21F072A-EC7A-5A4E-9F96-9E8AD1BD94C6}"/>
              </a:ext>
            </a:extLst>
          </p:cNvPr>
          <p:cNvSpPr txBox="1"/>
          <p:nvPr userDrawn="1"/>
        </p:nvSpPr>
        <p:spPr bwMode="gray">
          <a:xfrm>
            <a:off x="494974" y="4086843"/>
            <a:ext cx="316262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D07CDB5C-1D8C-AB41-A106-5B74FFE51081}"/>
              </a:ext>
            </a:extLst>
          </p:cNvPr>
          <p:cNvSpPr txBox="1"/>
          <p:nvPr userDrawn="1"/>
        </p:nvSpPr>
        <p:spPr bwMode="gray">
          <a:xfrm>
            <a:off x="3921760" y="4086843"/>
            <a:ext cx="406654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177332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Teal">
    <p:bg>
      <p:bgPr>
        <a:solidFill>
          <a:schemeClr val="accent3"/>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8166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4">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dirty="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181E4135-726A-4D1C-A91C-5C35847AF4F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604BBF9E-6C60-435B-99A6-364C05DFE387}"/>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
        <p:nvSpPr>
          <p:cNvPr id="13" name="TextBox 12">
            <a:extLst>
              <a:ext uri="{FF2B5EF4-FFF2-40B4-BE49-F238E27FC236}">
                <a16:creationId xmlns:a16="http://schemas.microsoft.com/office/drawing/2014/main" id="{9CCA702F-9CD5-9141-B8C6-798965BC668E}"/>
              </a:ext>
            </a:extLst>
          </p:cNvPr>
          <p:cNvSpPr txBox="1"/>
          <p:nvPr userDrawn="1"/>
        </p:nvSpPr>
        <p:spPr>
          <a:xfrm>
            <a:off x="530352"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4">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632803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bwMode="gray">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E9EEF3"/>
              </a:gs>
              <a:gs pos="75000">
                <a:srgbClr val="F2F5F8"/>
              </a:gs>
            </a:gsLst>
            <a:lin ang="3000000" scaled="0"/>
          </a:gradFill>
          <a:ln>
            <a:noFill/>
          </a:ln>
          <a:effectLst>
            <a:outerShdw blurRad="825500" dist="317500" dir="8100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9" name="TextBox 18">
            <a:extLst>
              <a:ext uri="{FF2B5EF4-FFF2-40B4-BE49-F238E27FC236}">
                <a16:creationId xmlns:a16="http://schemas.microsoft.com/office/drawing/2014/main" id="{5E8823C2-8350-3C47-9A24-929AEF1D3BEE}"/>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
        <p:nvSpPr>
          <p:cNvPr id="21" name="TextBox 20">
            <a:extLst>
              <a:ext uri="{FF2B5EF4-FFF2-40B4-BE49-F238E27FC236}">
                <a16:creationId xmlns:a16="http://schemas.microsoft.com/office/drawing/2014/main" id="{F14C39CB-0BFC-5F47-981E-D7A2A1319734}"/>
              </a:ext>
            </a:extLst>
          </p:cNvPr>
          <p:cNvSpPr txBox="1"/>
          <p:nvPr userDrawn="1"/>
        </p:nvSpPr>
        <p:spPr bwMode="gray">
          <a:xfrm>
            <a:off x="494974" y="4086843"/>
            <a:ext cx="316262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14E378EA-12C7-3F44-9356-8DF425F0DD6E}"/>
              </a:ext>
            </a:extLst>
          </p:cNvPr>
          <p:cNvSpPr txBox="1"/>
          <p:nvPr userDrawn="1"/>
        </p:nvSpPr>
        <p:spPr bwMode="gray">
          <a:xfrm>
            <a:off x="3921760" y="4086843"/>
            <a:ext cx="406654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42177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Thank You Gun Metal">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solidFill>
            <a:srgbClr val="FFFFFF"/>
          </a:soli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20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2" name="Freeform 5">
            <a:extLst>
              <a:ext uri="{FF2B5EF4-FFF2-40B4-BE49-F238E27FC236}">
                <a16:creationId xmlns:a16="http://schemas.microsoft.com/office/drawing/2014/main" id="{B102D1B2-402E-4344-9A6D-E9948DE266A1}"/>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B957D6E8-8F33-A84D-AA88-77EBE2019A74}"/>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
        <p:nvSpPr>
          <p:cNvPr id="23" name="TextBox 22">
            <a:extLst>
              <a:ext uri="{FF2B5EF4-FFF2-40B4-BE49-F238E27FC236}">
                <a16:creationId xmlns:a16="http://schemas.microsoft.com/office/drawing/2014/main" id="{07DD3A58-9DE5-E540-8E2E-177D1AA2B570}"/>
              </a:ext>
            </a:extLst>
          </p:cNvPr>
          <p:cNvSpPr txBox="1"/>
          <p:nvPr userDrawn="1"/>
        </p:nvSpPr>
        <p:spPr bwMode="gray">
          <a:xfrm>
            <a:off x="494974" y="4086843"/>
            <a:ext cx="316262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6" name="TextBox 25">
            <a:extLst>
              <a:ext uri="{FF2B5EF4-FFF2-40B4-BE49-F238E27FC236}">
                <a16:creationId xmlns:a16="http://schemas.microsoft.com/office/drawing/2014/main" id="{AB7438C5-198E-D240-B63C-7F932FC15A49}"/>
              </a:ext>
            </a:extLst>
          </p:cNvPr>
          <p:cNvSpPr txBox="1"/>
          <p:nvPr userDrawn="1"/>
        </p:nvSpPr>
        <p:spPr bwMode="gray">
          <a:xfrm>
            <a:off x="3921760" y="4086843"/>
            <a:ext cx="406654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0044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bwMode="gray">
      <p:bgPr>
        <a:solidFill>
          <a:schemeClr val="tx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404C64"/>
              </a:gs>
              <a:gs pos="75000">
                <a:srgbClr val="4F5E79"/>
              </a:gs>
            </a:gsLst>
            <a:lin ang="3000000" scaled="0"/>
          </a:gradFill>
          <a:ln>
            <a:noFill/>
          </a:ln>
          <a:effectLst>
            <a:outerShdw blurRad="825500" dist="317500" dir="8100000" algn="t" rotWithShape="0">
              <a:srgbClr val="151B25"/>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3" name="Freeform 5">
            <a:extLst>
              <a:ext uri="{FF2B5EF4-FFF2-40B4-BE49-F238E27FC236}">
                <a16:creationId xmlns:a16="http://schemas.microsoft.com/office/drawing/2014/main" id="{9CB31EA3-A1D8-4235-84D9-EE3F37F4BD63}"/>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CDDCADE1-4732-CA40-8011-EF340B011083}"/>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
        <p:nvSpPr>
          <p:cNvPr id="22" name="TextBox 21">
            <a:extLst>
              <a:ext uri="{FF2B5EF4-FFF2-40B4-BE49-F238E27FC236}">
                <a16:creationId xmlns:a16="http://schemas.microsoft.com/office/drawing/2014/main" id="{EC9A22AB-C0B1-1548-A956-2EF634643428}"/>
              </a:ext>
            </a:extLst>
          </p:cNvPr>
          <p:cNvSpPr txBox="1"/>
          <p:nvPr userDrawn="1"/>
        </p:nvSpPr>
        <p:spPr bwMode="gray">
          <a:xfrm>
            <a:off x="494974" y="4086843"/>
            <a:ext cx="316262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6" name="TextBox 25">
            <a:extLst>
              <a:ext uri="{FF2B5EF4-FFF2-40B4-BE49-F238E27FC236}">
                <a16:creationId xmlns:a16="http://schemas.microsoft.com/office/drawing/2014/main" id="{43E58F6C-E2A2-0E4F-B916-F834784A9644}"/>
              </a:ext>
            </a:extLst>
          </p:cNvPr>
          <p:cNvSpPr txBox="1"/>
          <p:nvPr userDrawn="1"/>
        </p:nvSpPr>
        <p:spPr bwMode="gray">
          <a:xfrm>
            <a:off x="3921760" y="4086843"/>
            <a:ext cx="406654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992575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7"/>
            <a:ext cx="6391148" cy="4081664"/>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dirty="0">
                <a:solidFill>
                  <a:prstClr val="white"/>
                </a:solidFill>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dirty="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11" name="Freeform 5">
            <a:extLst>
              <a:ext uri="{FF2B5EF4-FFF2-40B4-BE49-F238E27FC236}">
                <a16:creationId xmlns:a16="http://schemas.microsoft.com/office/drawing/2014/main" id="{F4F21B3B-8370-498E-B214-1B3799C368C6}"/>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FA103B49-D00E-4047-9857-4E00A4F054CB}"/>
              </a:ext>
            </a:extLst>
          </p:cNvPr>
          <p:cNvSpPr>
            <a:spLocks noGrp="1"/>
          </p:cNvSpPr>
          <p:nvPr>
            <p:ph type="title"/>
          </p:nvPr>
        </p:nvSpPr>
        <p:spPr>
          <a:xfrm>
            <a:off x="475488" y="818952"/>
            <a:ext cx="6446012" cy="1110432"/>
          </a:xfrm>
        </p:spPr>
        <p:txBody>
          <a:bodyPr wrap="square">
            <a:spAutoFit/>
          </a:bodyPr>
          <a:lstStyle>
            <a:lvl1pPr>
              <a:defRPr sz="4400"/>
            </a:lvl1pPr>
          </a:lstStyle>
          <a:p>
            <a:r>
              <a:rPr lang="en-US"/>
              <a:t>Click to edit Master title style</a:t>
            </a:r>
            <a:endParaRPr lang="en-US" dirty="0"/>
          </a:p>
        </p:txBody>
      </p:sp>
      <p:sp>
        <p:nvSpPr>
          <p:cNvPr id="13" name="TextBox 12">
            <a:extLst>
              <a:ext uri="{FF2B5EF4-FFF2-40B4-BE49-F238E27FC236}">
                <a16:creationId xmlns:a16="http://schemas.microsoft.com/office/drawing/2014/main" id="{9E870C7A-5056-5B4C-B69C-60F8108DF25B}"/>
              </a:ext>
            </a:extLst>
          </p:cNvPr>
          <p:cNvSpPr txBox="1"/>
          <p:nvPr userDrawn="1"/>
        </p:nvSpPr>
        <p:spPr>
          <a:xfrm>
            <a:off x="530352"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692360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Placeholder 1"/>
          <p:cNvSpPr>
            <a:spLocks noGrp="1"/>
          </p:cNvSpPr>
          <p:nvPr>
            <p:ph type="title"/>
          </p:nvPr>
        </p:nvSpPr>
        <p:spPr>
          <a:xfrm>
            <a:off x="495300" y="549415"/>
            <a:ext cx="11187112" cy="455189"/>
          </a:xfrm>
          <a:prstGeom prst="rect">
            <a:avLst/>
          </a:prstGeom>
        </p:spPr>
        <p:txBody>
          <a:bodyPr vert="horz" wrap="square" lIns="0" tIns="0" rIns="0" bIns="0" rtlCol="0" anchor="b">
            <a:spAutoFit/>
          </a:bodyPr>
          <a:lstStyle/>
          <a:p>
            <a:r>
              <a:rPr lang="en-US"/>
              <a:t>Click to edit Master title style</a:t>
            </a:r>
            <a:endParaRPr lang="en-US" dirty="0"/>
          </a:p>
        </p:txBody>
      </p:sp>
      <p:sp>
        <p:nvSpPr>
          <p:cNvPr id="98" name="TextBox 97"/>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690255727"/>
      </p:ext>
    </p:extLst>
  </p:cSld>
  <p:clrMap bg1="lt1" tx1="dk1" bg2="lt2" tx2="dk2" accent1="accent1" accent2="accent2" accent3="accent3" accent4="accent4" accent5="accent5" accent6="accent6" hlink="hlink" folHlink="folHlink"/>
  <p:sldLayoutIdLst>
    <p:sldLayoutId id="2147483717" r:id="rId1"/>
    <p:sldLayoutId id="2147483817" r:id="rId2"/>
    <p:sldLayoutId id="2147483790" r:id="rId3"/>
    <p:sldLayoutId id="2147483816" r:id="rId4"/>
    <p:sldLayoutId id="2147483791" r:id="rId5"/>
    <p:sldLayoutId id="2147483793" r:id="rId6"/>
    <p:sldLayoutId id="2147483818" r:id="rId7"/>
    <p:sldLayoutId id="2147483784" r:id="rId8"/>
    <p:sldLayoutId id="2147483797" r:id="rId9"/>
    <p:sldLayoutId id="2147483785" r:id="rId10"/>
    <p:sldLayoutId id="2147483786" r:id="rId11"/>
    <p:sldLayoutId id="2147483819" r:id="rId12"/>
    <p:sldLayoutId id="2147483787" r:id="rId13"/>
    <p:sldLayoutId id="2147483815" r:id="rId14"/>
    <p:sldLayoutId id="2147483788" r:id="rId15"/>
    <p:sldLayoutId id="2147483789" r:id="rId16"/>
    <p:sldLayoutId id="2147483723" r:id="rId17"/>
    <p:sldLayoutId id="2147483722" r:id="rId18"/>
    <p:sldLayoutId id="2147483724" r:id="rId19"/>
    <p:sldLayoutId id="2147483725" r:id="rId20"/>
    <p:sldLayoutId id="2147483726" r:id="rId21"/>
    <p:sldLayoutId id="2147483727" r:id="rId22"/>
    <p:sldLayoutId id="2147483728" r:id="rId23"/>
    <p:sldLayoutId id="2147483729" r:id="rId24"/>
    <p:sldLayoutId id="2147483794" r:id="rId25"/>
    <p:sldLayoutId id="2147483730" r:id="rId26"/>
    <p:sldLayoutId id="2147483781" r:id="rId27"/>
    <p:sldLayoutId id="2147483731" r:id="rId28"/>
    <p:sldLayoutId id="2147483732" r:id="rId29"/>
    <p:sldLayoutId id="2147483733" r:id="rId30"/>
    <p:sldLayoutId id="2147483795" r:id="rId31"/>
    <p:sldLayoutId id="2147483734" r:id="rId32"/>
    <p:sldLayoutId id="2147483780" r:id="rId33"/>
    <p:sldLayoutId id="2147483827" r:id="rId34"/>
    <p:sldLayoutId id="2147483828" r:id="rId35"/>
    <p:sldLayoutId id="2147483829" r:id="rId36"/>
    <p:sldLayoutId id="2147483830" r:id="rId37"/>
    <p:sldLayoutId id="2147483831" r:id="rId38"/>
    <p:sldLayoutId id="2147483832" r:id="rId39"/>
    <p:sldLayoutId id="2147483805" r:id="rId40"/>
    <p:sldLayoutId id="2147483739" r:id="rId41"/>
    <p:sldLayoutId id="2147483740" r:id="rId42"/>
    <p:sldLayoutId id="2147483741" r:id="rId43"/>
    <p:sldLayoutId id="2147483798" r:id="rId44"/>
    <p:sldLayoutId id="2147483742" r:id="rId45"/>
    <p:sldLayoutId id="2147483778" r:id="rId46"/>
    <p:sldLayoutId id="2147483743" r:id="rId47"/>
    <p:sldLayoutId id="2147483744" r:id="rId48"/>
    <p:sldLayoutId id="2147483745" r:id="rId49"/>
    <p:sldLayoutId id="2147483799" r:id="rId50"/>
    <p:sldLayoutId id="2147483746" r:id="rId51"/>
    <p:sldLayoutId id="2147483777" r:id="rId52"/>
    <p:sldLayoutId id="2147483747" r:id="rId53"/>
    <p:sldLayoutId id="2147483748" r:id="rId54"/>
    <p:sldLayoutId id="2147483749" r:id="rId55"/>
    <p:sldLayoutId id="2147483800" r:id="rId56"/>
    <p:sldLayoutId id="2147483750" r:id="rId57"/>
    <p:sldLayoutId id="2147483775" r:id="rId58"/>
    <p:sldLayoutId id="2147483754" r:id="rId59"/>
    <p:sldLayoutId id="2147483755" r:id="rId60"/>
    <p:sldLayoutId id="2147483756" r:id="rId61"/>
    <p:sldLayoutId id="2147483812" r:id="rId62"/>
    <p:sldLayoutId id="2147483757" r:id="rId63"/>
    <p:sldLayoutId id="2147483774" r:id="rId64"/>
    <p:sldLayoutId id="2147483769" r:id="rId65"/>
    <p:sldLayoutId id="2147483823" r:id="rId66"/>
    <p:sldLayoutId id="2147483760" r:id="rId67"/>
    <p:sldLayoutId id="2147483813" r:id="rId68"/>
    <p:sldLayoutId id="2147483770" r:id="rId69"/>
    <p:sldLayoutId id="2147483772" r:id="rId70"/>
    <p:sldLayoutId id="2147483762" r:id="rId71"/>
    <p:sldLayoutId id="2147483763" r:id="rId72"/>
    <p:sldLayoutId id="2147483764" r:id="rId73"/>
    <p:sldLayoutId id="2147483814" r:id="rId74"/>
    <p:sldLayoutId id="2147483765" r:id="rId75"/>
    <p:sldLayoutId id="2147483771" r:id="rId76"/>
    <p:sldLayoutId id="2147483766" r:id="rId77"/>
    <p:sldLayoutId id="2147483824" r:id="rId78"/>
    <p:sldLayoutId id="2147483767" r:id="rId79"/>
    <p:sldLayoutId id="2147483825" r:id="rId80"/>
    <p:sldLayoutId id="2147483768" r:id="rId81"/>
    <p:sldLayoutId id="2147483783" r:id="rId8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p:titleStyle>
    <p:body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20.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emf"/></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2" Type="http://schemas.openxmlformats.org/officeDocument/2006/relationships/hyperlink" Target="https://jvet-experts.org/doc_end_user/current_document.php?id=11201" TargetMode="External"/><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a:xfrm>
            <a:off x="190237" y="3429000"/>
            <a:ext cx="9838902" cy="961930"/>
          </a:xfrm>
        </p:spPr>
        <p:txBody>
          <a:bodyPr/>
          <a:lstStyle/>
          <a:p>
            <a:r>
              <a:rPr lang="en-US" u="sng" dirty="0"/>
              <a:t>A. M. Kotra, </a:t>
            </a:r>
            <a:r>
              <a:rPr lang="en-US" dirty="0"/>
              <a:t>N. Hu, V. Seregin, M. Karczewicz (Qualcomm)</a:t>
            </a:r>
            <a:br>
              <a:rPr lang="en-US" dirty="0"/>
            </a:br>
            <a:r>
              <a:rPr lang="en-US" dirty="0"/>
              <a:t>C. –W. </a:t>
            </a:r>
            <a:r>
              <a:rPr lang="en-US" dirty="0" err="1"/>
              <a:t>Kuo</a:t>
            </a:r>
            <a:r>
              <a:rPr lang="en-US" dirty="0"/>
              <a:t>, X. Xiu, Y. –W. Chen, H. –J. </a:t>
            </a:r>
            <a:r>
              <a:rPr lang="en-US" dirty="0" err="1"/>
              <a:t>Jhu</a:t>
            </a:r>
            <a:r>
              <a:rPr lang="en-US" dirty="0"/>
              <a:t>, W. Chen, N. Yan, X. Wang (Kwai)</a:t>
            </a:r>
            <a:br>
              <a:rPr lang="en-US" dirty="0"/>
            </a:br>
            <a:r>
              <a:rPr lang="en-US" dirty="0"/>
              <a:t> </a:t>
            </a:r>
          </a:p>
        </p:txBody>
      </p:sp>
      <p:sp>
        <p:nvSpPr>
          <p:cNvPr id="3" name="Title 2">
            <a:extLst>
              <a:ext uri="{FF2B5EF4-FFF2-40B4-BE49-F238E27FC236}">
                <a16:creationId xmlns:a16="http://schemas.microsoft.com/office/drawing/2014/main" id="{2584845F-75C2-415A-8317-9BE337A0A649}"/>
              </a:ext>
            </a:extLst>
          </p:cNvPr>
          <p:cNvSpPr>
            <a:spLocks noGrp="1"/>
          </p:cNvSpPr>
          <p:nvPr>
            <p:ph type="title"/>
          </p:nvPr>
        </p:nvSpPr>
        <p:spPr>
          <a:xfrm>
            <a:off x="190237" y="2463320"/>
            <a:ext cx="8712362" cy="856901"/>
          </a:xfrm>
        </p:spPr>
        <p:txBody>
          <a:bodyPr/>
          <a:lstStyle/>
          <a:p>
            <a:r>
              <a:rPr lang="en-US" sz="3200" dirty="0"/>
              <a:t>JVET-X0152: AHG12: Edge classifier for Cross-component Sample Adaptive Offset (CCSAO)</a:t>
            </a:r>
          </a:p>
        </p:txBody>
      </p:sp>
    </p:spTree>
    <p:extLst>
      <p:ext uri="{BB962C8B-B14F-4D97-AF65-F5344CB8AC3E}">
        <p14:creationId xmlns:p14="http://schemas.microsoft.com/office/powerpoint/2010/main" val="1371011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BB6D0482-8308-411D-8E97-D084B9E274A7}"/>
              </a:ext>
            </a:extLst>
          </p:cNvPr>
          <p:cNvSpPr>
            <a:spLocks noGrp="1"/>
          </p:cNvSpPr>
          <p:nvPr>
            <p:ph type="title"/>
          </p:nvPr>
        </p:nvSpPr>
        <p:spPr>
          <a:xfrm>
            <a:off x="495300" y="549415"/>
            <a:ext cx="11187112" cy="455189"/>
          </a:xfrm>
        </p:spPr>
        <p:txBody>
          <a:bodyPr/>
          <a:lstStyle/>
          <a:p>
            <a:r>
              <a:rPr lang="en-US" dirty="0"/>
              <a:t>SAO and CCSAO in ECM-2.0</a:t>
            </a:r>
          </a:p>
        </p:txBody>
      </p:sp>
      <p:sp>
        <p:nvSpPr>
          <p:cNvPr id="12" name="Content Placeholder 2">
            <a:extLst>
              <a:ext uri="{FF2B5EF4-FFF2-40B4-BE49-F238E27FC236}">
                <a16:creationId xmlns:a16="http://schemas.microsoft.com/office/drawing/2014/main" id="{FB76D517-20FD-4C2F-BBFF-B3C9E8433F13}"/>
              </a:ext>
            </a:extLst>
          </p:cNvPr>
          <p:cNvSpPr>
            <a:spLocks noGrp="1"/>
          </p:cNvSpPr>
          <p:nvPr>
            <p:ph sz="quarter" idx="16"/>
          </p:nvPr>
        </p:nvSpPr>
        <p:spPr>
          <a:xfrm>
            <a:off x="481009" y="1179371"/>
            <a:ext cx="5734816" cy="5221427"/>
          </a:xfrm>
        </p:spPr>
        <p:txBody>
          <a:bodyPr/>
          <a:lstStyle/>
          <a:p>
            <a:r>
              <a:rPr lang="en-US" sz="3200" dirty="0"/>
              <a:t>SAO</a:t>
            </a:r>
          </a:p>
          <a:p>
            <a:r>
              <a:rPr lang="en-US" dirty="0"/>
              <a:t>Band Classifier</a:t>
            </a:r>
          </a:p>
          <a:p>
            <a:endParaRPr lang="en-US" dirty="0"/>
          </a:p>
          <a:p>
            <a:endParaRPr lang="en-US" dirty="0"/>
          </a:p>
          <a:p>
            <a:endParaRPr lang="en-US" dirty="0"/>
          </a:p>
          <a:p>
            <a:r>
              <a:rPr lang="en-US" dirty="0"/>
              <a:t>Edge Classifier</a:t>
            </a:r>
          </a:p>
          <a:p>
            <a:endParaRPr lang="en-US" dirty="0"/>
          </a:p>
        </p:txBody>
      </p:sp>
      <p:sp>
        <p:nvSpPr>
          <p:cNvPr id="14" name="Content Placeholder 3">
            <a:extLst>
              <a:ext uri="{FF2B5EF4-FFF2-40B4-BE49-F238E27FC236}">
                <a16:creationId xmlns:a16="http://schemas.microsoft.com/office/drawing/2014/main" id="{A3D8BB55-C7FC-49CD-B12B-AC10F2E7FE52}"/>
              </a:ext>
            </a:extLst>
          </p:cNvPr>
          <p:cNvSpPr>
            <a:spLocks noGrp="1"/>
          </p:cNvSpPr>
          <p:nvPr>
            <p:ph sz="quarter" idx="17"/>
          </p:nvPr>
        </p:nvSpPr>
        <p:spPr>
          <a:xfrm>
            <a:off x="6215825" y="1179371"/>
            <a:ext cx="5466587" cy="5352305"/>
          </a:xfrm>
        </p:spPr>
        <p:txBody>
          <a:bodyPr/>
          <a:lstStyle/>
          <a:p>
            <a:r>
              <a:rPr lang="en-US" sz="3200" dirty="0"/>
              <a:t>CCSAO</a:t>
            </a:r>
          </a:p>
          <a:p>
            <a:r>
              <a:rPr lang="en-US" dirty="0"/>
              <a:t>Band Classifier</a:t>
            </a:r>
          </a:p>
          <a:p>
            <a:endParaRPr lang="en-US" dirty="0"/>
          </a:p>
          <a:p>
            <a:endParaRPr lang="en-US" dirty="0"/>
          </a:p>
          <a:p>
            <a:endParaRPr lang="en-US" dirty="0"/>
          </a:p>
          <a:p>
            <a:r>
              <a:rPr lang="en-US" dirty="0">
                <a:solidFill>
                  <a:srgbClr val="FF0000"/>
                </a:solidFill>
              </a:rPr>
              <a:t>Edge based Classifier is proposed</a:t>
            </a:r>
          </a:p>
          <a:p>
            <a:pPr lvl="1"/>
            <a:r>
              <a:rPr lang="en-US" b="1" dirty="0"/>
              <a:t>A Classifier based on the edge information is proposed</a:t>
            </a:r>
          </a:p>
          <a:p>
            <a:pPr lvl="1"/>
            <a:r>
              <a:rPr lang="en-US" b="1" dirty="0"/>
              <a:t>Similar to SAO, classification is performed based on Edge Information</a:t>
            </a:r>
          </a:p>
          <a:p>
            <a:pPr lvl="1"/>
            <a:r>
              <a:rPr lang="en-US" b="1" dirty="0"/>
              <a:t>Main differences with SAO Edge classifier: </a:t>
            </a:r>
          </a:p>
          <a:p>
            <a:pPr lvl="2"/>
            <a:r>
              <a:rPr lang="en-US" b="1" dirty="0"/>
              <a:t>Sample differences are compared with a threshold value for classification </a:t>
            </a:r>
          </a:p>
          <a:p>
            <a:pPr lvl="2"/>
            <a:r>
              <a:rPr lang="en-US" b="1" dirty="0"/>
              <a:t>For Chroma components co-located luma samples are used to derive the Edge information</a:t>
            </a:r>
          </a:p>
          <a:p>
            <a:endParaRPr lang="en-US" dirty="0"/>
          </a:p>
        </p:txBody>
      </p:sp>
      <p:pic>
        <p:nvPicPr>
          <p:cNvPr id="7" name="Picture 6">
            <a:extLst>
              <a:ext uri="{FF2B5EF4-FFF2-40B4-BE49-F238E27FC236}">
                <a16:creationId xmlns:a16="http://schemas.microsoft.com/office/drawing/2014/main" id="{E49C55A0-285B-431B-A26A-EA5BD202A40F}"/>
              </a:ext>
            </a:extLst>
          </p:cNvPr>
          <p:cNvPicPr>
            <a:picLocks noChangeAspect="1"/>
          </p:cNvPicPr>
          <p:nvPr/>
        </p:nvPicPr>
        <p:blipFill>
          <a:blip r:embed="rId2"/>
          <a:stretch>
            <a:fillRect/>
          </a:stretch>
        </p:blipFill>
        <p:spPr>
          <a:xfrm>
            <a:off x="588310" y="2176378"/>
            <a:ext cx="4064158" cy="1706875"/>
          </a:xfrm>
          <a:prstGeom prst="rect">
            <a:avLst/>
          </a:prstGeom>
        </p:spPr>
      </p:pic>
      <p:pic>
        <p:nvPicPr>
          <p:cNvPr id="9" name="Picture 8">
            <a:extLst>
              <a:ext uri="{FF2B5EF4-FFF2-40B4-BE49-F238E27FC236}">
                <a16:creationId xmlns:a16="http://schemas.microsoft.com/office/drawing/2014/main" id="{E3969AE8-DADB-4B63-9BD9-4C5D78B791B4}"/>
              </a:ext>
            </a:extLst>
          </p:cNvPr>
          <p:cNvPicPr>
            <a:picLocks noChangeAspect="1"/>
          </p:cNvPicPr>
          <p:nvPr/>
        </p:nvPicPr>
        <p:blipFill>
          <a:blip r:embed="rId3"/>
          <a:stretch>
            <a:fillRect/>
          </a:stretch>
        </p:blipFill>
        <p:spPr>
          <a:xfrm>
            <a:off x="495299" y="4445423"/>
            <a:ext cx="3048926" cy="701124"/>
          </a:xfrm>
          <a:prstGeom prst="rect">
            <a:avLst/>
          </a:prstGeom>
        </p:spPr>
      </p:pic>
      <p:pic>
        <p:nvPicPr>
          <p:cNvPr id="13" name="Picture 12">
            <a:extLst>
              <a:ext uri="{FF2B5EF4-FFF2-40B4-BE49-F238E27FC236}">
                <a16:creationId xmlns:a16="http://schemas.microsoft.com/office/drawing/2014/main" id="{7B49F39A-786A-4138-9D5B-E77F42C0CD02}"/>
              </a:ext>
            </a:extLst>
          </p:cNvPr>
          <p:cNvPicPr>
            <a:picLocks noChangeAspect="1"/>
          </p:cNvPicPr>
          <p:nvPr/>
        </p:nvPicPr>
        <p:blipFill>
          <a:blip r:embed="rId4"/>
          <a:stretch>
            <a:fillRect/>
          </a:stretch>
        </p:blipFill>
        <p:spPr>
          <a:xfrm>
            <a:off x="509588" y="5221178"/>
            <a:ext cx="2687893" cy="1284698"/>
          </a:xfrm>
          <a:prstGeom prst="rect">
            <a:avLst/>
          </a:prstGeom>
        </p:spPr>
      </p:pic>
      <p:pic>
        <p:nvPicPr>
          <p:cNvPr id="22" name="Picture 21">
            <a:extLst>
              <a:ext uri="{FF2B5EF4-FFF2-40B4-BE49-F238E27FC236}">
                <a16:creationId xmlns:a16="http://schemas.microsoft.com/office/drawing/2014/main" id="{6E7BD32E-4243-4BEF-A5F0-6C75AB538E4E}"/>
              </a:ext>
            </a:extLst>
          </p:cNvPr>
          <p:cNvPicPr>
            <a:picLocks noChangeAspect="1"/>
          </p:cNvPicPr>
          <p:nvPr/>
        </p:nvPicPr>
        <p:blipFill>
          <a:blip r:embed="rId5"/>
          <a:stretch>
            <a:fillRect/>
          </a:stretch>
        </p:blipFill>
        <p:spPr>
          <a:xfrm>
            <a:off x="3159277" y="5221177"/>
            <a:ext cx="2780890" cy="1254251"/>
          </a:xfrm>
          <a:prstGeom prst="rect">
            <a:avLst/>
          </a:prstGeom>
        </p:spPr>
      </p:pic>
      <p:pic>
        <p:nvPicPr>
          <p:cNvPr id="23" name="Picture 22">
            <a:extLst>
              <a:ext uri="{FF2B5EF4-FFF2-40B4-BE49-F238E27FC236}">
                <a16:creationId xmlns:a16="http://schemas.microsoft.com/office/drawing/2014/main" id="{21247ADF-0BFB-485A-98D4-CBC62BBDAA91}"/>
              </a:ext>
            </a:extLst>
          </p:cNvPr>
          <p:cNvPicPr>
            <a:picLocks noChangeAspect="1"/>
          </p:cNvPicPr>
          <p:nvPr/>
        </p:nvPicPr>
        <p:blipFill>
          <a:blip r:embed="rId6"/>
          <a:stretch>
            <a:fillRect/>
          </a:stretch>
        </p:blipFill>
        <p:spPr>
          <a:xfrm>
            <a:off x="6284179" y="2283593"/>
            <a:ext cx="2517477" cy="863368"/>
          </a:xfrm>
          <a:prstGeom prst="rect">
            <a:avLst/>
          </a:prstGeom>
        </p:spPr>
      </p:pic>
      <p:pic>
        <p:nvPicPr>
          <p:cNvPr id="25" name="Picture 24">
            <a:extLst>
              <a:ext uri="{FF2B5EF4-FFF2-40B4-BE49-F238E27FC236}">
                <a16:creationId xmlns:a16="http://schemas.microsoft.com/office/drawing/2014/main" id="{3864A636-10E4-44A0-889D-143A1CD140DD}"/>
              </a:ext>
            </a:extLst>
          </p:cNvPr>
          <p:cNvPicPr>
            <a:picLocks noChangeAspect="1"/>
          </p:cNvPicPr>
          <p:nvPr/>
        </p:nvPicPr>
        <p:blipFill>
          <a:blip r:embed="rId7"/>
          <a:stretch>
            <a:fillRect/>
          </a:stretch>
        </p:blipFill>
        <p:spPr>
          <a:xfrm>
            <a:off x="8841885" y="2176378"/>
            <a:ext cx="2761805" cy="1023839"/>
          </a:xfrm>
          <a:prstGeom prst="rect">
            <a:avLst/>
          </a:prstGeom>
        </p:spPr>
      </p:pic>
      <p:cxnSp>
        <p:nvCxnSpPr>
          <p:cNvPr id="27" name="Straight Connector 26">
            <a:extLst>
              <a:ext uri="{FF2B5EF4-FFF2-40B4-BE49-F238E27FC236}">
                <a16:creationId xmlns:a16="http://schemas.microsoft.com/office/drawing/2014/main" id="{2D1ED1C3-86F4-4D05-AB88-CF89554D79B6}"/>
              </a:ext>
            </a:extLst>
          </p:cNvPr>
          <p:cNvCxnSpPr>
            <a:cxnSpLocks/>
          </p:cNvCxnSpPr>
          <p:nvPr/>
        </p:nvCxnSpPr>
        <p:spPr>
          <a:xfrm>
            <a:off x="6057188" y="1223158"/>
            <a:ext cx="0" cy="5308518"/>
          </a:xfrm>
          <a:prstGeom prst="line">
            <a:avLst/>
          </a:prstGeom>
          <a:ln w="28575" cap="rnd">
            <a:solidFill>
              <a:schemeClr val="tx1"/>
            </a:solidFill>
            <a:round/>
            <a:headEnd type="none" w="sm" len="sm"/>
            <a:tailEnd type="none" w="sm" len="sm"/>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627946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B8D92005-0A3E-4B51-96D4-83AE5B8FA7BF}"/>
              </a:ext>
            </a:extLst>
          </p:cNvPr>
          <p:cNvSpPr>
            <a:spLocks noGrp="1"/>
          </p:cNvSpPr>
          <p:nvPr>
            <p:ph type="title"/>
          </p:nvPr>
        </p:nvSpPr>
        <p:spPr>
          <a:xfrm>
            <a:off x="495300" y="565125"/>
            <a:ext cx="11187112" cy="439479"/>
          </a:xfrm>
        </p:spPr>
        <p:txBody>
          <a:bodyPr/>
          <a:lstStyle/>
          <a:p>
            <a:r>
              <a:rPr lang="en-US" dirty="0"/>
              <a:t>Edge based classifier for CCSAO</a:t>
            </a:r>
          </a:p>
        </p:txBody>
      </p:sp>
      <p:sp>
        <p:nvSpPr>
          <p:cNvPr id="13" name="Content Placeholder 2">
            <a:extLst>
              <a:ext uri="{FF2B5EF4-FFF2-40B4-BE49-F238E27FC236}">
                <a16:creationId xmlns:a16="http://schemas.microsoft.com/office/drawing/2014/main" id="{FF3B09FB-8768-4C06-B49A-8F63617DE344}"/>
              </a:ext>
            </a:extLst>
          </p:cNvPr>
          <p:cNvSpPr>
            <a:spLocks noGrp="1"/>
          </p:cNvSpPr>
          <p:nvPr>
            <p:ph sz="quarter" idx="14"/>
          </p:nvPr>
        </p:nvSpPr>
        <p:spPr>
          <a:xfrm>
            <a:off x="495299" y="1719072"/>
            <a:ext cx="11273147" cy="4930778"/>
          </a:xfrm>
        </p:spPr>
        <p:txBody>
          <a:bodyPr/>
          <a:lstStyle/>
          <a:p>
            <a:r>
              <a:rPr lang="en-US" dirty="0"/>
              <a:t>Similar to SAO, one among the 4 1-D patterns (H, V, </a:t>
            </a:r>
            <a:r>
              <a:rPr lang="en-US" dirty="0">
                <a:effectLst/>
                <a:latin typeface="Times New Roman" panose="02020603050405020304" pitchFamily="18" charset="0"/>
                <a:ea typeface="PMingLiU" panose="02020500000000000000" pitchFamily="18" charset="-120"/>
              </a:rPr>
              <a:t>135° diagonal</a:t>
            </a:r>
            <a:r>
              <a:rPr lang="en-CA" dirty="0">
                <a:effectLst/>
                <a:latin typeface="Times New Roman" panose="02020603050405020304" pitchFamily="18" charset="0"/>
                <a:ea typeface="PMingLiU" panose="02020500000000000000" pitchFamily="18" charset="-120"/>
              </a:rPr>
              <a:t> and </a:t>
            </a:r>
            <a:r>
              <a:rPr lang="en-US" dirty="0">
                <a:effectLst/>
                <a:latin typeface="Times-Roman"/>
                <a:ea typeface="PMingLiU" panose="02020500000000000000" pitchFamily="18" charset="-120"/>
                <a:cs typeface="Times-Roman"/>
              </a:rPr>
              <a:t>45° </a:t>
            </a:r>
            <a:r>
              <a:rPr lang="en-US" dirty="0">
                <a:effectLst/>
                <a:latin typeface="Times New Roman" panose="02020603050405020304" pitchFamily="18" charset="0"/>
                <a:ea typeface="PMingLiU" panose="02020500000000000000" pitchFamily="18" charset="-120"/>
              </a:rPr>
              <a:t>diagonal)</a:t>
            </a:r>
            <a:r>
              <a:rPr lang="en-US" dirty="0"/>
              <a:t> is used to compute the sample differences </a:t>
            </a:r>
          </a:p>
          <a:p>
            <a:pPr marL="342900" marR="0" lvl="0" indent="-342900">
              <a:lnSpc>
                <a:spcPct val="107000"/>
              </a:lnSpc>
              <a:spcBef>
                <a:spcPts val="0"/>
              </a:spcBef>
              <a:spcAft>
                <a:spcPts val="800"/>
              </a:spcAft>
              <a:buFont typeface="Arial" panose="020B0604020202020204" pitchFamily="34" charset="0"/>
              <a:buChar char="•"/>
              <a:tabLst>
                <a:tab pos="457200" algn="l"/>
              </a:tabLs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Arial" panose="020B0604020202020204" pitchFamily="34" charset="0"/>
              <a:buChar char="•"/>
              <a:tabLst>
                <a:tab pos="457200" algn="l"/>
              </a:tabLst>
            </a:pPr>
            <a:r>
              <a:rPr lang="en-US" dirty="0"/>
              <a:t>Based on sample differences classifier variables “</a:t>
            </a:r>
            <a:r>
              <a:rPr lang="en-US" dirty="0" err="1"/>
              <a:t>Ea</a:t>
            </a:r>
            <a:r>
              <a:rPr lang="en-US" dirty="0"/>
              <a:t>” and “Eb” are computed</a:t>
            </a:r>
            <a:endParaRPr lang="en-US" dirty="0">
              <a:latin typeface="Calibri" panose="020F0502020204030204" pitchFamily="34" charset="0"/>
              <a:ea typeface="Calibri" panose="020F0502020204030204" pitchFamily="34" charset="0"/>
              <a:cs typeface="Times New Roman" panose="02020603050405020304" pitchFamily="18" charset="0"/>
            </a:endParaRPr>
          </a:p>
          <a:p>
            <a:pPr marL="562356" lvl="1" indent="-342900">
              <a:spcAft>
                <a:spcPts val="800"/>
              </a:spcAft>
              <a:tabLst>
                <a:tab pos="457200" algn="l"/>
              </a:tabLst>
            </a:pPr>
            <a:r>
              <a:rPr lang="en-US" sz="1800" dirty="0" err="1">
                <a:latin typeface="Calibri" panose="020F0502020204030204" pitchFamily="34" charset="0"/>
                <a:ea typeface="Calibri" panose="020F0502020204030204" pitchFamily="34" charset="0"/>
                <a:cs typeface="Times New Roman" panose="02020603050405020304" pitchFamily="18" charset="0"/>
              </a:rPr>
              <a:t>E</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a</a:t>
            </a:r>
            <a:r>
              <a:rPr lang="en-US" sz="1800" dirty="0">
                <a:effectLst/>
                <a:latin typeface="Calibri" panose="020F0502020204030204" pitchFamily="34" charset="0"/>
                <a:ea typeface="Calibri" panose="020F0502020204030204" pitchFamily="34" charset="0"/>
                <a:cs typeface="Times New Roman" panose="02020603050405020304" pitchFamily="18" charset="0"/>
              </a:rPr>
              <a:t>=(a-c&lt;0)?(a-c&lt;(-Th)?0:1):(a-c&lt;(Th)?2:3) 				– (1)</a:t>
            </a:r>
          </a:p>
          <a:p>
            <a:pPr marL="562356" lvl="1" indent="-342900">
              <a:spcAft>
                <a:spcPts val="800"/>
              </a:spcAft>
              <a:tabLst>
                <a:tab pos="457200" algn="l"/>
              </a:tabLst>
            </a:pPr>
            <a:r>
              <a:rPr lang="en-US" sz="1800" dirty="0">
                <a:latin typeface="Calibri" panose="020F0502020204030204" pitchFamily="34" charset="0"/>
                <a:ea typeface="Calibri" panose="020F0502020204030204" pitchFamily="34" charset="0"/>
                <a:cs typeface="Times New Roman" panose="02020603050405020304" pitchFamily="18" charset="0"/>
              </a:rPr>
              <a:t>E</a:t>
            </a:r>
            <a:r>
              <a:rPr lang="en-US" sz="1800" dirty="0">
                <a:effectLst/>
                <a:latin typeface="Calibri" panose="020F0502020204030204" pitchFamily="34" charset="0"/>
                <a:ea typeface="Calibri" panose="020F0502020204030204" pitchFamily="34" charset="0"/>
                <a:cs typeface="Times New Roman" panose="02020603050405020304" pitchFamily="18" charset="0"/>
              </a:rPr>
              <a:t>b=(b-c&lt;0)?(b-c&lt;(-Th)?0:1):(b-c&lt;(Th)?2:3) 				– (2)</a:t>
            </a:r>
          </a:p>
          <a:p>
            <a:pPr marL="562356" lvl="1" indent="-342900">
              <a:spcAft>
                <a:spcPts val="800"/>
              </a:spcAft>
              <a:tabLst>
                <a:tab pos="457200" algn="l"/>
              </a:tabLst>
            </a:pPr>
            <a:r>
              <a:rPr lang="en-US" sz="1800" dirty="0">
                <a:effectLst/>
                <a:latin typeface="Calibri" panose="020F0502020204030204" pitchFamily="34" charset="0"/>
                <a:ea typeface="Calibri" panose="020F0502020204030204" pitchFamily="34" charset="0"/>
                <a:cs typeface="Times New Roman" panose="02020603050405020304" pitchFamily="18" charset="0"/>
              </a:rPr>
              <a:t>Variable “Th” </a:t>
            </a:r>
            <a:r>
              <a:rPr lang="en-US" sz="1800" dirty="0">
                <a:latin typeface="Calibri" panose="020F0502020204030204" pitchFamily="34" charset="0"/>
                <a:ea typeface="Calibri" panose="020F0502020204030204" pitchFamily="34" charset="0"/>
                <a:cs typeface="Times New Roman" panose="02020603050405020304" pitchFamily="18" charset="0"/>
              </a:rPr>
              <a:t>is the threshold value which is pre-defined</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r>
              <a:rPr lang="en-US" dirty="0"/>
              <a:t>Final classification index is derived as follows:</a:t>
            </a:r>
          </a:p>
          <a:p>
            <a:pPr lvl="1"/>
            <a:r>
              <a:rPr lang="en-US" sz="1800" dirty="0" err="1">
                <a:effectLst/>
                <a:latin typeface="Calibri" panose="020F0502020204030204" pitchFamily="34" charset="0"/>
                <a:ea typeface="Calibri" panose="020F0502020204030204" pitchFamily="34" charset="0"/>
                <a:cs typeface="Times New Roman" panose="02020603050405020304" pitchFamily="18" charset="0"/>
              </a:rPr>
              <a:t>class_idx</a:t>
            </a:r>
            <a:r>
              <a:rPr lang="en-US" sz="1800" dirty="0">
                <a:effectLst/>
                <a:latin typeface="Calibri" panose="020F0502020204030204" pitchFamily="34" charset="0"/>
                <a:ea typeface="Calibri" panose="020F0502020204030204" pitchFamily="34" charset="0"/>
                <a:cs typeface="Times New Roman" panose="02020603050405020304" pitchFamily="18" charset="0"/>
              </a:rPr>
              <a:t> = band * 16 +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Ea</a:t>
            </a:r>
            <a:r>
              <a:rPr lang="en-US" sz="1800" dirty="0">
                <a:effectLst/>
                <a:latin typeface="Calibri" panose="020F0502020204030204" pitchFamily="34" charset="0"/>
                <a:ea typeface="Calibri" panose="020F0502020204030204" pitchFamily="34" charset="0"/>
                <a:cs typeface="Times New Roman" panose="02020603050405020304" pitchFamily="18" charset="0"/>
              </a:rPr>
              <a:t> * 4 + Eb                                                                         – (3)</a:t>
            </a:r>
          </a:p>
          <a:p>
            <a:pPr lvl="1"/>
            <a:r>
              <a:rPr lang="en-US" sz="1800" dirty="0">
                <a:latin typeface="Calibri" panose="020F0502020204030204" pitchFamily="34" charset="0"/>
                <a:cs typeface="Times New Roman" panose="02020603050405020304" pitchFamily="18" charset="0"/>
              </a:rPr>
              <a:t>Variable “band” in Eq. 3 above is derived based on the sample value of either the Luma or Chroma sample. </a:t>
            </a:r>
          </a:p>
          <a:p>
            <a:pPr lvl="1"/>
            <a:endParaRPr lang="en-US" sz="1800" dirty="0">
              <a:latin typeface="Calibri" panose="020F0502020204030204" pitchFamily="34" charset="0"/>
              <a:cs typeface="Times New Roman" panose="02020603050405020304" pitchFamily="18" charset="0"/>
            </a:endParaRPr>
          </a:p>
          <a:p>
            <a:r>
              <a:rPr lang="en-US" dirty="0"/>
              <a:t>Each CTU can either select the new “Edge based” classifier or “Band” classifier.</a:t>
            </a:r>
          </a:p>
        </p:txBody>
      </p:sp>
      <p:sp>
        <p:nvSpPr>
          <p:cNvPr id="15" name="Subtitle 3">
            <a:extLst>
              <a:ext uri="{FF2B5EF4-FFF2-40B4-BE49-F238E27FC236}">
                <a16:creationId xmlns:a16="http://schemas.microsoft.com/office/drawing/2014/main" id="{9C1301C1-15BB-4A18-84CB-8DBB7E928B1F}"/>
              </a:ext>
            </a:extLst>
          </p:cNvPr>
          <p:cNvSpPr>
            <a:spLocks noGrp="1"/>
          </p:cNvSpPr>
          <p:nvPr>
            <p:ph type="subTitle" idx="1"/>
          </p:nvPr>
        </p:nvSpPr>
        <p:spPr>
          <a:xfrm>
            <a:off x="494189" y="1088135"/>
            <a:ext cx="11188223" cy="274320"/>
          </a:xfrm>
        </p:spPr>
        <p:txBody>
          <a:bodyPr/>
          <a:lstStyle/>
          <a:p>
            <a:endParaRPr lang="en-US"/>
          </a:p>
        </p:txBody>
      </p:sp>
      <p:pic>
        <p:nvPicPr>
          <p:cNvPr id="12" name="Picture 11">
            <a:extLst>
              <a:ext uri="{FF2B5EF4-FFF2-40B4-BE49-F238E27FC236}">
                <a16:creationId xmlns:a16="http://schemas.microsoft.com/office/drawing/2014/main" id="{FF7FB0F6-F7BA-48C8-854D-52EDBD8BB1F5}"/>
              </a:ext>
            </a:extLst>
          </p:cNvPr>
          <p:cNvPicPr>
            <a:picLocks noChangeAspect="1"/>
          </p:cNvPicPr>
          <p:nvPr/>
        </p:nvPicPr>
        <p:blipFill>
          <a:blip r:embed="rId2"/>
          <a:stretch>
            <a:fillRect/>
          </a:stretch>
        </p:blipFill>
        <p:spPr>
          <a:xfrm>
            <a:off x="7448301" y="2046607"/>
            <a:ext cx="3048926" cy="701124"/>
          </a:xfrm>
          <a:prstGeom prst="rect">
            <a:avLst/>
          </a:prstGeom>
        </p:spPr>
      </p:pic>
    </p:spTree>
    <p:extLst>
      <p:ext uri="{BB962C8B-B14F-4D97-AF65-F5344CB8AC3E}">
        <p14:creationId xmlns:p14="http://schemas.microsoft.com/office/powerpoint/2010/main" val="29461910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7D966B-BF0D-4D9D-A1DE-2D18436020C7}"/>
              </a:ext>
            </a:extLst>
          </p:cNvPr>
          <p:cNvSpPr>
            <a:spLocks noGrp="1"/>
          </p:cNvSpPr>
          <p:nvPr>
            <p:ph type="title"/>
          </p:nvPr>
        </p:nvSpPr>
        <p:spPr>
          <a:xfrm>
            <a:off x="269452" y="145214"/>
            <a:ext cx="11427526" cy="878959"/>
          </a:xfrm>
        </p:spPr>
        <p:txBody>
          <a:bodyPr/>
          <a:lstStyle/>
          <a:p>
            <a:r>
              <a:rPr lang="en-US" dirty="0"/>
              <a:t>“Edge based” classifier applied only to Chroma components</a:t>
            </a:r>
          </a:p>
        </p:txBody>
      </p:sp>
      <p:graphicFrame>
        <p:nvGraphicFramePr>
          <p:cNvPr id="6" name="Content Placeholder 5">
            <a:extLst>
              <a:ext uri="{FF2B5EF4-FFF2-40B4-BE49-F238E27FC236}">
                <a16:creationId xmlns:a16="http://schemas.microsoft.com/office/drawing/2014/main" id="{CBABFDA8-546F-40A0-B490-0B8E96402860}"/>
              </a:ext>
            </a:extLst>
          </p:cNvPr>
          <p:cNvGraphicFramePr>
            <a:graphicFrameLocks noGrp="1"/>
          </p:cNvGraphicFramePr>
          <p:nvPr>
            <p:ph sz="quarter" idx="14"/>
            <p:extLst>
              <p:ext uri="{D42A27DB-BD31-4B8C-83A1-F6EECF244321}">
                <p14:modId xmlns:p14="http://schemas.microsoft.com/office/powerpoint/2010/main" val="4235606895"/>
              </p:ext>
            </p:extLst>
          </p:nvPr>
        </p:nvGraphicFramePr>
        <p:xfrm>
          <a:off x="269452" y="1232230"/>
          <a:ext cx="4038600" cy="1943100"/>
        </p:xfrm>
        <a:graphic>
          <a:graphicData uri="http://schemas.openxmlformats.org/drawingml/2006/table">
            <a:tbl>
              <a:tblPr/>
              <a:tblGrid>
                <a:gridCol w="928615">
                  <a:extLst>
                    <a:ext uri="{9D8B030D-6E8A-4147-A177-3AD203B41FA5}">
                      <a16:colId xmlns:a16="http://schemas.microsoft.com/office/drawing/2014/main" val="1244023230"/>
                    </a:ext>
                  </a:extLst>
                </a:gridCol>
                <a:gridCol w="621997">
                  <a:extLst>
                    <a:ext uri="{9D8B030D-6E8A-4147-A177-3AD203B41FA5}">
                      <a16:colId xmlns:a16="http://schemas.microsoft.com/office/drawing/2014/main" val="3583722734"/>
                    </a:ext>
                  </a:extLst>
                </a:gridCol>
                <a:gridCol w="621997">
                  <a:extLst>
                    <a:ext uri="{9D8B030D-6E8A-4147-A177-3AD203B41FA5}">
                      <a16:colId xmlns:a16="http://schemas.microsoft.com/office/drawing/2014/main" val="1511327704"/>
                    </a:ext>
                  </a:extLst>
                </a:gridCol>
                <a:gridCol w="621997">
                  <a:extLst>
                    <a:ext uri="{9D8B030D-6E8A-4147-A177-3AD203B41FA5}">
                      <a16:colId xmlns:a16="http://schemas.microsoft.com/office/drawing/2014/main" val="1102149952"/>
                    </a:ext>
                  </a:extLst>
                </a:gridCol>
                <a:gridCol w="621997">
                  <a:extLst>
                    <a:ext uri="{9D8B030D-6E8A-4147-A177-3AD203B41FA5}">
                      <a16:colId xmlns:a16="http://schemas.microsoft.com/office/drawing/2014/main" val="2206515301"/>
                    </a:ext>
                  </a:extLst>
                </a:gridCol>
                <a:gridCol w="621997">
                  <a:extLst>
                    <a:ext uri="{9D8B030D-6E8A-4147-A177-3AD203B41FA5}">
                      <a16:colId xmlns:a16="http://schemas.microsoft.com/office/drawing/2014/main" val="4188741102"/>
                    </a:ext>
                  </a:extLst>
                </a:gridCol>
              </a:tblGrid>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All Intra Main10 </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95158605"/>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dirty="0">
                          <a:solidFill>
                            <a:srgbClr val="000000"/>
                          </a:solidFill>
                          <a:effectLst/>
                          <a:latin typeface="Arial" panose="020B0604020202020204" pitchFamily="34" charset="0"/>
                        </a:rPr>
                        <a:t>Over ECM-2.0</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902555577"/>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Y</a:t>
                      </a:r>
                    </a:p>
                  </a:txBody>
                  <a:tcPr marL="6350" marR="6350" marT="63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6350" marR="6350" marT="63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6350" marR="6350" marT="635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6350" marR="6350" marT="635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49533445"/>
                  </a:ext>
                </a:extLst>
              </a:tr>
              <a:tr h="161925">
                <a:tc>
                  <a:txBody>
                    <a:bodyPr/>
                    <a:lstStyle/>
                    <a:p>
                      <a:pPr algn="ctr" fontAlgn="ctr"/>
                      <a:r>
                        <a:rPr lang="en-US" sz="900" b="0" i="0" u="none" strike="noStrike">
                          <a:solidFill>
                            <a:srgbClr val="000000"/>
                          </a:solidFill>
                          <a:effectLst/>
                          <a:latin typeface="Arial" panose="020B0604020202020204" pitchFamily="34" charset="0"/>
                        </a:rPr>
                        <a:t>Class A1</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0.09%</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-1.25%</a:t>
                      </a:r>
                    </a:p>
                  </a:txBody>
                  <a:tcPr marL="6350" marR="6350" marT="635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-0.87%</a:t>
                      </a:r>
                    </a:p>
                  </a:txBody>
                  <a:tcPr marL="6350" marR="6350" marT="635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102%</a:t>
                      </a:r>
                    </a:p>
                  </a:txBody>
                  <a:tcPr marL="6350" marR="6350" marT="635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069596602"/>
                  </a:ext>
                </a:extLst>
              </a:tr>
              <a:tr h="161925">
                <a:tc>
                  <a:txBody>
                    <a:bodyPr/>
                    <a:lstStyle/>
                    <a:p>
                      <a:pPr algn="ctr" fontAlgn="ctr"/>
                      <a:r>
                        <a:rPr lang="en-US" sz="900" b="0" i="0" u="none" strike="noStrike">
                          <a:solidFill>
                            <a:srgbClr val="000000"/>
                          </a:solidFill>
                          <a:effectLst/>
                          <a:latin typeface="Arial" panose="020B0604020202020204" pitchFamily="34" charset="0"/>
                        </a:rPr>
                        <a:t>Class A2</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0.05%</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-1.29%</a:t>
                      </a:r>
                    </a:p>
                  </a:txBody>
                  <a:tcPr marL="6350" marR="6350" marT="635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-4.66%</a:t>
                      </a:r>
                    </a:p>
                  </a:txBody>
                  <a:tcPr marL="6350" marR="6350" marT="6350" marB="0" anchor="ctr">
                    <a:lnL>
                      <a:noFill/>
                    </a:lnL>
                    <a:lnR w="635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99%</a:t>
                      </a:r>
                    </a:p>
                  </a:txBody>
                  <a:tcPr marL="6350" marR="6350" marT="635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102%</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803136170"/>
                  </a:ext>
                </a:extLst>
              </a:tr>
              <a:tr h="161925">
                <a:tc>
                  <a:txBody>
                    <a:bodyPr/>
                    <a:lstStyle/>
                    <a:p>
                      <a:pPr algn="ctr" fontAlgn="ctr"/>
                      <a:r>
                        <a:rPr lang="en-US" sz="900" b="0" i="0" u="none" strike="noStrike">
                          <a:solidFill>
                            <a:srgbClr val="000000"/>
                          </a:solidFill>
                          <a:effectLst/>
                          <a:latin typeface="Arial" panose="020B0604020202020204" pitchFamily="34" charset="0"/>
                        </a:rPr>
                        <a:t>Class B</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0.08%</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-2.25%</a:t>
                      </a:r>
                    </a:p>
                  </a:txBody>
                  <a:tcPr marL="6350" marR="6350" marT="635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-0.24%</a:t>
                      </a:r>
                    </a:p>
                  </a:txBody>
                  <a:tcPr marL="6350" marR="6350" marT="635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6350" marR="6350" marT="635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103%</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733861468"/>
                  </a:ext>
                </a:extLst>
              </a:tr>
              <a:tr h="161925">
                <a:tc>
                  <a:txBody>
                    <a:bodyPr/>
                    <a:lstStyle/>
                    <a:p>
                      <a:pPr algn="ctr" fontAlgn="ctr"/>
                      <a:r>
                        <a:rPr lang="en-US" sz="900" b="0" i="0" u="none" strike="noStrike">
                          <a:solidFill>
                            <a:srgbClr val="000000"/>
                          </a:solidFill>
                          <a:effectLst/>
                          <a:latin typeface="Arial" panose="020B0604020202020204" pitchFamily="34" charset="0"/>
                        </a:rPr>
                        <a:t>Class C</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0.04%</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0.28%</a:t>
                      </a:r>
                    </a:p>
                  </a:txBody>
                  <a:tcPr marL="6350" marR="6350" marT="635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0.20%</a:t>
                      </a:r>
                    </a:p>
                  </a:txBody>
                  <a:tcPr marL="6350" marR="6350" marT="635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6350" marR="6350" marT="635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60670581"/>
                  </a:ext>
                </a:extLst>
              </a:tr>
              <a:tr h="161925">
                <a:tc>
                  <a:txBody>
                    <a:bodyPr/>
                    <a:lstStyle/>
                    <a:p>
                      <a:pPr algn="ctr" fontAlgn="ctr"/>
                      <a:r>
                        <a:rPr lang="en-US" sz="900" b="0" i="0" u="none" strike="noStrike">
                          <a:solidFill>
                            <a:srgbClr val="000000"/>
                          </a:solidFill>
                          <a:effectLst/>
                          <a:latin typeface="Arial" panose="020B0604020202020204" pitchFamily="34" charset="0"/>
                        </a:rPr>
                        <a:t>Class E</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0.04%</a:t>
                      </a:r>
                    </a:p>
                  </a:txBody>
                  <a:tcPr marL="6350" marR="6350" marT="63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-0.93%</a:t>
                      </a:r>
                    </a:p>
                  </a:txBody>
                  <a:tcPr marL="6350" marR="6350" marT="63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0.37%</a:t>
                      </a:r>
                    </a:p>
                  </a:txBody>
                  <a:tcPr marL="6350" marR="6350" marT="635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6350" marR="6350" marT="635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102%</a:t>
                      </a: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41923462"/>
                  </a:ext>
                </a:extLst>
              </a:tr>
              <a:tr h="161925">
                <a:tc>
                  <a:txBody>
                    <a:bodyPr/>
                    <a:lstStyle/>
                    <a:p>
                      <a:pPr algn="ctr" fontAlgn="ctr"/>
                      <a:r>
                        <a:rPr lang="en-US" sz="900" b="1" i="0" u="none" strike="noStrike">
                          <a:solidFill>
                            <a:srgbClr val="000000"/>
                          </a:solidFill>
                          <a:effectLst/>
                          <a:latin typeface="Arial" panose="020B0604020202020204" pitchFamily="34" charset="0"/>
                        </a:rPr>
                        <a:t>Overall </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0.06%</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-1.14%</a:t>
                      </a:r>
                    </a:p>
                  </a:txBody>
                  <a:tcPr marL="6350" marR="6350" marT="635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-0.88%</a:t>
                      </a:r>
                    </a:p>
                  </a:txBody>
                  <a:tcPr marL="6350" marR="6350" marT="635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6350" marR="6350" marT="635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102%</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75976562"/>
                  </a:ext>
                </a:extLst>
              </a:tr>
              <a:tr h="161925">
                <a:tc>
                  <a:txBody>
                    <a:bodyPr/>
                    <a:lstStyle/>
                    <a:p>
                      <a:pPr algn="ctr" fontAlgn="ctr"/>
                      <a:r>
                        <a:rPr lang="en-US" sz="900" b="0" i="0" u="none" strike="noStrike">
                          <a:solidFill>
                            <a:srgbClr val="000000"/>
                          </a:solidFill>
                          <a:effectLst/>
                          <a:latin typeface="Arial" panose="020B0604020202020204" pitchFamily="34" charset="0"/>
                        </a:rPr>
                        <a:t>Class D</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-0.04%</a:t>
                      </a:r>
                    </a:p>
                  </a:txBody>
                  <a:tcPr marL="6350" marR="6350" marT="635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6350" marR="6350" marT="635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6350" marR="6350" marT="635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445485322"/>
                  </a:ext>
                </a:extLst>
              </a:tr>
              <a:tr h="161925">
                <a:tc>
                  <a:txBody>
                    <a:bodyPr/>
                    <a:lstStyle/>
                    <a:p>
                      <a:pPr algn="ctr" fontAlgn="ctr"/>
                      <a:r>
                        <a:rPr lang="en-US" sz="900" b="0" i="0" u="none" strike="noStrike">
                          <a:solidFill>
                            <a:srgbClr val="000000"/>
                          </a:solidFill>
                          <a:effectLst/>
                          <a:latin typeface="Arial" panose="020B0604020202020204" pitchFamily="34" charset="0"/>
                        </a:rPr>
                        <a:t>Class F</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0.04%</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-1.29%</a:t>
                      </a:r>
                    </a:p>
                  </a:txBody>
                  <a:tcPr marL="6350" marR="6350" marT="635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-0.78%</a:t>
                      </a:r>
                    </a:p>
                  </a:txBody>
                  <a:tcPr marL="6350" marR="6350" marT="635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6350" marR="6350" marT="635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102%</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378664339"/>
                  </a:ext>
                </a:extLst>
              </a:tr>
              <a:tr h="161925">
                <a:tc>
                  <a:txBody>
                    <a:bodyPr/>
                    <a:lstStyle/>
                    <a:p>
                      <a:pPr algn="ctr" fontAlgn="ctr"/>
                      <a:r>
                        <a:rPr lang="en-US" sz="900" b="0" i="0" u="none" strike="noStrike">
                          <a:solidFill>
                            <a:srgbClr val="000000"/>
                          </a:solidFill>
                          <a:effectLst/>
                          <a:latin typeface="Arial" panose="020B0604020202020204" pitchFamily="34" charset="0"/>
                        </a:rPr>
                        <a:t>Class TGM</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0.05%</a:t>
                      </a:r>
                    </a:p>
                  </a:txBody>
                  <a:tcPr marL="6350" marR="6350" marT="63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-1.77%</a:t>
                      </a:r>
                    </a:p>
                  </a:txBody>
                  <a:tcPr marL="6350" marR="6350" marT="63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-1.54%</a:t>
                      </a:r>
                    </a:p>
                  </a:txBody>
                  <a:tcPr marL="6350" marR="6350" marT="635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6350" marR="6350" marT="635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100%</a:t>
                      </a: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64634167"/>
                  </a:ext>
                </a:extLst>
              </a:tr>
            </a:tbl>
          </a:graphicData>
        </a:graphic>
      </p:graphicFrame>
      <p:graphicFrame>
        <p:nvGraphicFramePr>
          <p:cNvPr id="7" name="Table 6">
            <a:extLst>
              <a:ext uri="{FF2B5EF4-FFF2-40B4-BE49-F238E27FC236}">
                <a16:creationId xmlns:a16="http://schemas.microsoft.com/office/drawing/2014/main" id="{FAD7FEB2-FAA7-4FEF-B15A-BDE426720BBD}"/>
              </a:ext>
            </a:extLst>
          </p:cNvPr>
          <p:cNvGraphicFramePr>
            <a:graphicFrameLocks noGrp="1"/>
          </p:cNvGraphicFramePr>
          <p:nvPr>
            <p:extLst>
              <p:ext uri="{D42A27DB-BD31-4B8C-83A1-F6EECF244321}">
                <p14:modId xmlns:p14="http://schemas.microsoft.com/office/powerpoint/2010/main" val="1852012933"/>
              </p:ext>
            </p:extLst>
          </p:nvPr>
        </p:nvGraphicFramePr>
        <p:xfrm>
          <a:off x="4602049" y="1232230"/>
          <a:ext cx="3365500" cy="1943100"/>
        </p:xfrm>
        <a:graphic>
          <a:graphicData uri="http://schemas.openxmlformats.org/drawingml/2006/table">
            <a:tbl>
              <a:tblPr/>
              <a:tblGrid>
                <a:gridCol w="673100">
                  <a:extLst>
                    <a:ext uri="{9D8B030D-6E8A-4147-A177-3AD203B41FA5}">
                      <a16:colId xmlns:a16="http://schemas.microsoft.com/office/drawing/2014/main" val="4146634081"/>
                    </a:ext>
                  </a:extLst>
                </a:gridCol>
                <a:gridCol w="673100">
                  <a:extLst>
                    <a:ext uri="{9D8B030D-6E8A-4147-A177-3AD203B41FA5}">
                      <a16:colId xmlns:a16="http://schemas.microsoft.com/office/drawing/2014/main" val="1722646065"/>
                    </a:ext>
                  </a:extLst>
                </a:gridCol>
                <a:gridCol w="673100">
                  <a:extLst>
                    <a:ext uri="{9D8B030D-6E8A-4147-A177-3AD203B41FA5}">
                      <a16:colId xmlns:a16="http://schemas.microsoft.com/office/drawing/2014/main" val="961692714"/>
                    </a:ext>
                  </a:extLst>
                </a:gridCol>
                <a:gridCol w="673100">
                  <a:extLst>
                    <a:ext uri="{9D8B030D-6E8A-4147-A177-3AD203B41FA5}">
                      <a16:colId xmlns:a16="http://schemas.microsoft.com/office/drawing/2014/main" val="3361329833"/>
                    </a:ext>
                  </a:extLst>
                </a:gridCol>
                <a:gridCol w="673100">
                  <a:extLst>
                    <a:ext uri="{9D8B030D-6E8A-4147-A177-3AD203B41FA5}">
                      <a16:colId xmlns:a16="http://schemas.microsoft.com/office/drawing/2014/main" val="2283895915"/>
                    </a:ext>
                  </a:extLst>
                </a:gridCol>
              </a:tblGrid>
              <a:tr h="161925">
                <a:tc gridSpan="5">
                  <a:txBody>
                    <a:bodyPr/>
                    <a:lstStyle/>
                    <a:p>
                      <a:pPr algn="ctr" fontAlgn="ctr"/>
                      <a:r>
                        <a:rPr lang="en-US" sz="900" b="1" i="0" u="none" strike="noStrike">
                          <a:solidFill>
                            <a:srgbClr val="000000"/>
                          </a:solidFill>
                          <a:effectLst/>
                          <a:latin typeface="Arial" panose="020B0604020202020204" pitchFamily="34" charset="0"/>
                        </a:rPr>
                        <a:t>Random Access Main 10</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907531291"/>
                  </a:ext>
                </a:extLst>
              </a:tr>
              <a:tr h="161925">
                <a:tc gridSpan="5">
                  <a:txBody>
                    <a:bodyPr/>
                    <a:lstStyle/>
                    <a:p>
                      <a:pPr algn="ctr" fontAlgn="ctr"/>
                      <a:r>
                        <a:rPr lang="en-US" sz="900" b="1" i="0" u="none" strike="noStrike">
                          <a:solidFill>
                            <a:srgbClr val="000000"/>
                          </a:solidFill>
                          <a:effectLst/>
                          <a:latin typeface="Arial" panose="020B0604020202020204" pitchFamily="34" charset="0"/>
                        </a:rPr>
                        <a:t>Over ECM-2.0</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080102589"/>
                  </a:ext>
                </a:extLst>
              </a:tr>
              <a:tr h="161925">
                <a:tc>
                  <a:txBody>
                    <a:bodyPr/>
                    <a:lstStyle/>
                    <a:p>
                      <a:pPr algn="ctr" fontAlgn="ctr"/>
                      <a:r>
                        <a:rPr lang="en-US" sz="900" b="0" i="0" u="none" strike="noStrike">
                          <a:solidFill>
                            <a:srgbClr val="000000"/>
                          </a:solidFill>
                          <a:effectLst/>
                          <a:latin typeface="Arial" panose="020B0604020202020204" pitchFamily="34" charset="0"/>
                        </a:rPr>
                        <a:t>Y</a:t>
                      </a:r>
                    </a:p>
                  </a:txBody>
                  <a:tcPr marL="6350" marR="6350" marT="63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6350" marR="6350" marT="63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6350" marR="6350" marT="635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6350" marR="6350" marT="635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43500617"/>
                  </a:ext>
                </a:extLst>
              </a:tr>
              <a:tr h="161925">
                <a:tc>
                  <a:txBody>
                    <a:bodyPr/>
                    <a:lstStyle/>
                    <a:p>
                      <a:pPr algn="ctr" fontAlgn="ctr"/>
                      <a:r>
                        <a:rPr lang="en-US" sz="900" b="0" i="0" u="none" strike="noStrike">
                          <a:solidFill>
                            <a:srgbClr val="000000"/>
                          </a:solidFill>
                          <a:effectLst/>
                          <a:latin typeface="Arial" panose="020B0604020202020204" pitchFamily="34" charset="0"/>
                        </a:rPr>
                        <a:t>0.03%</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-0.39%</a:t>
                      </a:r>
                    </a:p>
                  </a:txBody>
                  <a:tcPr marL="6350" marR="6350" marT="635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-0.04%</a:t>
                      </a:r>
                    </a:p>
                  </a:txBody>
                  <a:tcPr marL="6350" marR="6350" marT="635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6350" marR="6350" marT="635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4007539451"/>
                  </a:ext>
                </a:extLst>
              </a:tr>
              <a:tr h="161925">
                <a:tc>
                  <a:txBody>
                    <a:bodyPr/>
                    <a:lstStyle/>
                    <a:p>
                      <a:pPr algn="ctr" fontAlgn="ctr"/>
                      <a:r>
                        <a:rPr lang="en-US" sz="900" b="0" i="0" u="none" strike="noStrike">
                          <a:solidFill>
                            <a:srgbClr val="000000"/>
                          </a:solidFill>
                          <a:effectLst/>
                          <a:latin typeface="Arial" panose="020B0604020202020204" pitchFamily="34" charset="0"/>
                        </a:rPr>
                        <a:t>0.03%</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-1.23%</a:t>
                      </a:r>
                    </a:p>
                  </a:txBody>
                  <a:tcPr marL="6350" marR="6350" marT="635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-3.16%</a:t>
                      </a:r>
                    </a:p>
                  </a:txBody>
                  <a:tcPr marL="6350" marR="6350" marT="6350" marB="0" anchor="ctr">
                    <a:lnL>
                      <a:noFill/>
                    </a:lnL>
                    <a:lnR w="635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97%</a:t>
                      </a:r>
                    </a:p>
                  </a:txBody>
                  <a:tcPr marL="6350" marR="6350" marT="635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425360656"/>
                  </a:ext>
                </a:extLst>
              </a:tr>
              <a:tr h="161925">
                <a:tc>
                  <a:txBody>
                    <a:bodyPr/>
                    <a:lstStyle/>
                    <a:p>
                      <a:pPr algn="ctr" fontAlgn="ctr"/>
                      <a:r>
                        <a:rPr lang="en-US" sz="900" b="0" i="0" u="none" strike="noStrike">
                          <a:solidFill>
                            <a:srgbClr val="000000"/>
                          </a:solidFill>
                          <a:effectLst/>
                          <a:latin typeface="Arial" panose="020B0604020202020204" pitchFamily="34" charset="0"/>
                        </a:rPr>
                        <a:t>0.06%</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-1.62%</a:t>
                      </a:r>
                    </a:p>
                  </a:txBody>
                  <a:tcPr marL="6350" marR="6350" marT="635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-0.14%</a:t>
                      </a:r>
                    </a:p>
                  </a:txBody>
                  <a:tcPr marL="6350" marR="6350" marT="635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6350" marR="6350" marT="635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032258852"/>
                  </a:ext>
                </a:extLst>
              </a:tr>
              <a:tr h="161925">
                <a:tc>
                  <a:txBody>
                    <a:bodyPr/>
                    <a:lstStyle/>
                    <a:p>
                      <a:pPr algn="ctr" fontAlgn="ctr"/>
                      <a:r>
                        <a:rPr lang="en-US" sz="900" b="0" i="0" u="none" strike="noStrike">
                          <a:solidFill>
                            <a:srgbClr val="000000"/>
                          </a:solidFill>
                          <a:effectLst/>
                          <a:latin typeface="Arial" panose="020B0604020202020204" pitchFamily="34" charset="0"/>
                        </a:rPr>
                        <a:t>0.03%</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-0.07%</a:t>
                      </a:r>
                    </a:p>
                  </a:txBody>
                  <a:tcPr marL="6350" marR="6350" marT="635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0.05%</a:t>
                      </a:r>
                    </a:p>
                  </a:txBody>
                  <a:tcPr marL="6350" marR="6350" marT="635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6350" marR="6350" marT="635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556789948"/>
                  </a:ext>
                </a:extLst>
              </a:tr>
              <a:tr h="161925">
                <a:tc>
                  <a:txBody>
                    <a:bodyPr/>
                    <a:lstStyle/>
                    <a:p>
                      <a:pPr algn="ctr" fontAlgn="ctr"/>
                      <a:r>
                        <a:rPr lang="en-US" sz="900" b="0" i="0" u="none" strike="noStrike">
                          <a:solidFill>
                            <a:srgbClr val="000000"/>
                          </a:solidFill>
                          <a:effectLst/>
                          <a:latin typeface="Arial" panose="020B0604020202020204" pitchFamily="34" charset="0"/>
                        </a:rPr>
                        <a:t> </a:t>
                      </a:r>
                    </a:p>
                  </a:txBody>
                  <a:tcPr marL="6350" marR="6350" marT="63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6350" marR="6350" marT="63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350" marR="6350" marT="635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350" marR="6350" marT="635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66265667"/>
                  </a:ext>
                </a:extLst>
              </a:tr>
              <a:tr h="161925">
                <a:tc>
                  <a:txBody>
                    <a:bodyPr/>
                    <a:lstStyle/>
                    <a:p>
                      <a:pPr algn="ctr" fontAlgn="ctr"/>
                      <a:r>
                        <a:rPr lang="en-US" sz="900" b="0" i="0" u="none" strike="noStrike">
                          <a:solidFill>
                            <a:srgbClr val="000000"/>
                          </a:solidFill>
                          <a:effectLst/>
                          <a:latin typeface="Arial" panose="020B0604020202020204" pitchFamily="34" charset="0"/>
                        </a:rPr>
                        <a:t>0.04%</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-0.88%</a:t>
                      </a:r>
                    </a:p>
                  </a:txBody>
                  <a:tcPr marL="6350" marR="6350" marT="635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-0.67%</a:t>
                      </a:r>
                    </a:p>
                  </a:txBody>
                  <a:tcPr marL="6350" marR="6350" marT="635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6350" marR="6350" marT="635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21341233"/>
                  </a:ext>
                </a:extLst>
              </a:tr>
              <a:tr h="161925">
                <a:tc>
                  <a:txBody>
                    <a:bodyPr/>
                    <a:lstStyle/>
                    <a:p>
                      <a:pPr algn="ctr" fontAlgn="ctr"/>
                      <a:r>
                        <a:rPr lang="en-US" sz="900" b="0" i="0" u="none" strike="noStrike">
                          <a:solidFill>
                            <a:srgbClr val="000000"/>
                          </a:solidFill>
                          <a:effectLst/>
                          <a:latin typeface="Arial" panose="020B0604020202020204" pitchFamily="34" charset="0"/>
                        </a:rPr>
                        <a:t>0.01%</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-0.14%</a:t>
                      </a:r>
                    </a:p>
                  </a:txBody>
                  <a:tcPr marL="6350" marR="6350" marT="635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-0.07%</a:t>
                      </a:r>
                    </a:p>
                  </a:txBody>
                  <a:tcPr marL="6350" marR="6350" marT="635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6350" marR="6350" marT="635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588094393"/>
                  </a:ext>
                </a:extLst>
              </a:tr>
              <a:tr h="161925">
                <a:tc>
                  <a:txBody>
                    <a:bodyPr/>
                    <a:lstStyle/>
                    <a:p>
                      <a:pPr algn="ctr" fontAlgn="ctr"/>
                      <a:r>
                        <a:rPr lang="en-US" sz="900" b="0" i="0" u="none" strike="noStrike">
                          <a:solidFill>
                            <a:srgbClr val="000000"/>
                          </a:solidFill>
                          <a:effectLst/>
                          <a:latin typeface="Arial" panose="020B0604020202020204" pitchFamily="34" charset="0"/>
                        </a:rPr>
                        <a:t>0.01%</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-0.65%</a:t>
                      </a:r>
                    </a:p>
                  </a:txBody>
                  <a:tcPr marL="6350" marR="6350" marT="635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-0.50%</a:t>
                      </a:r>
                    </a:p>
                  </a:txBody>
                  <a:tcPr marL="6350" marR="6350" marT="635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102%</a:t>
                      </a:r>
                    </a:p>
                  </a:txBody>
                  <a:tcPr marL="6350" marR="6350" marT="635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66665406"/>
                  </a:ext>
                </a:extLst>
              </a:tr>
              <a:tr h="161925">
                <a:tc>
                  <a:txBody>
                    <a:bodyPr/>
                    <a:lstStyle/>
                    <a:p>
                      <a:pPr algn="ctr" fontAlgn="ctr"/>
                      <a:r>
                        <a:rPr lang="en-US" sz="900" b="0" i="0" u="none" strike="noStrike">
                          <a:solidFill>
                            <a:srgbClr val="000000"/>
                          </a:solidFill>
                          <a:effectLst/>
                          <a:latin typeface="Arial" panose="020B0604020202020204" pitchFamily="34" charset="0"/>
                        </a:rPr>
                        <a:t>0.00%</a:t>
                      </a:r>
                    </a:p>
                  </a:txBody>
                  <a:tcPr marL="6350" marR="6350" marT="63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-0.82%</a:t>
                      </a:r>
                    </a:p>
                  </a:txBody>
                  <a:tcPr marL="6350" marR="6350" marT="63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-0.63%</a:t>
                      </a:r>
                    </a:p>
                  </a:txBody>
                  <a:tcPr marL="6350" marR="6350" marT="635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6350" marR="6350" marT="635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100%</a:t>
                      </a: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66911217"/>
                  </a:ext>
                </a:extLst>
              </a:tr>
            </a:tbl>
          </a:graphicData>
        </a:graphic>
      </p:graphicFrame>
      <p:graphicFrame>
        <p:nvGraphicFramePr>
          <p:cNvPr id="8" name="Table 7">
            <a:extLst>
              <a:ext uri="{FF2B5EF4-FFF2-40B4-BE49-F238E27FC236}">
                <a16:creationId xmlns:a16="http://schemas.microsoft.com/office/drawing/2014/main" id="{2B3DB6BE-979F-4983-8EDA-CC6F07B754CB}"/>
              </a:ext>
            </a:extLst>
          </p:cNvPr>
          <p:cNvGraphicFramePr>
            <a:graphicFrameLocks noGrp="1"/>
          </p:cNvGraphicFramePr>
          <p:nvPr>
            <p:extLst>
              <p:ext uri="{D42A27DB-BD31-4B8C-83A1-F6EECF244321}">
                <p14:modId xmlns:p14="http://schemas.microsoft.com/office/powerpoint/2010/main" val="563453923"/>
              </p:ext>
            </p:extLst>
          </p:nvPr>
        </p:nvGraphicFramePr>
        <p:xfrm>
          <a:off x="8261546" y="1232230"/>
          <a:ext cx="3365500" cy="1943100"/>
        </p:xfrm>
        <a:graphic>
          <a:graphicData uri="http://schemas.openxmlformats.org/drawingml/2006/table">
            <a:tbl>
              <a:tblPr/>
              <a:tblGrid>
                <a:gridCol w="673100">
                  <a:extLst>
                    <a:ext uri="{9D8B030D-6E8A-4147-A177-3AD203B41FA5}">
                      <a16:colId xmlns:a16="http://schemas.microsoft.com/office/drawing/2014/main" val="4006595851"/>
                    </a:ext>
                  </a:extLst>
                </a:gridCol>
                <a:gridCol w="673100">
                  <a:extLst>
                    <a:ext uri="{9D8B030D-6E8A-4147-A177-3AD203B41FA5}">
                      <a16:colId xmlns:a16="http://schemas.microsoft.com/office/drawing/2014/main" val="1096425292"/>
                    </a:ext>
                  </a:extLst>
                </a:gridCol>
                <a:gridCol w="673100">
                  <a:extLst>
                    <a:ext uri="{9D8B030D-6E8A-4147-A177-3AD203B41FA5}">
                      <a16:colId xmlns:a16="http://schemas.microsoft.com/office/drawing/2014/main" val="2499448332"/>
                    </a:ext>
                  </a:extLst>
                </a:gridCol>
                <a:gridCol w="673100">
                  <a:extLst>
                    <a:ext uri="{9D8B030D-6E8A-4147-A177-3AD203B41FA5}">
                      <a16:colId xmlns:a16="http://schemas.microsoft.com/office/drawing/2014/main" val="3620562731"/>
                    </a:ext>
                  </a:extLst>
                </a:gridCol>
                <a:gridCol w="673100">
                  <a:extLst>
                    <a:ext uri="{9D8B030D-6E8A-4147-A177-3AD203B41FA5}">
                      <a16:colId xmlns:a16="http://schemas.microsoft.com/office/drawing/2014/main" val="2718020096"/>
                    </a:ext>
                  </a:extLst>
                </a:gridCol>
              </a:tblGrid>
              <a:tr h="161925">
                <a:tc gridSpan="5">
                  <a:txBody>
                    <a:bodyPr/>
                    <a:lstStyle/>
                    <a:p>
                      <a:pPr algn="ctr" fontAlgn="ctr"/>
                      <a:r>
                        <a:rPr lang="en-US" sz="900" b="1" i="0" u="none" strike="noStrike">
                          <a:solidFill>
                            <a:srgbClr val="000000"/>
                          </a:solidFill>
                          <a:effectLst/>
                          <a:latin typeface="Arial" panose="020B0604020202020204" pitchFamily="34" charset="0"/>
                        </a:rPr>
                        <a:t>Low delay B Main10 </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561347749"/>
                  </a:ext>
                </a:extLst>
              </a:tr>
              <a:tr h="161925">
                <a:tc gridSpan="5">
                  <a:txBody>
                    <a:bodyPr/>
                    <a:lstStyle/>
                    <a:p>
                      <a:pPr algn="ctr" fontAlgn="ctr"/>
                      <a:r>
                        <a:rPr lang="en-US" sz="900" b="1" i="0" u="none" strike="noStrike">
                          <a:solidFill>
                            <a:srgbClr val="000000"/>
                          </a:solidFill>
                          <a:effectLst/>
                          <a:latin typeface="Arial" panose="020B0604020202020204" pitchFamily="34" charset="0"/>
                        </a:rPr>
                        <a:t>Over ECM-2.0</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518317264"/>
                  </a:ext>
                </a:extLst>
              </a:tr>
              <a:tr h="161925">
                <a:tc>
                  <a:txBody>
                    <a:bodyPr/>
                    <a:lstStyle/>
                    <a:p>
                      <a:pPr algn="ctr" fontAlgn="ctr"/>
                      <a:r>
                        <a:rPr lang="en-US" sz="900" b="0" i="0" u="none" strike="noStrike">
                          <a:solidFill>
                            <a:srgbClr val="000000"/>
                          </a:solidFill>
                          <a:effectLst/>
                          <a:latin typeface="Arial" panose="020B0604020202020204" pitchFamily="34" charset="0"/>
                        </a:rPr>
                        <a:t>Y</a:t>
                      </a:r>
                    </a:p>
                  </a:txBody>
                  <a:tcPr marL="6350" marR="6350" marT="63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6350" marR="6350" marT="63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6350" marR="6350" marT="635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6350" marR="6350" marT="635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7514936"/>
                  </a:ext>
                </a:extLst>
              </a:tr>
              <a:tr h="161925">
                <a:tc>
                  <a:txBody>
                    <a:bodyPr/>
                    <a:lstStyle/>
                    <a:p>
                      <a:pPr algn="ctr" fontAlgn="ctr"/>
                      <a:r>
                        <a:rPr lang="en-US" sz="900" b="0" i="0" u="none" strike="noStrike">
                          <a:solidFill>
                            <a:srgbClr val="000000"/>
                          </a:solidFill>
                          <a:effectLst/>
                          <a:latin typeface="Arial" panose="020B0604020202020204" pitchFamily="34" charset="0"/>
                        </a:rPr>
                        <a:t> </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350" marR="6350" marT="635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350" marR="6350" marT="635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350" marR="6350" marT="635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705969001"/>
                  </a:ext>
                </a:extLst>
              </a:tr>
              <a:tr h="161925">
                <a:tc>
                  <a:txBody>
                    <a:bodyPr/>
                    <a:lstStyle/>
                    <a:p>
                      <a:pPr algn="ctr" fontAlgn="ctr"/>
                      <a:r>
                        <a:rPr lang="en-US" sz="900" b="0" i="0" u="none" strike="noStrike">
                          <a:solidFill>
                            <a:srgbClr val="000000"/>
                          </a:solidFill>
                          <a:effectLst/>
                          <a:latin typeface="Arial" panose="020B0604020202020204" pitchFamily="34" charset="0"/>
                        </a:rPr>
                        <a:t> </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6350" marR="6350" marT="635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350" marR="6350" marT="635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350" marR="6350" marT="635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114234774"/>
                  </a:ext>
                </a:extLst>
              </a:tr>
              <a:tr h="161925">
                <a:tc>
                  <a:txBody>
                    <a:bodyPr/>
                    <a:lstStyle/>
                    <a:p>
                      <a:pPr algn="ctr" fontAlgn="ctr"/>
                      <a:r>
                        <a:rPr lang="en-US" sz="900" b="0" i="0" u="none" strike="noStrike">
                          <a:solidFill>
                            <a:srgbClr val="000000"/>
                          </a:solidFill>
                          <a:effectLst/>
                          <a:latin typeface="Arial" panose="020B0604020202020204" pitchFamily="34" charset="0"/>
                        </a:rPr>
                        <a:t>0.03%</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-1.29%</a:t>
                      </a:r>
                    </a:p>
                  </a:txBody>
                  <a:tcPr marL="6350" marR="6350" marT="635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-0.61%</a:t>
                      </a:r>
                    </a:p>
                  </a:txBody>
                  <a:tcPr marL="6350" marR="6350" marT="635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6350" marR="6350" marT="635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201147311"/>
                  </a:ext>
                </a:extLst>
              </a:tr>
              <a:tr h="161925">
                <a:tc>
                  <a:txBody>
                    <a:bodyPr/>
                    <a:lstStyle/>
                    <a:p>
                      <a:pPr algn="ctr" fontAlgn="ctr"/>
                      <a:r>
                        <a:rPr lang="en-US" sz="900" b="0" i="0" u="none" strike="noStrike">
                          <a:solidFill>
                            <a:srgbClr val="000000"/>
                          </a:solidFill>
                          <a:effectLst/>
                          <a:latin typeface="Arial" panose="020B0604020202020204" pitchFamily="34" charset="0"/>
                        </a:rPr>
                        <a:t>-0.06%</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-0.24%</a:t>
                      </a:r>
                    </a:p>
                  </a:txBody>
                  <a:tcPr marL="6350" marR="6350" marT="635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0.06%</a:t>
                      </a:r>
                    </a:p>
                  </a:txBody>
                  <a:tcPr marL="6350" marR="6350" marT="635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95%</a:t>
                      </a:r>
                    </a:p>
                  </a:txBody>
                  <a:tcPr marL="6350" marR="6350" marT="635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96%</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685991169"/>
                  </a:ext>
                </a:extLst>
              </a:tr>
              <a:tr h="161925">
                <a:tc>
                  <a:txBody>
                    <a:bodyPr/>
                    <a:lstStyle/>
                    <a:p>
                      <a:pPr algn="ctr" fontAlgn="ctr"/>
                      <a:r>
                        <a:rPr lang="en-US" sz="900" b="0" i="0" u="none" strike="noStrike">
                          <a:solidFill>
                            <a:srgbClr val="000000"/>
                          </a:solidFill>
                          <a:effectLst/>
                          <a:latin typeface="Arial" panose="020B0604020202020204" pitchFamily="34" charset="0"/>
                        </a:rPr>
                        <a:t>-0.06%</a:t>
                      </a:r>
                    </a:p>
                  </a:txBody>
                  <a:tcPr marL="6350" marR="6350" marT="63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-1.23%</a:t>
                      </a:r>
                    </a:p>
                  </a:txBody>
                  <a:tcPr marL="6350" marR="6350" marT="63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-1.18%</a:t>
                      </a:r>
                    </a:p>
                  </a:txBody>
                  <a:tcPr marL="6350" marR="6350" marT="635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98%</a:t>
                      </a:r>
                    </a:p>
                  </a:txBody>
                  <a:tcPr marL="6350" marR="6350" marT="635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97%</a:t>
                      </a: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21812274"/>
                  </a:ext>
                </a:extLst>
              </a:tr>
              <a:tr h="161925">
                <a:tc>
                  <a:txBody>
                    <a:bodyPr/>
                    <a:lstStyle/>
                    <a:p>
                      <a:pPr algn="ctr" fontAlgn="ctr"/>
                      <a:r>
                        <a:rPr lang="en-US" sz="900" b="0" i="0" u="none" strike="noStrike">
                          <a:solidFill>
                            <a:srgbClr val="000000"/>
                          </a:solidFill>
                          <a:effectLst/>
                          <a:latin typeface="Arial" panose="020B0604020202020204" pitchFamily="34" charset="0"/>
                        </a:rPr>
                        <a:t>-0.02%</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-0.93%</a:t>
                      </a:r>
                    </a:p>
                  </a:txBody>
                  <a:tcPr marL="6350" marR="6350" marT="635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-0.53%</a:t>
                      </a:r>
                    </a:p>
                  </a:txBody>
                  <a:tcPr marL="6350" marR="6350" marT="635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98%</a:t>
                      </a:r>
                    </a:p>
                  </a:txBody>
                  <a:tcPr marL="6350" marR="6350" marT="635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98%</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22418679"/>
                  </a:ext>
                </a:extLst>
              </a:tr>
              <a:tr h="161925">
                <a:tc>
                  <a:txBody>
                    <a:bodyPr/>
                    <a:lstStyle/>
                    <a:p>
                      <a:pPr algn="ctr" fontAlgn="ctr"/>
                      <a:r>
                        <a:rPr lang="en-US" sz="900" b="0" i="0" u="none" strike="noStrike">
                          <a:solidFill>
                            <a:srgbClr val="000000"/>
                          </a:solidFill>
                          <a:effectLst/>
                          <a:latin typeface="Arial" panose="020B0604020202020204" pitchFamily="34" charset="0"/>
                        </a:rPr>
                        <a:t>0.05%</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-0.32%</a:t>
                      </a:r>
                    </a:p>
                  </a:txBody>
                  <a:tcPr marL="6350" marR="6350" marT="635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0.19%</a:t>
                      </a:r>
                    </a:p>
                  </a:txBody>
                  <a:tcPr marL="6350" marR="6350" marT="635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98%</a:t>
                      </a:r>
                    </a:p>
                  </a:txBody>
                  <a:tcPr marL="6350" marR="6350" marT="635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4132389792"/>
                  </a:ext>
                </a:extLst>
              </a:tr>
              <a:tr h="161925">
                <a:tc>
                  <a:txBody>
                    <a:bodyPr/>
                    <a:lstStyle/>
                    <a:p>
                      <a:pPr algn="ctr" fontAlgn="ctr"/>
                      <a:r>
                        <a:rPr lang="en-US" sz="900" b="0" i="0" u="none" strike="noStrike">
                          <a:solidFill>
                            <a:srgbClr val="000000"/>
                          </a:solidFill>
                          <a:effectLst/>
                          <a:latin typeface="Arial" panose="020B0604020202020204" pitchFamily="34" charset="0"/>
                        </a:rPr>
                        <a:t>-0.08%</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-0.53%</a:t>
                      </a:r>
                    </a:p>
                  </a:txBody>
                  <a:tcPr marL="6350" marR="6350" marT="635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-0.59%</a:t>
                      </a:r>
                    </a:p>
                  </a:txBody>
                  <a:tcPr marL="6350" marR="6350" marT="635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98%</a:t>
                      </a:r>
                    </a:p>
                  </a:txBody>
                  <a:tcPr marL="6350" marR="6350" marT="635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97%</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825463057"/>
                  </a:ext>
                </a:extLst>
              </a:tr>
              <a:tr h="161925">
                <a:tc>
                  <a:txBody>
                    <a:bodyPr/>
                    <a:lstStyle/>
                    <a:p>
                      <a:pPr algn="ctr" fontAlgn="ctr"/>
                      <a:r>
                        <a:rPr lang="en-US" sz="900" b="0" i="0" u="none" strike="noStrike">
                          <a:solidFill>
                            <a:srgbClr val="000000"/>
                          </a:solidFill>
                          <a:effectLst/>
                          <a:latin typeface="Arial" panose="020B0604020202020204" pitchFamily="34" charset="0"/>
                        </a:rPr>
                        <a:t>0.07%</a:t>
                      </a:r>
                    </a:p>
                  </a:txBody>
                  <a:tcPr marL="6350" marR="6350" marT="63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-0.65%</a:t>
                      </a:r>
                    </a:p>
                  </a:txBody>
                  <a:tcPr marL="6350" marR="6350" marT="63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-0.46%</a:t>
                      </a:r>
                    </a:p>
                  </a:txBody>
                  <a:tcPr marL="6350" marR="6350" marT="635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6350" marR="6350" marT="635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99%</a:t>
                      </a: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32842213"/>
                  </a:ext>
                </a:extLst>
              </a:tr>
            </a:tbl>
          </a:graphicData>
        </a:graphic>
      </p:graphicFrame>
      <p:sp>
        <p:nvSpPr>
          <p:cNvPr id="9" name="Title 1">
            <a:extLst>
              <a:ext uri="{FF2B5EF4-FFF2-40B4-BE49-F238E27FC236}">
                <a16:creationId xmlns:a16="http://schemas.microsoft.com/office/drawing/2014/main" id="{88CD796E-74CD-4825-8882-2BC355063F53}"/>
              </a:ext>
            </a:extLst>
          </p:cNvPr>
          <p:cNvSpPr txBox="1">
            <a:spLocks/>
          </p:cNvSpPr>
          <p:nvPr/>
        </p:nvSpPr>
        <p:spPr>
          <a:xfrm>
            <a:off x="269452" y="3591443"/>
            <a:ext cx="11427526" cy="878959"/>
          </a:xfrm>
          <a:prstGeom prst="rect">
            <a:avLst/>
          </a:prstGeom>
        </p:spPr>
        <p:txBody>
          <a:bodyPr vert="horz" wrap="square" lIns="0" tIns="0" rIns="0" bIns="0" rtlCol="0" anchor="b">
            <a:spAutoFit/>
          </a:bodyPr>
          <a:lst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a:lstStyle>
          <a:p>
            <a:r>
              <a:rPr lang="en-US" dirty="0"/>
              <a:t>“Edge based” classifier applied to both Luma and  Chroma components</a:t>
            </a:r>
          </a:p>
        </p:txBody>
      </p:sp>
      <p:graphicFrame>
        <p:nvGraphicFramePr>
          <p:cNvPr id="15" name="Table 14">
            <a:extLst>
              <a:ext uri="{FF2B5EF4-FFF2-40B4-BE49-F238E27FC236}">
                <a16:creationId xmlns:a16="http://schemas.microsoft.com/office/drawing/2014/main" id="{8EB3968F-CC9A-4613-A2DE-4A4418CD43AA}"/>
              </a:ext>
            </a:extLst>
          </p:cNvPr>
          <p:cNvGraphicFramePr>
            <a:graphicFrameLocks noGrp="1"/>
          </p:cNvGraphicFramePr>
          <p:nvPr>
            <p:extLst>
              <p:ext uri="{D42A27DB-BD31-4B8C-83A1-F6EECF244321}">
                <p14:modId xmlns:p14="http://schemas.microsoft.com/office/powerpoint/2010/main" val="326362808"/>
              </p:ext>
            </p:extLst>
          </p:nvPr>
        </p:nvGraphicFramePr>
        <p:xfrm>
          <a:off x="4602049" y="4588576"/>
          <a:ext cx="3365500" cy="1943100"/>
        </p:xfrm>
        <a:graphic>
          <a:graphicData uri="http://schemas.openxmlformats.org/drawingml/2006/table">
            <a:tbl>
              <a:tblPr/>
              <a:tblGrid>
                <a:gridCol w="673100">
                  <a:extLst>
                    <a:ext uri="{9D8B030D-6E8A-4147-A177-3AD203B41FA5}">
                      <a16:colId xmlns:a16="http://schemas.microsoft.com/office/drawing/2014/main" val="329826060"/>
                    </a:ext>
                  </a:extLst>
                </a:gridCol>
                <a:gridCol w="673100">
                  <a:extLst>
                    <a:ext uri="{9D8B030D-6E8A-4147-A177-3AD203B41FA5}">
                      <a16:colId xmlns:a16="http://schemas.microsoft.com/office/drawing/2014/main" val="3534519307"/>
                    </a:ext>
                  </a:extLst>
                </a:gridCol>
                <a:gridCol w="673100">
                  <a:extLst>
                    <a:ext uri="{9D8B030D-6E8A-4147-A177-3AD203B41FA5}">
                      <a16:colId xmlns:a16="http://schemas.microsoft.com/office/drawing/2014/main" val="3262686574"/>
                    </a:ext>
                  </a:extLst>
                </a:gridCol>
                <a:gridCol w="673100">
                  <a:extLst>
                    <a:ext uri="{9D8B030D-6E8A-4147-A177-3AD203B41FA5}">
                      <a16:colId xmlns:a16="http://schemas.microsoft.com/office/drawing/2014/main" val="128770510"/>
                    </a:ext>
                  </a:extLst>
                </a:gridCol>
                <a:gridCol w="673100">
                  <a:extLst>
                    <a:ext uri="{9D8B030D-6E8A-4147-A177-3AD203B41FA5}">
                      <a16:colId xmlns:a16="http://schemas.microsoft.com/office/drawing/2014/main" val="1487728647"/>
                    </a:ext>
                  </a:extLst>
                </a:gridCol>
              </a:tblGrid>
              <a:tr h="161925">
                <a:tc gridSpan="5">
                  <a:txBody>
                    <a:bodyPr/>
                    <a:lstStyle/>
                    <a:p>
                      <a:pPr algn="ctr" fontAlgn="ctr"/>
                      <a:r>
                        <a:rPr lang="en-US" sz="900" b="1" i="0" u="none" strike="noStrike" dirty="0">
                          <a:solidFill>
                            <a:srgbClr val="000000"/>
                          </a:solidFill>
                          <a:effectLst/>
                          <a:latin typeface="Arial" panose="020B0604020202020204" pitchFamily="34" charset="0"/>
                        </a:rPr>
                        <a:t>Random Access Main 10</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070244120"/>
                  </a:ext>
                </a:extLst>
              </a:tr>
              <a:tr h="161925">
                <a:tc gridSpan="5">
                  <a:txBody>
                    <a:bodyPr/>
                    <a:lstStyle/>
                    <a:p>
                      <a:pPr algn="ctr" fontAlgn="ctr"/>
                      <a:r>
                        <a:rPr lang="en-US" sz="900" b="1" i="0" u="none" strike="noStrike">
                          <a:solidFill>
                            <a:srgbClr val="000000"/>
                          </a:solidFill>
                          <a:effectLst/>
                          <a:latin typeface="Arial" panose="020B0604020202020204" pitchFamily="34" charset="0"/>
                        </a:rPr>
                        <a:t>Over ECM-2.0</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89537940"/>
                  </a:ext>
                </a:extLst>
              </a:tr>
              <a:tr h="161925">
                <a:tc>
                  <a:txBody>
                    <a:bodyPr/>
                    <a:lstStyle/>
                    <a:p>
                      <a:pPr algn="ctr" fontAlgn="ctr"/>
                      <a:r>
                        <a:rPr lang="en-US" sz="900" b="0" i="0" u="none" strike="noStrike">
                          <a:solidFill>
                            <a:srgbClr val="000000"/>
                          </a:solidFill>
                          <a:effectLst/>
                          <a:latin typeface="Arial" panose="020B0604020202020204" pitchFamily="34" charset="0"/>
                        </a:rPr>
                        <a:t>Y</a:t>
                      </a:r>
                    </a:p>
                  </a:txBody>
                  <a:tcPr marL="6350" marR="6350" marT="63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6350" marR="6350" marT="63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6350" marR="6350" marT="635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6350" marR="6350" marT="635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07558363"/>
                  </a:ext>
                </a:extLst>
              </a:tr>
              <a:tr h="161925">
                <a:tc>
                  <a:txBody>
                    <a:bodyPr/>
                    <a:lstStyle/>
                    <a:p>
                      <a:pPr algn="ctr" fontAlgn="ctr"/>
                      <a:r>
                        <a:rPr lang="en-US" sz="900" b="0" i="0" u="none" strike="noStrike">
                          <a:solidFill>
                            <a:srgbClr val="000000"/>
                          </a:solidFill>
                          <a:effectLst/>
                          <a:latin typeface="Arial" panose="020B0604020202020204" pitchFamily="34" charset="0"/>
                        </a:rPr>
                        <a:t>#VALUE!</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6350" marR="6350" marT="635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6350" marR="6350" marT="635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#DIV/0!</a:t>
                      </a:r>
                    </a:p>
                  </a:txBody>
                  <a:tcPr marL="6350" marR="6350" marT="635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#DIV/0!</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708716503"/>
                  </a:ext>
                </a:extLst>
              </a:tr>
              <a:tr h="161925">
                <a:tc>
                  <a:txBody>
                    <a:bodyPr/>
                    <a:lstStyle/>
                    <a:p>
                      <a:pPr algn="ctr" fontAlgn="ctr"/>
                      <a:r>
                        <a:rPr lang="en-US" sz="900" b="0" i="0" u="none" strike="noStrike">
                          <a:solidFill>
                            <a:srgbClr val="000000"/>
                          </a:solidFill>
                          <a:effectLst/>
                          <a:latin typeface="Arial" panose="020B0604020202020204" pitchFamily="34" charset="0"/>
                        </a:rPr>
                        <a:t>#VALUE!</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6350" marR="6350" marT="635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6350" marR="6350" marT="635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#DIV/0!</a:t>
                      </a:r>
                    </a:p>
                  </a:txBody>
                  <a:tcPr marL="6350" marR="6350" marT="635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#DIV/0!</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145404257"/>
                  </a:ext>
                </a:extLst>
              </a:tr>
              <a:tr h="161925">
                <a:tc>
                  <a:txBody>
                    <a:bodyPr/>
                    <a:lstStyle/>
                    <a:p>
                      <a:pPr algn="ctr" fontAlgn="ctr"/>
                      <a:r>
                        <a:rPr lang="en-US" sz="900" b="0" i="0" u="none" strike="noStrike">
                          <a:solidFill>
                            <a:srgbClr val="000000"/>
                          </a:solidFill>
                          <a:effectLst/>
                          <a:latin typeface="Arial" panose="020B0604020202020204" pitchFamily="34" charset="0"/>
                        </a:rPr>
                        <a:t>-0.24%</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-1.36%</a:t>
                      </a:r>
                    </a:p>
                  </a:txBody>
                  <a:tcPr marL="6350" marR="6350" marT="635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0.06%</a:t>
                      </a:r>
                    </a:p>
                  </a:txBody>
                  <a:tcPr marL="6350" marR="6350" marT="635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6350" marR="6350" marT="635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477692950"/>
                  </a:ext>
                </a:extLst>
              </a:tr>
              <a:tr h="161925">
                <a:tc>
                  <a:txBody>
                    <a:bodyPr/>
                    <a:lstStyle/>
                    <a:p>
                      <a:pPr algn="ctr" fontAlgn="ctr"/>
                      <a:r>
                        <a:rPr lang="en-US" sz="900" b="0" i="0" u="none" strike="noStrike">
                          <a:solidFill>
                            <a:srgbClr val="000000"/>
                          </a:solidFill>
                          <a:effectLst/>
                          <a:latin typeface="Arial" panose="020B0604020202020204" pitchFamily="34" charset="0"/>
                        </a:rPr>
                        <a:t>-0.03%</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0.15%</a:t>
                      </a:r>
                    </a:p>
                  </a:txBody>
                  <a:tcPr marL="6350" marR="6350" marT="635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0.28%</a:t>
                      </a:r>
                    </a:p>
                  </a:txBody>
                  <a:tcPr marL="6350" marR="6350" marT="635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6350" marR="6350" marT="635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73448"/>
                  </a:ext>
                </a:extLst>
              </a:tr>
              <a:tr h="161925">
                <a:tc>
                  <a:txBody>
                    <a:bodyPr/>
                    <a:lstStyle/>
                    <a:p>
                      <a:pPr algn="ctr" fontAlgn="ctr"/>
                      <a:r>
                        <a:rPr lang="en-US" sz="900" b="0" i="0" u="none" strike="noStrike">
                          <a:solidFill>
                            <a:srgbClr val="000000"/>
                          </a:solidFill>
                          <a:effectLst/>
                          <a:latin typeface="Arial" panose="020B0604020202020204" pitchFamily="34" charset="0"/>
                        </a:rPr>
                        <a:t> </a:t>
                      </a:r>
                    </a:p>
                  </a:txBody>
                  <a:tcPr marL="6350" marR="6350" marT="63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6350" marR="6350" marT="63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350" marR="6350" marT="635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350" marR="6350" marT="635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98137831"/>
                  </a:ext>
                </a:extLst>
              </a:tr>
              <a:tr h="161925">
                <a:tc>
                  <a:txBody>
                    <a:bodyPr/>
                    <a:lstStyle/>
                    <a:p>
                      <a:pPr algn="ctr" fontAlgn="ctr"/>
                      <a:r>
                        <a:rPr lang="en-US" sz="900" b="0" i="0" u="none" strike="noStrike">
                          <a:solidFill>
                            <a:srgbClr val="000000"/>
                          </a:solidFill>
                          <a:effectLst/>
                          <a:latin typeface="Arial" panose="020B0604020202020204" pitchFamily="34" charset="0"/>
                        </a:rPr>
                        <a:t>#VALUE!</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6350" marR="6350" marT="635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6350" marR="6350" marT="635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#DIV/0!</a:t>
                      </a:r>
                    </a:p>
                  </a:txBody>
                  <a:tcPr marL="6350" marR="6350" marT="635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#DIV/0!</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56070932"/>
                  </a:ext>
                </a:extLst>
              </a:tr>
              <a:tr h="161925">
                <a:tc>
                  <a:txBody>
                    <a:bodyPr/>
                    <a:lstStyle/>
                    <a:p>
                      <a:pPr algn="ctr" fontAlgn="ctr"/>
                      <a:r>
                        <a:rPr lang="en-US" sz="900" b="0" i="0" u="none" strike="noStrike">
                          <a:solidFill>
                            <a:srgbClr val="000000"/>
                          </a:solidFill>
                          <a:effectLst/>
                          <a:latin typeface="Arial" panose="020B0604020202020204" pitchFamily="34" charset="0"/>
                        </a:rPr>
                        <a:t>-0.01%</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-0.13%</a:t>
                      </a:r>
                    </a:p>
                  </a:txBody>
                  <a:tcPr marL="6350" marR="6350" marT="635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6350" marR="6350" marT="635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6350" marR="6350" marT="635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97%</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4148920299"/>
                  </a:ext>
                </a:extLst>
              </a:tr>
              <a:tr h="161925">
                <a:tc>
                  <a:txBody>
                    <a:bodyPr/>
                    <a:lstStyle/>
                    <a:p>
                      <a:pPr algn="ctr" fontAlgn="ctr"/>
                      <a:r>
                        <a:rPr lang="en-US" sz="900" b="0" i="0" u="none" strike="noStrike">
                          <a:solidFill>
                            <a:srgbClr val="000000"/>
                          </a:solidFill>
                          <a:effectLst/>
                          <a:latin typeface="Arial" panose="020B0604020202020204" pitchFamily="34" charset="0"/>
                        </a:rPr>
                        <a:t>-0.19%</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-0.30%</a:t>
                      </a:r>
                    </a:p>
                  </a:txBody>
                  <a:tcPr marL="6350" marR="6350" marT="635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-0.19%</a:t>
                      </a:r>
                    </a:p>
                  </a:txBody>
                  <a:tcPr marL="6350" marR="6350" marT="635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102%</a:t>
                      </a:r>
                    </a:p>
                  </a:txBody>
                  <a:tcPr marL="6350" marR="6350" marT="635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271313800"/>
                  </a:ext>
                </a:extLst>
              </a:tr>
              <a:tr h="161925">
                <a:tc>
                  <a:txBody>
                    <a:bodyPr/>
                    <a:lstStyle/>
                    <a:p>
                      <a:pPr algn="ctr" fontAlgn="ctr"/>
                      <a:r>
                        <a:rPr lang="en-US" sz="900" b="0" i="0" u="none" strike="noStrike">
                          <a:solidFill>
                            <a:srgbClr val="000000"/>
                          </a:solidFill>
                          <a:effectLst/>
                          <a:latin typeface="Arial" panose="020B0604020202020204" pitchFamily="34" charset="0"/>
                        </a:rPr>
                        <a:t>-0.44%</a:t>
                      </a:r>
                    </a:p>
                  </a:txBody>
                  <a:tcPr marL="6350" marR="6350" marT="63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-0.62%</a:t>
                      </a:r>
                    </a:p>
                  </a:txBody>
                  <a:tcPr marL="6350" marR="6350" marT="63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-0.59%</a:t>
                      </a:r>
                    </a:p>
                  </a:txBody>
                  <a:tcPr marL="6350" marR="6350" marT="635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6350" marR="6350" marT="635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100%</a:t>
                      </a: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55718606"/>
                  </a:ext>
                </a:extLst>
              </a:tr>
            </a:tbl>
          </a:graphicData>
        </a:graphic>
      </p:graphicFrame>
      <p:graphicFrame>
        <p:nvGraphicFramePr>
          <p:cNvPr id="16" name="Table 15">
            <a:extLst>
              <a:ext uri="{FF2B5EF4-FFF2-40B4-BE49-F238E27FC236}">
                <a16:creationId xmlns:a16="http://schemas.microsoft.com/office/drawing/2014/main" id="{32E13E43-502A-42CF-B70F-6475249D99F4}"/>
              </a:ext>
            </a:extLst>
          </p:cNvPr>
          <p:cNvGraphicFramePr>
            <a:graphicFrameLocks noGrp="1"/>
          </p:cNvGraphicFramePr>
          <p:nvPr>
            <p:extLst>
              <p:ext uri="{D42A27DB-BD31-4B8C-83A1-F6EECF244321}">
                <p14:modId xmlns:p14="http://schemas.microsoft.com/office/powerpoint/2010/main" val="1697501425"/>
              </p:ext>
            </p:extLst>
          </p:nvPr>
        </p:nvGraphicFramePr>
        <p:xfrm>
          <a:off x="8261546" y="4588576"/>
          <a:ext cx="3365500" cy="1943100"/>
        </p:xfrm>
        <a:graphic>
          <a:graphicData uri="http://schemas.openxmlformats.org/drawingml/2006/table">
            <a:tbl>
              <a:tblPr/>
              <a:tblGrid>
                <a:gridCol w="673100">
                  <a:extLst>
                    <a:ext uri="{9D8B030D-6E8A-4147-A177-3AD203B41FA5}">
                      <a16:colId xmlns:a16="http://schemas.microsoft.com/office/drawing/2014/main" val="3385315946"/>
                    </a:ext>
                  </a:extLst>
                </a:gridCol>
                <a:gridCol w="673100">
                  <a:extLst>
                    <a:ext uri="{9D8B030D-6E8A-4147-A177-3AD203B41FA5}">
                      <a16:colId xmlns:a16="http://schemas.microsoft.com/office/drawing/2014/main" val="2394790754"/>
                    </a:ext>
                  </a:extLst>
                </a:gridCol>
                <a:gridCol w="673100">
                  <a:extLst>
                    <a:ext uri="{9D8B030D-6E8A-4147-A177-3AD203B41FA5}">
                      <a16:colId xmlns:a16="http://schemas.microsoft.com/office/drawing/2014/main" val="800202763"/>
                    </a:ext>
                  </a:extLst>
                </a:gridCol>
                <a:gridCol w="673100">
                  <a:extLst>
                    <a:ext uri="{9D8B030D-6E8A-4147-A177-3AD203B41FA5}">
                      <a16:colId xmlns:a16="http://schemas.microsoft.com/office/drawing/2014/main" val="2444426168"/>
                    </a:ext>
                  </a:extLst>
                </a:gridCol>
                <a:gridCol w="673100">
                  <a:extLst>
                    <a:ext uri="{9D8B030D-6E8A-4147-A177-3AD203B41FA5}">
                      <a16:colId xmlns:a16="http://schemas.microsoft.com/office/drawing/2014/main" val="2816836032"/>
                    </a:ext>
                  </a:extLst>
                </a:gridCol>
              </a:tblGrid>
              <a:tr h="161925">
                <a:tc gridSpan="5">
                  <a:txBody>
                    <a:bodyPr/>
                    <a:lstStyle/>
                    <a:p>
                      <a:pPr algn="ctr" fontAlgn="ctr"/>
                      <a:r>
                        <a:rPr lang="en-US" sz="900" b="1" i="0" u="none" strike="noStrike" dirty="0">
                          <a:solidFill>
                            <a:srgbClr val="000000"/>
                          </a:solidFill>
                          <a:effectLst/>
                          <a:latin typeface="Arial" panose="020B0604020202020204" pitchFamily="34" charset="0"/>
                        </a:rPr>
                        <a:t>Low delay B Main10 </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425897788"/>
                  </a:ext>
                </a:extLst>
              </a:tr>
              <a:tr h="161925">
                <a:tc gridSpan="5">
                  <a:txBody>
                    <a:bodyPr/>
                    <a:lstStyle/>
                    <a:p>
                      <a:pPr algn="ctr" fontAlgn="ctr"/>
                      <a:r>
                        <a:rPr lang="en-US" sz="900" b="1" i="0" u="none" strike="noStrike">
                          <a:solidFill>
                            <a:srgbClr val="000000"/>
                          </a:solidFill>
                          <a:effectLst/>
                          <a:latin typeface="Arial" panose="020B0604020202020204" pitchFamily="34" charset="0"/>
                        </a:rPr>
                        <a:t>Over ECM-2.0</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440187100"/>
                  </a:ext>
                </a:extLst>
              </a:tr>
              <a:tr h="161925">
                <a:tc>
                  <a:txBody>
                    <a:bodyPr/>
                    <a:lstStyle/>
                    <a:p>
                      <a:pPr algn="ctr" fontAlgn="ctr"/>
                      <a:r>
                        <a:rPr lang="en-US" sz="900" b="0" i="0" u="none" strike="noStrike">
                          <a:solidFill>
                            <a:srgbClr val="000000"/>
                          </a:solidFill>
                          <a:effectLst/>
                          <a:latin typeface="Arial" panose="020B0604020202020204" pitchFamily="34" charset="0"/>
                        </a:rPr>
                        <a:t>Y</a:t>
                      </a:r>
                    </a:p>
                  </a:txBody>
                  <a:tcPr marL="6350" marR="6350" marT="63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6350" marR="6350" marT="63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6350" marR="6350" marT="635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6350" marR="6350" marT="635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98932830"/>
                  </a:ext>
                </a:extLst>
              </a:tr>
              <a:tr h="161925">
                <a:tc>
                  <a:txBody>
                    <a:bodyPr/>
                    <a:lstStyle/>
                    <a:p>
                      <a:pPr algn="ctr" fontAlgn="ctr"/>
                      <a:r>
                        <a:rPr lang="en-US" sz="900" b="0" i="0" u="none" strike="noStrike">
                          <a:solidFill>
                            <a:srgbClr val="000000"/>
                          </a:solidFill>
                          <a:effectLst/>
                          <a:latin typeface="Arial" panose="020B0604020202020204" pitchFamily="34" charset="0"/>
                        </a:rPr>
                        <a:t> </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350" marR="6350" marT="635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350" marR="6350" marT="635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350" marR="6350" marT="635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967977680"/>
                  </a:ext>
                </a:extLst>
              </a:tr>
              <a:tr h="161925">
                <a:tc>
                  <a:txBody>
                    <a:bodyPr/>
                    <a:lstStyle/>
                    <a:p>
                      <a:pPr algn="ctr" fontAlgn="ctr"/>
                      <a:r>
                        <a:rPr lang="en-US" sz="900" b="0" i="0" u="none" strike="noStrike">
                          <a:solidFill>
                            <a:srgbClr val="000000"/>
                          </a:solidFill>
                          <a:effectLst/>
                          <a:latin typeface="Arial" panose="020B0604020202020204" pitchFamily="34" charset="0"/>
                        </a:rPr>
                        <a:t> </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6350" marR="6350" marT="635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350" marR="6350" marT="635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350" marR="6350" marT="635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946906373"/>
                  </a:ext>
                </a:extLst>
              </a:tr>
              <a:tr h="161925">
                <a:tc>
                  <a:txBody>
                    <a:bodyPr/>
                    <a:lstStyle/>
                    <a:p>
                      <a:pPr algn="ctr" fontAlgn="ctr"/>
                      <a:r>
                        <a:rPr lang="en-US" sz="900" b="0" i="0" u="none" strike="noStrike">
                          <a:solidFill>
                            <a:srgbClr val="000000"/>
                          </a:solidFill>
                          <a:effectLst/>
                          <a:latin typeface="Arial" panose="020B0604020202020204" pitchFamily="34" charset="0"/>
                        </a:rPr>
                        <a:t>#VALUE!</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6350" marR="6350" marT="635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6350" marR="6350" marT="635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#DIV/0!</a:t>
                      </a:r>
                    </a:p>
                  </a:txBody>
                  <a:tcPr marL="6350" marR="6350" marT="635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#DIV/0!</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495961252"/>
                  </a:ext>
                </a:extLst>
              </a:tr>
              <a:tr h="161925">
                <a:tc>
                  <a:txBody>
                    <a:bodyPr/>
                    <a:lstStyle/>
                    <a:p>
                      <a:pPr algn="ctr" fontAlgn="ctr"/>
                      <a:r>
                        <a:rPr lang="en-US" sz="900" b="0" i="0" u="none" strike="noStrike">
                          <a:solidFill>
                            <a:srgbClr val="000000"/>
                          </a:solidFill>
                          <a:effectLst/>
                          <a:latin typeface="Arial" panose="020B0604020202020204" pitchFamily="34" charset="0"/>
                        </a:rPr>
                        <a:t>-0.19%</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0.05%</a:t>
                      </a:r>
                    </a:p>
                  </a:txBody>
                  <a:tcPr marL="6350" marR="6350" marT="635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0.33%</a:t>
                      </a:r>
                    </a:p>
                  </a:txBody>
                  <a:tcPr marL="6350" marR="6350" marT="635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6350" marR="6350" marT="635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963957757"/>
                  </a:ext>
                </a:extLst>
              </a:tr>
              <a:tr h="161925">
                <a:tc>
                  <a:txBody>
                    <a:bodyPr/>
                    <a:lstStyle/>
                    <a:p>
                      <a:pPr algn="ctr" fontAlgn="ctr"/>
                      <a:r>
                        <a:rPr lang="en-US" sz="900" b="0" i="0" u="none" strike="noStrike">
                          <a:solidFill>
                            <a:srgbClr val="000000"/>
                          </a:solidFill>
                          <a:effectLst/>
                          <a:latin typeface="Arial" panose="020B0604020202020204" pitchFamily="34" charset="0"/>
                        </a:rPr>
                        <a:t>-0.42%</a:t>
                      </a:r>
                    </a:p>
                  </a:txBody>
                  <a:tcPr marL="6350" marR="6350" marT="63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-0.55%</a:t>
                      </a:r>
                    </a:p>
                  </a:txBody>
                  <a:tcPr marL="6350" marR="6350" marT="63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0.14%</a:t>
                      </a:r>
                    </a:p>
                  </a:txBody>
                  <a:tcPr marL="6350" marR="6350" marT="635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104%</a:t>
                      </a:r>
                    </a:p>
                  </a:txBody>
                  <a:tcPr marL="6350" marR="6350" marT="635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39017868"/>
                  </a:ext>
                </a:extLst>
              </a:tr>
              <a:tr h="161925">
                <a:tc>
                  <a:txBody>
                    <a:bodyPr/>
                    <a:lstStyle/>
                    <a:p>
                      <a:pPr algn="ctr" fontAlgn="ctr"/>
                      <a:r>
                        <a:rPr lang="en-US" sz="900" b="0" i="0" u="none" strike="noStrike">
                          <a:solidFill>
                            <a:srgbClr val="000000"/>
                          </a:solidFill>
                          <a:effectLst/>
                          <a:latin typeface="Arial" panose="020B0604020202020204" pitchFamily="34" charset="0"/>
                        </a:rPr>
                        <a:t>#VALUE!</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6350" marR="6350" marT="635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6350" marR="6350" marT="635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#DIV/0!</a:t>
                      </a:r>
                    </a:p>
                  </a:txBody>
                  <a:tcPr marL="6350" marR="6350" marT="635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#DIV/0!</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75123500"/>
                  </a:ext>
                </a:extLst>
              </a:tr>
              <a:tr h="161925">
                <a:tc>
                  <a:txBody>
                    <a:bodyPr/>
                    <a:lstStyle/>
                    <a:p>
                      <a:pPr algn="ctr" fontAlgn="ctr"/>
                      <a:r>
                        <a:rPr lang="en-US" sz="900" b="0" i="0" u="none" strike="noStrike">
                          <a:solidFill>
                            <a:srgbClr val="000000"/>
                          </a:solidFill>
                          <a:effectLst/>
                          <a:latin typeface="Arial" panose="020B0604020202020204" pitchFamily="34" charset="0"/>
                        </a:rPr>
                        <a:t>-0.07%</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-0.99%</a:t>
                      </a:r>
                    </a:p>
                  </a:txBody>
                  <a:tcPr marL="6350" marR="6350" marT="635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-0.12%</a:t>
                      </a:r>
                    </a:p>
                  </a:txBody>
                  <a:tcPr marL="6350" marR="6350" marT="635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6350" marR="6350" marT="635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36365795"/>
                  </a:ext>
                </a:extLst>
              </a:tr>
              <a:tr h="161925">
                <a:tc>
                  <a:txBody>
                    <a:bodyPr/>
                    <a:lstStyle/>
                    <a:p>
                      <a:pPr algn="ctr" fontAlgn="ctr"/>
                      <a:r>
                        <a:rPr lang="en-US" sz="900" b="0" i="0" u="none" strike="noStrike">
                          <a:solidFill>
                            <a:srgbClr val="000000"/>
                          </a:solidFill>
                          <a:effectLst/>
                          <a:latin typeface="Arial" panose="020B0604020202020204" pitchFamily="34" charset="0"/>
                        </a:rPr>
                        <a:t>#VALUE!</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6350" marR="6350" marT="635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6350" marR="6350" marT="635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#DIV/0!</a:t>
                      </a:r>
                    </a:p>
                  </a:txBody>
                  <a:tcPr marL="6350" marR="6350" marT="635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#DIV/0!</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519312525"/>
                  </a:ext>
                </a:extLst>
              </a:tr>
              <a:tr h="161925">
                <a:tc>
                  <a:txBody>
                    <a:bodyPr/>
                    <a:lstStyle/>
                    <a:p>
                      <a:pPr algn="ctr" fontAlgn="ctr"/>
                      <a:r>
                        <a:rPr lang="en-US" sz="900" b="0" i="0" u="none" strike="noStrike">
                          <a:solidFill>
                            <a:srgbClr val="000000"/>
                          </a:solidFill>
                          <a:effectLst/>
                          <a:latin typeface="Arial" panose="020B0604020202020204" pitchFamily="34" charset="0"/>
                        </a:rPr>
                        <a:t>#VALUE!</a:t>
                      </a:r>
                    </a:p>
                  </a:txBody>
                  <a:tcPr marL="6350" marR="6350" marT="63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6350" marR="6350" marT="63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6350" marR="6350" marT="635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#DIV/0!</a:t>
                      </a:r>
                    </a:p>
                  </a:txBody>
                  <a:tcPr marL="6350" marR="6350" marT="635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#DIV/0!</a:t>
                      </a: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80040492"/>
                  </a:ext>
                </a:extLst>
              </a:tr>
            </a:tbl>
          </a:graphicData>
        </a:graphic>
      </p:graphicFrame>
      <p:graphicFrame>
        <p:nvGraphicFramePr>
          <p:cNvPr id="3" name="Table 2">
            <a:extLst>
              <a:ext uri="{FF2B5EF4-FFF2-40B4-BE49-F238E27FC236}">
                <a16:creationId xmlns:a16="http://schemas.microsoft.com/office/drawing/2014/main" id="{0DACFD27-734A-4CFB-BC05-7DE027FC3391}"/>
              </a:ext>
            </a:extLst>
          </p:cNvPr>
          <p:cNvGraphicFramePr>
            <a:graphicFrameLocks noGrp="1"/>
          </p:cNvGraphicFramePr>
          <p:nvPr>
            <p:extLst>
              <p:ext uri="{D42A27DB-BD31-4B8C-83A1-F6EECF244321}">
                <p14:modId xmlns:p14="http://schemas.microsoft.com/office/powerpoint/2010/main" val="763298485"/>
              </p:ext>
            </p:extLst>
          </p:nvPr>
        </p:nvGraphicFramePr>
        <p:xfrm>
          <a:off x="269452" y="4588576"/>
          <a:ext cx="4038600" cy="1943100"/>
        </p:xfrm>
        <a:graphic>
          <a:graphicData uri="http://schemas.openxmlformats.org/drawingml/2006/table">
            <a:tbl>
              <a:tblPr/>
              <a:tblGrid>
                <a:gridCol w="928615">
                  <a:extLst>
                    <a:ext uri="{9D8B030D-6E8A-4147-A177-3AD203B41FA5}">
                      <a16:colId xmlns:a16="http://schemas.microsoft.com/office/drawing/2014/main" val="2251393077"/>
                    </a:ext>
                  </a:extLst>
                </a:gridCol>
                <a:gridCol w="621997">
                  <a:extLst>
                    <a:ext uri="{9D8B030D-6E8A-4147-A177-3AD203B41FA5}">
                      <a16:colId xmlns:a16="http://schemas.microsoft.com/office/drawing/2014/main" val="1180943981"/>
                    </a:ext>
                  </a:extLst>
                </a:gridCol>
                <a:gridCol w="621997">
                  <a:extLst>
                    <a:ext uri="{9D8B030D-6E8A-4147-A177-3AD203B41FA5}">
                      <a16:colId xmlns:a16="http://schemas.microsoft.com/office/drawing/2014/main" val="1143642096"/>
                    </a:ext>
                  </a:extLst>
                </a:gridCol>
                <a:gridCol w="621997">
                  <a:extLst>
                    <a:ext uri="{9D8B030D-6E8A-4147-A177-3AD203B41FA5}">
                      <a16:colId xmlns:a16="http://schemas.microsoft.com/office/drawing/2014/main" val="3157169819"/>
                    </a:ext>
                  </a:extLst>
                </a:gridCol>
                <a:gridCol w="621997">
                  <a:extLst>
                    <a:ext uri="{9D8B030D-6E8A-4147-A177-3AD203B41FA5}">
                      <a16:colId xmlns:a16="http://schemas.microsoft.com/office/drawing/2014/main" val="4092206888"/>
                    </a:ext>
                  </a:extLst>
                </a:gridCol>
                <a:gridCol w="621997">
                  <a:extLst>
                    <a:ext uri="{9D8B030D-6E8A-4147-A177-3AD203B41FA5}">
                      <a16:colId xmlns:a16="http://schemas.microsoft.com/office/drawing/2014/main" val="1345553198"/>
                    </a:ext>
                  </a:extLst>
                </a:gridCol>
              </a:tblGrid>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dirty="0">
                          <a:solidFill>
                            <a:srgbClr val="000000"/>
                          </a:solidFill>
                          <a:effectLst/>
                          <a:latin typeface="Arial" panose="020B0604020202020204" pitchFamily="34" charset="0"/>
                        </a:rPr>
                        <a:t>All Intra Main10 </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452783166"/>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Over ECM-2.0</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11819337"/>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Y</a:t>
                      </a:r>
                    </a:p>
                  </a:txBody>
                  <a:tcPr marL="6350" marR="6350" marT="63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6350" marR="6350" marT="63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6350" marR="6350" marT="635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6350" marR="6350" marT="635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35348268"/>
                  </a:ext>
                </a:extLst>
              </a:tr>
              <a:tr h="161925">
                <a:tc>
                  <a:txBody>
                    <a:bodyPr/>
                    <a:lstStyle/>
                    <a:p>
                      <a:pPr algn="ctr" fontAlgn="ctr"/>
                      <a:r>
                        <a:rPr lang="en-US" sz="900" b="0" i="0" u="none" strike="noStrike">
                          <a:solidFill>
                            <a:srgbClr val="000000"/>
                          </a:solidFill>
                          <a:effectLst/>
                          <a:latin typeface="Arial" panose="020B0604020202020204" pitchFamily="34" charset="0"/>
                        </a:rPr>
                        <a:t>Class A1</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-1.14%</a:t>
                      </a:r>
                    </a:p>
                  </a:txBody>
                  <a:tcPr marL="6350" marR="6350" marT="635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-0.83%</a:t>
                      </a:r>
                    </a:p>
                  </a:txBody>
                  <a:tcPr marL="6350" marR="6350" marT="635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102%</a:t>
                      </a:r>
                    </a:p>
                  </a:txBody>
                  <a:tcPr marL="6350" marR="6350" marT="635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102%</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168643250"/>
                  </a:ext>
                </a:extLst>
              </a:tr>
              <a:tr h="161925">
                <a:tc>
                  <a:txBody>
                    <a:bodyPr/>
                    <a:lstStyle/>
                    <a:p>
                      <a:pPr algn="ctr" fontAlgn="ctr"/>
                      <a:r>
                        <a:rPr lang="en-US" sz="900" b="0" i="0" u="none" strike="noStrike">
                          <a:solidFill>
                            <a:srgbClr val="000000"/>
                          </a:solidFill>
                          <a:effectLst/>
                          <a:latin typeface="Arial" panose="020B0604020202020204" pitchFamily="34" charset="0"/>
                        </a:rPr>
                        <a:t>Class A2</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6350" marR="6350" marT="635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6350" marR="6350" marT="635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#NUM!</a:t>
                      </a:r>
                    </a:p>
                  </a:txBody>
                  <a:tcPr marL="6350" marR="6350" marT="635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#NUM!</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268545277"/>
                  </a:ext>
                </a:extLst>
              </a:tr>
              <a:tr h="161925">
                <a:tc>
                  <a:txBody>
                    <a:bodyPr/>
                    <a:lstStyle/>
                    <a:p>
                      <a:pPr algn="ctr" fontAlgn="ctr"/>
                      <a:r>
                        <a:rPr lang="en-US" sz="900" b="0" i="0" u="none" strike="noStrike">
                          <a:solidFill>
                            <a:srgbClr val="000000"/>
                          </a:solidFill>
                          <a:effectLst/>
                          <a:latin typeface="Arial" panose="020B0604020202020204" pitchFamily="34" charset="0"/>
                        </a:rPr>
                        <a:t>Class B</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-2.13%</a:t>
                      </a:r>
                    </a:p>
                  </a:txBody>
                  <a:tcPr marL="6350" marR="6350" marT="635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-0.13%</a:t>
                      </a:r>
                    </a:p>
                  </a:txBody>
                  <a:tcPr marL="6350" marR="6350" marT="635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6350" marR="6350" marT="635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103%</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524009429"/>
                  </a:ext>
                </a:extLst>
              </a:tr>
              <a:tr h="161925">
                <a:tc>
                  <a:txBody>
                    <a:bodyPr/>
                    <a:lstStyle/>
                    <a:p>
                      <a:pPr algn="ctr" fontAlgn="ctr"/>
                      <a:r>
                        <a:rPr lang="en-US" sz="900" b="0" i="0" u="none" strike="noStrike">
                          <a:solidFill>
                            <a:srgbClr val="000000"/>
                          </a:solidFill>
                          <a:effectLst/>
                          <a:latin typeface="Arial" panose="020B0604020202020204" pitchFamily="34" charset="0"/>
                        </a:rPr>
                        <a:t>Class C</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0.42%</a:t>
                      </a:r>
                    </a:p>
                  </a:txBody>
                  <a:tcPr marL="6350" marR="6350" marT="635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0.30%</a:t>
                      </a:r>
                    </a:p>
                  </a:txBody>
                  <a:tcPr marL="6350" marR="6350" marT="635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6350" marR="6350" marT="635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007123009"/>
                  </a:ext>
                </a:extLst>
              </a:tr>
              <a:tr h="161925">
                <a:tc>
                  <a:txBody>
                    <a:bodyPr/>
                    <a:lstStyle/>
                    <a:p>
                      <a:pPr algn="ctr" fontAlgn="ctr"/>
                      <a:r>
                        <a:rPr lang="en-US" sz="900" b="0" i="0" u="none" strike="noStrike">
                          <a:solidFill>
                            <a:srgbClr val="000000"/>
                          </a:solidFill>
                          <a:effectLst/>
                          <a:latin typeface="Arial" panose="020B0604020202020204" pitchFamily="34" charset="0"/>
                        </a:rPr>
                        <a:t>Class E</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-0.07%</a:t>
                      </a:r>
                    </a:p>
                  </a:txBody>
                  <a:tcPr marL="6350" marR="6350" marT="63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-0.77%</a:t>
                      </a:r>
                    </a:p>
                  </a:txBody>
                  <a:tcPr marL="6350" marR="6350" marT="63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0.39%</a:t>
                      </a:r>
                    </a:p>
                  </a:txBody>
                  <a:tcPr marL="6350" marR="6350" marT="635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102%</a:t>
                      </a:r>
                    </a:p>
                  </a:txBody>
                  <a:tcPr marL="6350" marR="6350" marT="635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102%</a:t>
                      </a: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34247883"/>
                  </a:ext>
                </a:extLst>
              </a:tr>
              <a:tr h="161925">
                <a:tc>
                  <a:txBody>
                    <a:bodyPr/>
                    <a:lstStyle/>
                    <a:p>
                      <a:pPr algn="ctr" fontAlgn="ctr"/>
                      <a:r>
                        <a:rPr lang="en-US" sz="900" b="1" i="0" u="none" strike="noStrike">
                          <a:solidFill>
                            <a:srgbClr val="000000"/>
                          </a:solidFill>
                          <a:effectLst/>
                          <a:latin typeface="Arial" panose="020B0604020202020204" pitchFamily="34" charset="0"/>
                        </a:rPr>
                        <a:t>Overall </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6350" marR="6350" marT="635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6350" marR="6350" marT="635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#NUM!</a:t>
                      </a:r>
                    </a:p>
                  </a:txBody>
                  <a:tcPr marL="6350" marR="6350" marT="635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#NUM!</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64506106"/>
                  </a:ext>
                </a:extLst>
              </a:tr>
              <a:tr h="161925">
                <a:tc>
                  <a:txBody>
                    <a:bodyPr/>
                    <a:lstStyle/>
                    <a:p>
                      <a:pPr algn="ctr" fontAlgn="ctr"/>
                      <a:r>
                        <a:rPr lang="en-US" sz="900" b="0" i="0" u="none" strike="noStrike">
                          <a:solidFill>
                            <a:srgbClr val="000000"/>
                          </a:solidFill>
                          <a:effectLst/>
                          <a:latin typeface="Arial" panose="020B0604020202020204" pitchFamily="34" charset="0"/>
                        </a:rPr>
                        <a:t>Class D</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-0.04%</a:t>
                      </a:r>
                    </a:p>
                  </a:txBody>
                  <a:tcPr marL="6350" marR="6350" marT="635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6350" marR="6350" marT="635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6350" marR="6350" marT="635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589200584"/>
                  </a:ext>
                </a:extLst>
              </a:tr>
              <a:tr h="161925">
                <a:tc>
                  <a:txBody>
                    <a:bodyPr/>
                    <a:lstStyle/>
                    <a:p>
                      <a:pPr algn="ctr" fontAlgn="ctr"/>
                      <a:r>
                        <a:rPr lang="en-US" sz="900" b="0" i="0" u="none" strike="noStrike">
                          <a:solidFill>
                            <a:srgbClr val="000000"/>
                          </a:solidFill>
                          <a:effectLst/>
                          <a:latin typeface="Arial" panose="020B0604020202020204" pitchFamily="34" charset="0"/>
                        </a:rPr>
                        <a:t>Class F</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-0.12%</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-1.06%</a:t>
                      </a:r>
                    </a:p>
                  </a:txBody>
                  <a:tcPr marL="6350" marR="6350" marT="635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-0.60%</a:t>
                      </a:r>
                    </a:p>
                  </a:txBody>
                  <a:tcPr marL="6350" marR="6350" marT="635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6350" marR="6350" marT="635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103%</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285405349"/>
                  </a:ext>
                </a:extLst>
              </a:tr>
              <a:tr h="161925">
                <a:tc>
                  <a:txBody>
                    <a:bodyPr/>
                    <a:lstStyle/>
                    <a:p>
                      <a:pPr algn="ctr" fontAlgn="ctr"/>
                      <a:r>
                        <a:rPr lang="en-US" sz="900" b="0" i="0" u="none" strike="noStrike" dirty="0">
                          <a:solidFill>
                            <a:srgbClr val="000000"/>
                          </a:solidFill>
                          <a:effectLst/>
                          <a:latin typeface="Arial" panose="020B0604020202020204" pitchFamily="34" charset="0"/>
                        </a:rPr>
                        <a:t>Class TGM</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-0.29%</a:t>
                      </a:r>
                    </a:p>
                  </a:txBody>
                  <a:tcPr marL="6350" marR="6350" marT="63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-1.70%</a:t>
                      </a:r>
                    </a:p>
                  </a:txBody>
                  <a:tcPr marL="6350" marR="6350" marT="63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-1.45%</a:t>
                      </a:r>
                    </a:p>
                  </a:txBody>
                  <a:tcPr marL="6350" marR="6350" marT="635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6350" marR="6350" marT="635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101%</a:t>
                      </a: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68588813"/>
                  </a:ext>
                </a:extLst>
              </a:tr>
            </a:tbl>
          </a:graphicData>
        </a:graphic>
      </p:graphicFrame>
    </p:spTree>
    <p:extLst>
      <p:ext uri="{BB962C8B-B14F-4D97-AF65-F5344CB8AC3E}">
        <p14:creationId xmlns:p14="http://schemas.microsoft.com/office/powerpoint/2010/main" val="1797408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8AE258-EACF-4DC6-892F-CD49EECD7773}"/>
              </a:ext>
            </a:extLst>
          </p:cNvPr>
          <p:cNvSpPr>
            <a:spLocks noGrp="1"/>
          </p:cNvSpPr>
          <p:nvPr>
            <p:ph type="title"/>
          </p:nvPr>
        </p:nvSpPr>
        <p:spPr>
          <a:xfrm>
            <a:off x="456874" y="388712"/>
            <a:ext cx="11187112" cy="439479"/>
          </a:xfrm>
        </p:spPr>
        <p:txBody>
          <a:bodyPr/>
          <a:lstStyle/>
          <a:p>
            <a:r>
              <a:rPr lang="en-US" dirty="0"/>
              <a:t>Conclusion</a:t>
            </a:r>
          </a:p>
        </p:txBody>
      </p:sp>
      <p:sp>
        <p:nvSpPr>
          <p:cNvPr id="3" name="Content Placeholder 2">
            <a:extLst>
              <a:ext uri="{FF2B5EF4-FFF2-40B4-BE49-F238E27FC236}">
                <a16:creationId xmlns:a16="http://schemas.microsoft.com/office/drawing/2014/main" id="{04F07337-CCF8-4572-BAA4-65068897BDB2}"/>
              </a:ext>
            </a:extLst>
          </p:cNvPr>
          <p:cNvSpPr>
            <a:spLocks noGrp="1"/>
          </p:cNvSpPr>
          <p:nvPr>
            <p:ph sz="quarter" idx="14"/>
          </p:nvPr>
        </p:nvSpPr>
        <p:spPr>
          <a:xfrm>
            <a:off x="356165" y="841928"/>
            <a:ext cx="11388529" cy="5627360"/>
          </a:xfrm>
        </p:spPr>
        <p:txBody>
          <a:bodyPr/>
          <a:lstStyle/>
          <a:p>
            <a:r>
              <a:rPr lang="en-US" dirty="0"/>
              <a:t>“Edge” based classifier for CCSAO is proposed</a:t>
            </a:r>
          </a:p>
          <a:p>
            <a:r>
              <a:rPr lang="en-US" dirty="0"/>
              <a:t>When applied only to Chroma components, BD-Rate changes  in RA condition are as follows (Y/U/V): 0.04%, -0.88%, -0.67% without substantial </a:t>
            </a:r>
            <a:r>
              <a:rPr lang="en-US" dirty="0" err="1"/>
              <a:t>EncT</a:t>
            </a:r>
            <a:r>
              <a:rPr lang="en-US" dirty="0"/>
              <a:t> and </a:t>
            </a:r>
            <a:r>
              <a:rPr lang="en-US" dirty="0" err="1"/>
              <a:t>DecT</a:t>
            </a:r>
            <a:r>
              <a:rPr lang="en-US" dirty="0"/>
              <a:t> increase</a:t>
            </a:r>
          </a:p>
          <a:p>
            <a:r>
              <a:rPr lang="en-US" dirty="0"/>
              <a:t>When applied to both Luma and Chroma components, BD-Rate changes  in RA condition are as follows (Y/U/V): ??%, ??%, ??% without substantial </a:t>
            </a:r>
            <a:r>
              <a:rPr lang="en-US" dirty="0" err="1"/>
              <a:t>EncT</a:t>
            </a:r>
            <a:r>
              <a:rPr lang="en-US" dirty="0"/>
              <a:t> and </a:t>
            </a:r>
            <a:r>
              <a:rPr lang="en-US" dirty="0" err="1"/>
              <a:t>DecT</a:t>
            </a:r>
            <a:r>
              <a:rPr lang="en-US" dirty="0"/>
              <a:t> increase</a:t>
            </a:r>
          </a:p>
          <a:p>
            <a:r>
              <a:rPr lang="en-US" dirty="0"/>
              <a:t>Suggested to further study the “Edge” based classifier in next round of EE.</a:t>
            </a:r>
          </a:p>
          <a:p>
            <a:r>
              <a:rPr lang="en-US" dirty="0"/>
              <a:t>We would like to thank Alibaba for cross checking </a:t>
            </a:r>
            <a:r>
              <a:rPr lang="en-US" b="0" i="0" dirty="0">
                <a:effectLst/>
                <a:latin typeface="Arial" panose="020B0604020202020204" pitchFamily="34" charset="0"/>
                <a:hlinkClick r:id="rId2"/>
              </a:rPr>
              <a:t>JVET-X0191</a:t>
            </a:r>
            <a:endParaRPr lang="en-US" b="0" i="0" dirty="0">
              <a:effectLst/>
              <a:latin typeface="Arial" panose="020B0604020202020204" pitchFamily="34" charset="0"/>
            </a:endParaRPr>
          </a:p>
          <a:p>
            <a:endParaRPr lang="en-US" b="0" i="0" dirty="0">
              <a:effectLst/>
              <a:latin typeface="Arial" panose="020B0604020202020204" pitchFamily="34" charset="0"/>
            </a:endParaRPr>
          </a:p>
          <a:p>
            <a:endParaRPr lang="en-US" dirty="0"/>
          </a:p>
          <a:p>
            <a:endParaRPr lang="en-US" dirty="0"/>
          </a:p>
          <a:p>
            <a:endParaRPr lang="en-US" dirty="0"/>
          </a:p>
        </p:txBody>
      </p:sp>
    </p:spTree>
    <p:extLst>
      <p:ext uri="{BB962C8B-B14F-4D97-AF65-F5344CB8AC3E}">
        <p14:creationId xmlns:p14="http://schemas.microsoft.com/office/powerpoint/2010/main" val="38658721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Executive External">
  <a:themeElements>
    <a:clrScheme name="Custom 214">
      <a:dk1>
        <a:srgbClr val="13171F"/>
      </a:dk1>
      <a:lt1>
        <a:srgbClr val="F7F8FA"/>
      </a:lt1>
      <a:dk2>
        <a:srgbClr val="0E283C"/>
      </a:dk2>
      <a:lt2>
        <a:srgbClr val="E04F4F"/>
      </a:lt2>
      <a:accent1>
        <a:srgbClr val="2853DC"/>
      </a:accent1>
      <a:accent2>
        <a:srgbClr val="7BA0FF"/>
      </a:accent2>
      <a:accent3>
        <a:srgbClr val="39A3B5"/>
      </a:accent3>
      <a:accent4>
        <a:srgbClr val="82CBD7"/>
      </a:accent4>
      <a:accent5>
        <a:srgbClr val="445776"/>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type="none" w="sm"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Presentation1" id="{D5B2BF39-0BF7-4F83-BBF1-50B848E77B2F}" vid="{AA9820B9-250A-4E56-982C-97FFF33944F9}"/>
    </a:ext>
  </a:extLst>
</a:theme>
</file>

<file path=ppt/theme/theme2.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918543D9C4FE114FAFCBFA230888884C" ma:contentTypeVersion="12" ma:contentTypeDescription="Create a new document." ma:contentTypeScope="" ma:versionID="c3de851ddf5ff93a42b09b30f2f38ead">
  <xsd:schema xmlns:xsd="http://www.w3.org/2001/XMLSchema" xmlns:xs="http://www.w3.org/2001/XMLSchema" xmlns:p="http://schemas.microsoft.com/office/2006/metadata/properties" xmlns:ns3="02b16b80-d540-4673-aaaf-c5047c677702" xmlns:ns4="6a474587-8407-4729-ba4e-aac43d7f1652" targetNamespace="http://schemas.microsoft.com/office/2006/metadata/properties" ma:root="true" ma:fieldsID="eebf0fa9086b58118981334b469ef9e0" ns3:_="" ns4:_="">
    <xsd:import namespace="02b16b80-d540-4673-aaaf-c5047c677702"/>
    <xsd:import namespace="6a474587-8407-4729-ba4e-aac43d7f1652"/>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GenerationTime" minOccurs="0"/>
                <xsd:element ref="ns3:MediaServiceEventHashCode" minOccurs="0"/>
                <xsd:element ref="ns3:MediaServiceOCR" minOccurs="0"/>
                <xsd:element ref="ns3:MediaServiceAutoKeyPoints" minOccurs="0"/>
                <xsd:element ref="ns3:MediaServiceKeyPoints" minOccurs="0"/>
                <xsd:element ref="ns4:SharedWithUsers" minOccurs="0"/>
                <xsd:element ref="ns4:SharedWithDetails" minOccurs="0"/>
                <xsd:element ref="ns4:SharingHintHash" minOccurs="0"/>
                <xsd:element ref="ns3: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2b16b80-d540-4673-aaaf-c5047c67770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DateTaken" ma:index="19"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6a474587-8407-4729-ba4e-aac43d7f1652"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SharingHintHash" ma:index="18"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1CADC57D-D1CB-471F-A964-A6304F1C889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2b16b80-d540-4673-aaaf-c5047c677702"/>
    <ds:schemaRef ds:uri="6a474587-8407-4729-ba4e-aac43d7f165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8334A8F-8550-454A-9D82-6B0C3C97CFB9}">
  <ds:schemaRefs>
    <ds:schemaRef ds:uri="http://schemas.microsoft.com/sharepoint/v3/contenttype/forms"/>
  </ds:schemaRefs>
</ds:datastoreItem>
</file>

<file path=customXml/itemProps3.xml><?xml version="1.0" encoding="utf-8"?>
<ds:datastoreItem xmlns:ds="http://schemas.openxmlformats.org/officeDocument/2006/customXml" ds:itemID="{D3E2D850-C731-4DB1-9C6E-CA1521D214DC}">
  <ds:schemaRefs>
    <ds:schemaRef ds:uri="02b16b80-d540-4673-aaaf-c5047c677702"/>
    <ds:schemaRef ds:uri="6a474587-8407-4729-ba4e-aac43d7f1652"/>
    <ds:schemaRef ds:uri="http://schemas.microsoft.com/office/2006/documentManagement/types"/>
    <ds:schemaRef ds:uri="http://schemas.microsoft.com/office/2006/metadata/properties"/>
    <ds:schemaRef ds:uri="http://purl.org/dc/terms/"/>
    <ds:schemaRef ds:uri="http://schemas.openxmlformats.org/package/2006/metadata/core-properties"/>
    <ds:schemaRef ds:uri="http://purl.org/dc/dcmitype/"/>
    <ds:schemaRef ds:uri="http://schemas.microsoft.com/office/infopath/2007/PartnerControls"/>
    <ds:schemaRef ds:uri="http://www.w3.org/XML/1998/namespace"/>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16x9_Nov2019</Template>
  <TotalTime>131864</TotalTime>
  <Words>1206</Words>
  <Application>Microsoft Office PowerPoint</Application>
  <PresentationFormat>Widescreen</PresentationFormat>
  <Paragraphs>369</Paragraphs>
  <Slides>5</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vt:i4>
      </vt:variant>
    </vt:vector>
  </HeadingPairs>
  <TitlesOfParts>
    <vt:vector size="12" baseType="lpstr">
      <vt:lpstr>Arial</vt:lpstr>
      <vt:lpstr>Calibri</vt:lpstr>
      <vt:lpstr>Century Gothic</vt:lpstr>
      <vt:lpstr>Microsoft Sans Serif</vt:lpstr>
      <vt:lpstr>Times New Roman</vt:lpstr>
      <vt:lpstr>Times-Roman</vt:lpstr>
      <vt:lpstr>Qualcomm Executive External</vt:lpstr>
      <vt:lpstr>JVET-X0152: AHG12: Edge classifier for Cross-component Sample Adaptive Offset (CCSAO)</vt:lpstr>
      <vt:lpstr>SAO and CCSAO in ECM-2.0</vt:lpstr>
      <vt:lpstr>Edge based classifier for CCSAO</vt:lpstr>
      <vt:lpstr>“Edge based” classifier applied only to Chroma components</vt:lpstr>
      <vt:lpstr>Conclusion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16x9 Confidential Template</dc:title>
  <dc:creator>Anand Meher Kotra</dc:creator>
  <cp:lastModifiedBy>Anand Meher Kotra</cp:lastModifiedBy>
  <cp:revision>525</cp:revision>
  <dcterms:created xsi:type="dcterms:W3CDTF">2020-06-02T21:16:41Z</dcterms:created>
  <dcterms:modified xsi:type="dcterms:W3CDTF">2021-10-11T13:57:28Z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y fmtid="{D5CDD505-2E9C-101B-9397-08002B2CF9AE}" pid="5" name="ContentTypeId">
    <vt:lpwstr>0x010100918543D9C4FE114FAFCBFA230888884C</vt:lpwstr>
  </property>
</Properties>
</file>