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4" r:id="rId5"/>
    <p:sldId id="259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4D539A-6D9E-436B-B846-4513BE9096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7C4E2D0-D58A-4E6D-9237-1601635172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2CE6FE-2D29-474C-ADE4-EA408A72A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B4DF-FF45-40EB-B562-B72E8A51FA76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5489FC-EF37-48E5-A249-8ADC7CFB0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FA7C7C-0F1A-44DE-952D-05DC47074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3B742-6C4D-417D-A971-E681EBFE9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404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DC6F3F-D03A-4640-8F65-82806BA0A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A617B32-021B-405F-A07E-D726C91684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52216C1-8747-4711-BF1E-717FA03DA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B4DF-FF45-40EB-B562-B72E8A51FA76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D23F5F-9292-4669-98FD-CB982BA14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380B31-EEDB-4262-9E2A-AD4F8C23A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3B742-6C4D-417D-A971-E681EBFE9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042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5572049-02CC-412E-96A3-9FC7125104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D138251-3405-409B-AE71-71EAC88D1E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780F02E-4A11-4AD0-9BB7-9057D654E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B4DF-FF45-40EB-B562-B72E8A51FA76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C4B3C8D-A3BA-4AA0-AE55-681F7D27B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41C9EA-2CE1-4266-9690-B6ACD51DE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3B742-6C4D-417D-A971-E681EBFE9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169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52E24C-FAFC-45E6-9AF6-31459A723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D4848E-AD4B-410F-9F8D-97E5852CC6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5609CD-44C0-4B3D-A46E-501CEDAE9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B4DF-FF45-40EB-B562-B72E8A51FA76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5FE0AE3-5706-41EC-B7B5-76D5DD223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AF25C6-64D7-4209-B7E0-35FC8FEF6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3B742-6C4D-417D-A971-E681EBFE9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007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A3B153-76C4-4826-B73A-345D81FFB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A07F23C-1974-47CF-85C0-DC0D846F2A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FA31F8-5735-44B8-B98F-EA0DDC4A2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B4DF-FF45-40EB-B562-B72E8A51FA76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992511D-E603-4B28-818C-14CFEB090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2CD2EF1-4771-4719-B334-334CE7B5C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3B742-6C4D-417D-A971-E681EBFE9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211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97A8F2-6BD5-44F8-A0E0-1F1F0BFE4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FF6AE3-A7A2-4AD4-925A-F4FC4BB550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792A235-4BD9-40C1-BA54-32A5934797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98F5341-40D3-45DA-8F48-CD41E7BA2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B4DF-FF45-40EB-B562-B72E8A51FA76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18ABC95-6ADC-4477-9FB3-D17CA93E0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2496D5B-D3C7-4F8F-AF83-8E7B93A7D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3B742-6C4D-417D-A971-E681EBFE9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783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6564BC-49EC-43BC-95CD-7B2DE1AF3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4029312-2091-4A2F-A43B-DEF862CBA6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3D9E149-7577-42DB-9DBD-2A62968715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32426B7-312F-4B28-B7D0-711CC71605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E3AB888-EE39-41EC-A93E-6994FC2734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C2EB157-7549-4290-8AF9-97E0BCFEC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B4DF-FF45-40EB-B562-B72E8A51FA76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89844F2-9152-4F6D-80BC-2D134762C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45FF07A-A6B2-4828-A145-64F9A6125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3B742-6C4D-417D-A971-E681EBFE9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94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005812-ED2D-4F5B-828B-98043364F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1E8354F-ABB5-4FFD-910F-25AAA0C7A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B4DF-FF45-40EB-B562-B72E8A51FA76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429A097-786B-4B99-B5AB-6B5C5E42D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3D1ABD2-586F-4B93-A72F-B7580733B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3B742-6C4D-417D-A971-E681EBFE9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778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05DED2D-FA1B-4ADD-8408-1E1BF01F2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B4DF-FF45-40EB-B562-B72E8A51FA76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80CAC11-ACB0-42C8-B5BD-88C029BE5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74A3D10-146E-4A78-BDEE-10C870B97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3B742-6C4D-417D-A971-E681EBFE9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618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9FC908-6B40-4A5E-98A5-0216FD2F2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D7ED7CD-FCFA-4BC2-B38B-CCD3D8FBAA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08F2066-AF8C-4685-BE8C-2CC38FFA24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6C809CA-DE0D-4119-82B1-681C4A0F8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B4DF-FF45-40EB-B562-B72E8A51FA76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659280F-F939-4EF6-A1D8-F6801D7D6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CA36C6A-4292-4AF2-B0E1-0C59789B9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3B742-6C4D-417D-A971-E681EBFE9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111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86B534-5C49-4569-8000-B0116B3CF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83AA236-7945-43C1-AB8F-8D453C40AA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ECCFF4D-7257-4FFB-9422-76DDF6A3C2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ABB5074-A633-48D5-AA24-73FC66E67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B4DF-FF45-40EB-B562-B72E8A51FA76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A06E934-483F-43F4-9EF2-75DBEC85C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7EA4B9F-28C2-4E60-B57D-F7179ED06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3B742-6C4D-417D-A971-E681EBFE9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50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82C5B3C-7309-47B9-AC25-977260E78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35EF6A7-414C-4608-B88E-66AB8D6633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253900-F40B-4C38-B731-29E48F0443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9B4DF-FF45-40EB-B562-B72E8A51FA76}" type="datetimeFigureOut">
              <a:rPr lang="zh-CN" altLang="en-US" smtClean="0"/>
              <a:t>2021/10/8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BC531C4-CD53-4577-AB90-4F22B44F1D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61FC3AC-FA25-4466-862B-82FC99DA5F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3B742-6C4D-417D-A971-E681EBFE9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385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A89295-4C33-438B-9A2A-E8D96C2A10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36362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Update on the progress of the optimized VVC encoder implementation, Ali266</a:t>
            </a:r>
            <a:endParaRPr lang="zh-CN" altLang="en-US" sz="4000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AA56D15-1C12-4F8A-98F0-D205A7159E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241" y="4079875"/>
            <a:ext cx="10729519" cy="1655762"/>
          </a:xfrm>
        </p:spPr>
        <p:txBody>
          <a:bodyPr anchor="b" anchorCtr="0"/>
          <a:lstStyle/>
          <a:p>
            <a:r>
              <a:rPr lang="en-US" altLang="zh-CN" dirty="0"/>
              <a:t>X. Dong, S. Fang, Z. Huang, J. Liu, S. Xu, R. Yang, L. Yu, J. Chen, R.-L. Liao, Y. Ye</a:t>
            </a:r>
          </a:p>
          <a:p>
            <a:r>
              <a:rPr lang="en-US" altLang="zh-CN" dirty="0"/>
              <a:t>Alibaba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AF98D2-764A-41DC-9053-98DC665E49DD}"/>
              </a:ext>
            </a:extLst>
          </p:cNvPr>
          <p:cNvSpPr txBox="1"/>
          <p:nvPr/>
        </p:nvSpPr>
        <p:spPr>
          <a:xfrm>
            <a:off x="110837" y="860753"/>
            <a:ext cx="26425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/>
              <a:t>JVET-X0104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09153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70B9DA-7194-4657-BEF1-5B90FF7CE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Ali266 review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3A2BD7-7F88-4E11-ADB2-8C81B9DF5B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Ali266, a software VVC encoder implementation developed by Alibaba</a:t>
            </a:r>
          </a:p>
          <a:p>
            <a:pPr lvl="1"/>
            <a:r>
              <a:rPr lang="en-US" altLang="zh-CN" dirty="0"/>
              <a:t>first presented in JVET-W0127</a:t>
            </a:r>
          </a:p>
          <a:p>
            <a:pPr lvl="1"/>
            <a:r>
              <a:rPr lang="en-US" altLang="zh-CN" dirty="0"/>
              <a:t>supporting two presets, with its fast preset aimed at real-time encoding applications</a:t>
            </a:r>
          </a:p>
          <a:p>
            <a:pPr lvl="1"/>
            <a:r>
              <a:rPr lang="en-US" altLang="zh-CN" dirty="0"/>
              <a:t>achieving real-time encoding (37.7 fps) for 720p sequences in JVET-W0127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0268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70B9DA-7194-4657-BEF1-5B90FF7CE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Main </a:t>
            </a:r>
            <a:r>
              <a:rPr lang="en-US" altLang="zh-CN" dirty="0" err="1"/>
              <a:t>chenges</a:t>
            </a:r>
            <a:r>
              <a:rPr lang="en-US" altLang="zh-CN" dirty="0"/>
              <a:t> since JVET-W0127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3A2BD7-7F88-4E11-ADB2-8C81B9DF5B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More fast encoding algorithms suitable for VVC encoder were employed</a:t>
            </a:r>
          </a:p>
          <a:p>
            <a:r>
              <a:rPr lang="en-US" altLang="zh-CN" dirty="0"/>
              <a:t>More extensive and adequate SIMD instructions, especially for the 8-bit internal bit depth</a:t>
            </a:r>
          </a:p>
          <a:p>
            <a:r>
              <a:rPr lang="en-US" altLang="zh-CN" dirty="0"/>
              <a:t>Redesigned data structure to improve memory access efficiency</a:t>
            </a:r>
          </a:p>
          <a:p>
            <a:r>
              <a:rPr lang="en-US" altLang="zh-CN" dirty="0"/>
              <a:t>Less memory consumption</a:t>
            </a:r>
          </a:p>
          <a:p>
            <a:r>
              <a:rPr lang="en-US" altLang="zh-CN" dirty="0"/>
              <a:t>Better support of parallel encoding to reduce CPU idle time</a:t>
            </a:r>
          </a:p>
          <a:p>
            <a:r>
              <a:rPr lang="en-US" altLang="zh-CN" dirty="0"/>
              <a:t>More rate control mode such as CQP, CRF, and ABR</a:t>
            </a:r>
          </a:p>
        </p:txBody>
      </p:sp>
    </p:spTree>
    <p:extLst>
      <p:ext uri="{BB962C8B-B14F-4D97-AF65-F5344CB8AC3E}">
        <p14:creationId xmlns:p14="http://schemas.microsoft.com/office/powerpoint/2010/main" val="3285754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70B9DA-7194-4657-BEF1-5B90FF7CE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Main features of Ali266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3A2BD7-7F88-4E11-ADB2-8C81B9DF5B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Provide two quality/speed presets: slow, fast</a:t>
            </a:r>
          </a:p>
          <a:p>
            <a:r>
              <a:rPr lang="en-US" altLang="zh-CN" dirty="0"/>
              <a:t>Both 8-bit encoding and 10-bit encoding are supported</a:t>
            </a:r>
          </a:p>
          <a:p>
            <a:r>
              <a:rPr lang="en-US" altLang="zh-CN" dirty="0"/>
              <a:t>Bitstreams conform to VVC main10 profile and can be decoded by VTM-11.0</a:t>
            </a:r>
          </a:p>
        </p:txBody>
      </p:sp>
    </p:spTree>
    <p:extLst>
      <p:ext uri="{BB962C8B-B14F-4D97-AF65-F5344CB8AC3E}">
        <p14:creationId xmlns:p14="http://schemas.microsoft.com/office/powerpoint/2010/main" val="157055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23A720-3167-449F-ADE1-E4125DA29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Performance and speed tests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A02B7C4-631A-4055-BA1F-1F26E8D7B8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Ali266 slow preset</a:t>
            </a:r>
          </a:p>
          <a:p>
            <a:pPr lvl="1"/>
            <a:r>
              <a:rPr lang="en-US" altLang="zh-CN" dirty="0"/>
              <a:t>use VTM-13.0 as anchor</a:t>
            </a:r>
          </a:p>
          <a:p>
            <a:pPr lvl="1"/>
            <a:r>
              <a:rPr lang="en-US" altLang="zh-CN" dirty="0"/>
              <a:t>JVET CTC content, classes A to C, QP = {22, 27, 32 37}</a:t>
            </a:r>
          </a:p>
          <a:p>
            <a:pPr lvl="1"/>
            <a:r>
              <a:rPr lang="en-US" altLang="zh-CN" dirty="0"/>
              <a:t>Random access configuration</a:t>
            </a:r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8B4BB29E-41E6-4E1B-9D3E-96F4098C5C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146656"/>
              </p:ext>
            </p:extLst>
          </p:nvPr>
        </p:nvGraphicFramePr>
        <p:xfrm>
          <a:off x="838200" y="3531161"/>
          <a:ext cx="10515600" cy="2888114"/>
        </p:xfrm>
        <a:graphic>
          <a:graphicData uri="http://schemas.openxmlformats.org/drawingml/2006/table">
            <a:tbl>
              <a:tblPr firstRow="1" firstCol="1" lastRow="1" bandRow="1">
                <a:tableStyleId>{5C22544A-7EE6-4342-B048-85BDC9FD1C3A}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125931221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951638656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802652698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78201073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45503519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706264705"/>
                    </a:ext>
                  </a:extLst>
                </a:gridCol>
              </a:tblGrid>
              <a:tr h="362476">
                <a:tc rowSpan="3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Class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RA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7597179"/>
                  </a:ext>
                </a:extLst>
              </a:tr>
              <a:tr h="3624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PSNR BD-rate relative to VTM</a:t>
                      </a:r>
                      <a:r>
                        <a:rPr lang="en-US" altLang="zh-CN" sz="2000" dirty="0">
                          <a:effectLst/>
                        </a:rPr>
                        <a:t>-13.0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Speedup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98373781"/>
                  </a:ext>
                </a:extLst>
              </a:tr>
              <a:tr h="3624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Y (%)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U (%)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V (%)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YUV (%)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vs. VTM</a:t>
                      </a:r>
                      <a:r>
                        <a:rPr lang="en-US" altLang="zh-CN" sz="2000" dirty="0">
                          <a:effectLst/>
                        </a:rPr>
                        <a:t>-13.0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2353895"/>
                  </a:ext>
                </a:extLst>
              </a:tr>
              <a:tr h="362476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A1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12.82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-2.81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1.88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8.55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317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20203743"/>
                  </a:ext>
                </a:extLst>
              </a:tr>
              <a:tr h="362476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A2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15.34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-4.10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-2.08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11.08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288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64305553"/>
                  </a:ext>
                </a:extLst>
              </a:tr>
              <a:tr h="362476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B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9.07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-8.56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-8.64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5.18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239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53644332"/>
                  </a:ext>
                </a:extLst>
              </a:tr>
              <a:tr h="350782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8.60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-7.02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-5.93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5.47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138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6737138"/>
                  </a:ext>
                </a:extLst>
              </a:tr>
              <a:tr h="362476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Overall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10.95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-6.11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-4.50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7.11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227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94564600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FAD05510-443E-43CB-8BF2-B244F5C9B349}"/>
              </a:ext>
            </a:extLst>
          </p:cNvPr>
          <p:cNvSpPr txBox="1"/>
          <p:nvPr/>
        </p:nvSpPr>
        <p:spPr>
          <a:xfrm>
            <a:off x="9465305" y="6492875"/>
            <a:ext cx="24080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* Weights of Y, U, V are </a:t>
            </a:r>
            <a:r>
              <a:rPr lang="en-US" altLang="zh-CN" sz="1400" dirty="0"/>
              <a:t>6</a:t>
            </a:r>
            <a:r>
              <a:rPr lang="en-US" sz="1400" dirty="0"/>
              <a:t>:</a:t>
            </a:r>
            <a:r>
              <a:rPr lang="en-US" altLang="zh-CN" sz="1400" dirty="0"/>
              <a:t>1</a:t>
            </a:r>
            <a:r>
              <a:rPr lang="en-US" sz="1400" dirty="0"/>
              <a:t>:</a:t>
            </a:r>
            <a:r>
              <a:rPr lang="en-US" altLang="zh-CN" sz="1400" dirty="0"/>
              <a:t>1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65712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23A720-3167-449F-ADE1-E4125DA29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Performance and speed tests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A02B7C4-631A-4055-BA1F-1F26E8D7B8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Ali266 fast preset</a:t>
            </a:r>
          </a:p>
          <a:p>
            <a:pPr lvl="1"/>
            <a:r>
              <a:rPr lang="en-US" altLang="zh-CN" dirty="0"/>
              <a:t>use x265 with the medium preset as anchor</a:t>
            </a:r>
          </a:p>
          <a:p>
            <a:pPr lvl="1"/>
            <a:r>
              <a:rPr lang="en-US" altLang="zh-CN" dirty="0"/>
              <a:t>internal VOD content</a:t>
            </a:r>
          </a:p>
          <a:p>
            <a:pPr lvl="1"/>
            <a:r>
              <a:rPr lang="en-US" altLang="zh-CN" dirty="0"/>
              <a:t>Random access configuration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0469B6-478C-4142-BFEB-B8B0A06BD008}"/>
              </a:ext>
            </a:extLst>
          </p:cNvPr>
          <p:cNvSpPr txBox="1"/>
          <p:nvPr/>
        </p:nvSpPr>
        <p:spPr>
          <a:xfrm>
            <a:off x="9465305" y="6492875"/>
            <a:ext cx="24080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* Weights of Y, U, V are </a:t>
            </a:r>
            <a:r>
              <a:rPr lang="en-US" altLang="zh-CN" sz="1400" dirty="0"/>
              <a:t>6</a:t>
            </a:r>
            <a:r>
              <a:rPr lang="en-US" sz="1400" dirty="0"/>
              <a:t>:</a:t>
            </a:r>
            <a:r>
              <a:rPr lang="en-US" altLang="zh-CN" sz="1400" dirty="0"/>
              <a:t>1</a:t>
            </a:r>
            <a:r>
              <a:rPr lang="en-US" sz="1400" dirty="0"/>
              <a:t>:</a:t>
            </a:r>
            <a:r>
              <a:rPr lang="en-US" altLang="zh-CN" sz="1400" dirty="0"/>
              <a:t>1</a:t>
            </a:r>
            <a:endParaRPr lang="en-US" sz="14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E9B7200-5DDB-4911-9707-13C59382F0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913742"/>
              </p:ext>
            </p:extLst>
          </p:nvPr>
        </p:nvGraphicFramePr>
        <p:xfrm>
          <a:off x="838200" y="3514987"/>
          <a:ext cx="10797332" cy="28941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2476">
                  <a:extLst>
                    <a:ext uri="{9D8B030D-6E8A-4147-A177-3AD203B41FA5}">
                      <a16:colId xmlns:a16="http://schemas.microsoft.com/office/drawing/2014/main" val="137933148"/>
                    </a:ext>
                  </a:extLst>
                </a:gridCol>
                <a:gridCol w="1542476">
                  <a:extLst>
                    <a:ext uri="{9D8B030D-6E8A-4147-A177-3AD203B41FA5}">
                      <a16:colId xmlns:a16="http://schemas.microsoft.com/office/drawing/2014/main" val="593503994"/>
                    </a:ext>
                  </a:extLst>
                </a:gridCol>
                <a:gridCol w="1542476">
                  <a:extLst>
                    <a:ext uri="{9D8B030D-6E8A-4147-A177-3AD203B41FA5}">
                      <a16:colId xmlns:a16="http://schemas.microsoft.com/office/drawing/2014/main" val="1409223874"/>
                    </a:ext>
                  </a:extLst>
                </a:gridCol>
                <a:gridCol w="1542476">
                  <a:extLst>
                    <a:ext uri="{9D8B030D-6E8A-4147-A177-3AD203B41FA5}">
                      <a16:colId xmlns:a16="http://schemas.microsoft.com/office/drawing/2014/main" val="658803944"/>
                    </a:ext>
                  </a:extLst>
                </a:gridCol>
                <a:gridCol w="1542476">
                  <a:extLst>
                    <a:ext uri="{9D8B030D-6E8A-4147-A177-3AD203B41FA5}">
                      <a16:colId xmlns:a16="http://schemas.microsoft.com/office/drawing/2014/main" val="1215609425"/>
                    </a:ext>
                  </a:extLst>
                </a:gridCol>
                <a:gridCol w="1542476">
                  <a:extLst>
                    <a:ext uri="{9D8B030D-6E8A-4147-A177-3AD203B41FA5}">
                      <a16:colId xmlns:a16="http://schemas.microsoft.com/office/drawing/2014/main" val="300421799"/>
                    </a:ext>
                  </a:extLst>
                </a:gridCol>
                <a:gridCol w="1542476">
                  <a:extLst>
                    <a:ext uri="{9D8B030D-6E8A-4147-A177-3AD203B41FA5}">
                      <a16:colId xmlns:a16="http://schemas.microsoft.com/office/drawing/2014/main" val="3254011309"/>
                    </a:ext>
                  </a:extLst>
                </a:gridCol>
              </a:tblGrid>
              <a:tr h="413457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JVET-W0127</a:t>
                      </a:r>
                      <a:endParaRPr lang="zh-CN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JVET-X0104</a:t>
                      </a:r>
                      <a:endParaRPr lang="zh-CN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Speedup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03704787"/>
                  </a:ext>
                </a:extLst>
              </a:tr>
              <a:tr h="413457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YUV-PSNR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Speed (fps)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YUV-PSNR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YUV-SSIM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Speed (fps)</a:t>
                      </a:r>
                      <a:endParaRPr lang="zh-CN" alt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8895400"/>
                  </a:ext>
                </a:extLst>
              </a:tr>
              <a:tr h="413457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1920x1080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-34.99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19.99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-40.58%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-43.00%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39.13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2.0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8316405"/>
                  </a:ext>
                </a:extLst>
              </a:tr>
              <a:tr h="413457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1080x1920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-36.58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18.61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-36.86%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-40.69%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33.46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1.8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85123117"/>
                  </a:ext>
                </a:extLst>
              </a:tr>
              <a:tr h="413457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1280x720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-35.12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38.77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-40.27%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-39.22%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64.52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1.7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60611335"/>
                  </a:ext>
                </a:extLst>
              </a:tr>
              <a:tr h="413457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720x1280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-34.73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36.66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-34.68%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-41.50%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62.23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1.7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3986532"/>
                  </a:ext>
                </a:extLst>
              </a:tr>
              <a:tr h="413457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Average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-35.35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/>
                        <a:t>-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-38.10%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/>
                        <a:t>-41.10%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/>
                        <a:t>-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/>
                        <a:t>-</a:t>
                      </a:r>
                      <a:endParaRPr lang="zh-CN" altLang="en-US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32995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5628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1F57F8-1AF4-47B2-B46C-6524F0C71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Summary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890744-961F-468E-83AB-01770C375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Ali266 is a highly optimized VVC encoder implementation</a:t>
            </a:r>
          </a:p>
          <a:p>
            <a:pPr lvl="1"/>
            <a:r>
              <a:rPr lang="en-US" altLang="zh-CN" dirty="0"/>
              <a:t>Ali266 slow preset achieves YUV BD-rate of 7.11% (PSNR-based) over VTM-13.0, and speedup 227x.</a:t>
            </a:r>
          </a:p>
          <a:p>
            <a:pPr lvl="1"/>
            <a:r>
              <a:rPr lang="en-US" altLang="zh-CN" dirty="0"/>
              <a:t>Ali266 fast preset achieves YUV BD-rates of -38.10% (PSNR-based), and 41.10% (SSIM-based) over x265 medium preset, and the average encoding speed of 1080p sequences achieves 36.3 fps.</a:t>
            </a:r>
          </a:p>
          <a:p>
            <a:pPr lvl="1"/>
            <a:r>
              <a:rPr lang="en-US" altLang="zh-CN" dirty="0"/>
              <a:t>The simulation results demonstrate that Ali266 is capable of real-time encoding for 1080p sequences.</a:t>
            </a:r>
          </a:p>
          <a:p>
            <a:pPr lvl="1"/>
            <a:r>
              <a:rPr lang="en-US" altLang="zh-CN" dirty="0"/>
              <a:t>In addition to long-term efforts to improve encoding speed and performance, we are also committed to applying Ali266 to Alibaba’s video business.</a:t>
            </a:r>
          </a:p>
        </p:txBody>
      </p:sp>
    </p:spTree>
    <p:extLst>
      <p:ext uri="{BB962C8B-B14F-4D97-AF65-F5344CB8AC3E}">
        <p14:creationId xmlns:p14="http://schemas.microsoft.com/office/powerpoint/2010/main" val="4044294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1667</TotalTime>
  <Words>500</Words>
  <Application>Microsoft Office PowerPoint</Application>
  <PresentationFormat>宽屏</PresentationFormat>
  <Paragraphs>120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Yu Mincho</vt:lpstr>
      <vt:lpstr>等线</vt:lpstr>
      <vt:lpstr>等线 Light</vt:lpstr>
      <vt:lpstr>Arial</vt:lpstr>
      <vt:lpstr>Times New Roman</vt:lpstr>
      <vt:lpstr>Office 主题​​</vt:lpstr>
      <vt:lpstr>Update on the progress of the optimized VVC encoder implementation, Ali266</vt:lpstr>
      <vt:lpstr>Ali266 review</vt:lpstr>
      <vt:lpstr>Main chenges since JVET-W0127</vt:lpstr>
      <vt:lpstr>Main features of Ali266</vt:lpstr>
      <vt:lpstr>Performance and speed tests</vt:lpstr>
      <vt:lpstr>Performance and speed tests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JVET-W0127:</dc:title>
  <dc:creator>洌酒</dc:creator>
  <cp:lastModifiedBy>洌酒</cp:lastModifiedBy>
  <cp:revision>49</cp:revision>
  <dcterms:created xsi:type="dcterms:W3CDTF">2021-07-09T06:07:33Z</dcterms:created>
  <dcterms:modified xsi:type="dcterms:W3CDTF">2021-10-09T05:15:36Z</dcterms:modified>
</cp:coreProperties>
</file>