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5">
  <p:sldMasterIdLst>
    <p:sldMasterId id="2147483672" r:id="rId1"/>
  </p:sldMasterIdLst>
  <p:notesMasterIdLst>
    <p:notesMasterId r:id="rId10"/>
  </p:notesMasterIdLst>
  <p:sldIdLst>
    <p:sldId id="327" r:id="rId2"/>
    <p:sldId id="354" r:id="rId3"/>
    <p:sldId id="355" r:id="rId4"/>
    <p:sldId id="356" r:id="rId5"/>
    <p:sldId id="357" r:id="rId6"/>
    <p:sldId id="360" r:id="rId7"/>
    <p:sldId id="358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60A3"/>
    <a:srgbClr val="0000FF"/>
    <a:srgbClr val="EA06A9"/>
    <a:srgbClr val="339966"/>
    <a:srgbClr val="C00000"/>
    <a:srgbClr val="859CC2"/>
    <a:srgbClr val="4534BA"/>
    <a:srgbClr val="41719C"/>
    <a:srgbClr val="525252"/>
    <a:srgbClr val="B3F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42" autoAdjust="0"/>
    <p:restoredTop sz="87745" autoAdjust="0"/>
  </p:normalViewPr>
  <p:slideViewPr>
    <p:cSldViewPr snapToGrid="0">
      <p:cViewPr varScale="1">
        <p:scale>
          <a:sx n="84" d="100"/>
          <a:sy n="84" d="100"/>
        </p:scale>
        <p:origin x="108" y="3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0692AA-1B03-4459-B7DA-5301DC83D87B}" type="datetimeFigureOut">
              <a:rPr lang="ko-KR" altLang="en-US" smtClean="0"/>
              <a:t>2021-10-05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29D819-39DB-45FF-A0C6-311E7E685D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660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9D819-39DB-45FF-A0C6-311E7E685DB1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13644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9D819-39DB-45FF-A0C6-311E7E685DB1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2529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9D819-39DB-45FF-A0C6-311E7E685DB1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131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9D819-39DB-45FF-A0C6-311E7E685DB1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06661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9D819-39DB-45FF-A0C6-311E7E685DB1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83571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9D819-39DB-45FF-A0C6-311E7E685DB1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6486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D1EF5-BECB-40C1-B954-791E7F42B997}" type="datetime1">
              <a:rPr lang="ko-KR" altLang="en-US" smtClean="0"/>
              <a:t>2021-10-05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5831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CDE7-66B3-46B3-AA31-F9E3BA106B60}" type="datetime1">
              <a:rPr lang="ko-KR" altLang="en-US" smtClean="0"/>
              <a:t>2021-10-05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7881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F74B6-55C6-4C3E-B949-237ACE89B50D}" type="datetime1">
              <a:rPr lang="ko-KR" altLang="en-US" smtClean="0"/>
              <a:t>2021-10-05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5357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EF0EE-6D4A-4CD7-9590-702F8371365E}" type="datetime1">
              <a:rPr lang="ko-KR" altLang="en-US" smtClean="0"/>
              <a:t>2021-10-05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8363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22397-B797-4EF7-980B-88D39C49D306}" type="datetime1">
              <a:rPr lang="ko-KR" altLang="en-US" smtClean="0"/>
              <a:t>2021-10-05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9831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0F493-F4DF-4C82-B0F0-F24622AC4158}" type="datetime1">
              <a:rPr lang="ko-KR" altLang="en-US" smtClean="0"/>
              <a:t>2021-10-05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749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7A604-01C8-49BF-8266-F09B4BA65449}" type="datetime1">
              <a:rPr lang="ko-KR" altLang="en-US" smtClean="0"/>
              <a:t>2021-10-05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8984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C1B5D-5493-4989-A7D2-9A3D478BFF1B}" type="datetime1">
              <a:rPr lang="ko-KR" altLang="en-US" smtClean="0"/>
              <a:t>2021-10-05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3964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83691-9DE9-4843-844B-8134984AD2C2}" type="datetime1">
              <a:rPr lang="ko-KR" altLang="en-US" smtClean="0"/>
              <a:t>2021-10-05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1311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932F4-B2C4-48D9-BE0B-75648E33C51A}" type="datetime1">
              <a:rPr lang="ko-KR" altLang="en-US" smtClean="0"/>
              <a:t>2021-10-05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9075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92987-5256-4B62-A00E-E9059992E6C9}" type="datetime1">
              <a:rPr lang="ko-KR" altLang="en-US" smtClean="0"/>
              <a:t>2021-10-05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19B25-10E1-4823-8FDE-00B2E5AF85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0623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4FF2B-215B-44BF-8841-CA8BDAF49D6F}" type="datetime1">
              <a:rPr lang="ko-KR" altLang="en-US" smtClean="0"/>
              <a:t>2021-10-05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19B25-10E1-4823-8FDE-00B2E5AF85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1979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/>
          <p:cNvSpPr/>
          <p:nvPr/>
        </p:nvSpPr>
        <p:spPr>
          <a:xfrm>
            <a:off x="204281" y="200023"/>
            <a:ext cx="11780196" cy="6448426"/>
          </a:xfrm>
          <a:prstGeom prst="roundRect">
            <a:avLst>
              <a:gd name="adj" fmla="val 2991"/>
            </a:avLst>
          </a:prstGeom>
          <a:noFill/>
          <a:ln w="28575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350"/>
          </a:p>
        </p:txBody>
      </p:sp>
      <p:sp>
        <p:nvSpPr>
          <p:cNvPr id="7" name="직사각형 6"/>
          <p:cNvSpPr/>
          <p:nvPr/>
        </p:nvSpPr>
        <p:spPr>
          <a:xfrm>
            <a:off x="0" y="2703729"/>
            <a:ext cx="12192000" cy="144101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3101070"/>
            <a:ext cx="12191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AHG11: Deep neural network for inter bi-prediction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35775" y="4205669"/>
            <a:ext cx="9917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Young-</a:t>
            </a:r>
            <a:r>
              <a:rPr lang="en-US" altLang="ko-KR" sz="20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Ju</a:t>
            </a:r>
            <a:r>
              <a:rPr lang="en-US" altLang="ko-KR" sz="2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Choi, Young-</a:t>
            </a:r>
            <a:r>
              <a:rPr lang="en-US" altLang="ko-KR" sz="20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Woon</a:t>
            </a:r>
            <a:r>
              <a:rPr lang="en-US" altLang="ko-KR" sz="2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altLang="ko-KR" sz="2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Lee</a:t>
            </a:r>
            <a:r>
              <a:rPr lang="en-US" altLang="ko-KR" sz="2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</a:t>
            </a:r>
            <a:r>
              <a:rPr lang="en-US" altLang="ko-KR" sz="20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Byung-Gyu</a:t>
            </a:r>
            <a:r>
              <a:rPr lang="en-US" altLang="ko-KR" sz="2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altLang="ko-KR" sz="2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Kim</a:t>
            </a:r>
            <a:r>
              <a:rPr lang="en-US" altLang="ko-KR" sz="2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</a:t>
            </a:r>
            <a:r>
              <a:rPr lang="en-US" altLang="ko-KR" sz="20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Jongho</a:t>
            </a:r>
            <a:r>
              <a:rPr lang="en-US" altLang="ko-KR" sz="2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altLang="ko-KR" sz="2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Kim</a:t>
            </a:r>
            <a:r>
              <a:rPr lang="en-US" altLang="ko-KR" sz="2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Se Yoon </a:t>
            </a:r>
            <a:r>
              <a:rPr lang="en-US" altLang="ko-KR" sz="20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Jeong</a:t>
            </a:r>
            <a:endParaRPr lang="ko-KR" altLang="en-US" sz="20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50" y="381361"/>
            <a:ext cx="3179219" cy="1057275"/>
          </a:xfrm>
          <a:prstGeom prst="rect">
            <a:avLst/>
          </a:prstGeom>
        </p:spPr>
      </p:pic>
      <p:cxnSp>
        <p:nvCxnSpPr>
          <p:cNvPr id="11" name="직선 연결선 10"/>
          <p:cNvCxnSpPr/>
          <p:nvPr/>
        </p:nvCxnSpPr>
        <p:spPr>
          <a:xfrm>
            <a:off x="3607357" y="356213"/>
            <a:ext cx="0" cy="1130945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8786699" y="5865677"/>
            <a:ext cx="3117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JVET-X0102</a:t>
            </a:r>
            <a:endParaRPr lang="ko-KR" altLang="en-US" sz="40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8588" y="381361"/>
            <a:ext cx="2833687" cy="1051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37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-3244" y="180976"/>
            <a:ext cx="161925" cy="29527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718269" y="178275"/>
            <a:ext cx="10467248" cy="29527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" name="직선 연결선 8"/>
          <p:cNvCxnSpPr/>
          <p:nvPr/>
        </p:nvCxnSpPr>
        <p:spPr>
          <a:xfrm>
            <a:off x="-3244" y="542925"/>
            <a:ext cx="12188761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모서리가 둥근 직사각형 1"/>
          <p:cNvSpPr/>
          <p:nvPr/>
        </p:nvSpPr>
        <p:spPr>
          <a:xfrm>
            <a:off x="101937" y="647702"/>
            <a:ext cx="11999272" cy="6134098"/>
          </a:xfrm>
          <a:prstGeom prst="roundRect">
            <a:avLst>
              <a:gd name="adj" fmla="val 2415"/>
            </a:avLst>
          </a:prstGeom>
          <a:noFill/>
          <a:ln w="190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rgbClr val="9A9CA0"/>
                </a:solidFill>
                <a:latin typeface="+mn-ea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8681" y="85031"/>
            <a:ext cx="1660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Overview</a:t>
            </a:r>
            <a:endParaRPr lang="ko-KR" altLang="en-US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6263" y="6156813"/>
            <a:ext cx="1613492" cy="536580"/>
          </a:xfrm>
          <a:prstGeom prst="rect">
            <a:avLst/>
          </a:prstGeom>
        </p:spPr>
      </p:pic>
      <p:cxnSp>
        <p:nvCxnSpPr>
          <p:cNvPr id="18" name="직선 연결선 17"/>
          <p:cNvCxnSpPr/>
          <p:nvPr/>
        </p:nvCxnSpPr>
        <p:spPr>
          <a:xfrm>
            <a:off x="10410091" y="6156813"/>
            <a:ext cx="0" cy="56271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그림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53" y="6159574"/>
            <a:ext cx="1438130" cy="53381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6854" y="861721"/>
            <a:ext cx="1133976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In VVC, the bi-prediction block is generated from two different prediction blocks by utilizing several regular bi-prediction modes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The regular bi-prediction modes consist of averaging, weighted averaging called BCW (bi-prediction with CU-level weight), and averaging with bi-directional optical flow (BDOF)-based refinement.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this contribution, a </a:t>
            </a: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neural network-based inter bi-prediction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scheme is proposed as a </a:t>
            </a: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replacement of regular bi-prediction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modes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on some of the block types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proposed method is </a:t>
            </a: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applied only on the </a:t>
            </a:r>
            <a:r>
              <a:rPr lang="en-US" altLang="ko-KR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luma</a:t>
            </a: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 component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, and regular averaging is applied on 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chroma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components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3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-3244" y="180976"/>
            <a:ext cx="161925" cy="29527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416441" y="178275"/>
            <a:ext cx="8769076" cy="29527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" name="직선 연결선 8"/>
          <p:cNvCxnSpPr/>
          <p:nvPr/>
        </p:nvCxnSpPr>
        <p:spPr>
          <a:xfrm>
            <a:off x="-3244" y="542925"/>
            <a:ext cx="12188761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모서리가 둥근 직사각형 1"/>
          <p:cNvSpPr/>
          <p:nvPr/>
        </p:nvSpPr>
        <p:spPr>
          <a:xfrm>
            <a:off x="101937" y="647702"/>
            <a:ext cx="11999272" cy="6134098"/>
          </a:xfrm>
          <a:prstGeom prst="roundRect">
            <a:avLst>
              <a:gd name="adj" fmla="val 2415"/>
            </a:avLst>
          </a:prstGeom>
          <a:noFill/>
          <a:ln w="190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rgbClr val="9A9CA0"/>
                </a:solidFill>
                <a:latin typeface="+mn-ea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8681" y="85031"/>
            <a:ext cx="32577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 Architecture</a:t>
            </a:r>
            <a:endParaRPr lang="ko-KR" altLang="en-US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6263" y="6156813"/>
            <a:ext cx="1613492" cy="536580"/>
          </a:xfrm>
          <a:prstGeom prst="rect">
            <a:avLst/>
          </a:prstGeom>
        </p:spPr>
      </p:pic>
      <p:cxnSp>
        <p:nvCxnSpPr>
          <p:cNvPr id="18" name="직선 연결선 17"/>
          <p:cNvCxnSpPr/>
          <p:nvPr/>
        </p:nvCxnSpPr>
        <p:spPr>
          <a:xfrm>
            <a:off x="10410091" y="6156813"/>
            <a:ext cx="0" cy="56271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그림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53" y="6159574"/>
            <a:ext cx="1438130" cy="533819"/>
          </a:xfrm>
          <a:prstGeom prst="rect">
            <a:avLst/>
          </a:prstGeom>
        </p:spPr>
      </p:pic>
      <p:pic>
        <p:nvPicPr>
          <p:cNvPr id="11" name="그림 2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640" y="725283"/>
            <a:ext cx="2515818" cy="5481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00913" y="6217569"/>
            <a:ext cx="353755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ko-KR" sz="1400" b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Figure 1. The architecture of the proposed attention-based bi-prediction neural network.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306466" y="918343"/>
                <a:ext cx="6989026" cy="36515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ko-KR" sz="16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CA" altLang="ko-KR" sz="16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CA" altLang="ko-KR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ko-KR" sz="16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CA" altLang="ko-KR" sz="1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CA" altLang="ko-KR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: </a:t>
                </a:r>
                <a:r>
                  <a:rPr lang="en-CA" altLang="ko-KR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two prediction </a:t>
                </a:r>
                <a:r>
                  <a:rPr lang="en-CA" altLang="ko-KR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blocks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CA" altLang="ko-KR" sz="16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ko-KR" sz="16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CA" altLang="ko-KR" sz="16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CA" altLang="ko-KR" sz="1600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n-CA" altLang="ko-KR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: </a:t>
                </a:r>
                <a:r>
                  <a:rPr lang="en-CA" altLang="ko-KR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final bi-prediction </a:t>
                </a:r>
                <a:r>
                  <a:rPr lang="en-CA" altLang="ko-KR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block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CA" altLang="ko-KR" sz="16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CA" altLang="ko-KR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Kernel </a:t>
                </a:r>
                <a:r>
                  <a:rPr lang="en-CA" altLang="ko-KR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size for all the CNN </a:t>
                </a:r>
                <a:r>
                  <a:rPr lang="en-CA" altLang="ko-KR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layers : 3x3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CA" altLang="ko-KR" sz="16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CA" altLang="ko-KR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Number </a:t>
                </a:r>
                <a:r>
                  <a:rPr lang="en-CA" altLang="ko-KR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of </a:t>
                </a:r>
                <a:r>
                  <a:rPr lang="en-CA" altLang="ko-KR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feature maps : 64 (last layer : 1)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CA" altLang="ko-KR" sz="16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ko-KR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  <a:r>
                  <a:rPr lang="en-US" altLang="ko-KR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ctivation function </a:t>
                </a:r>
                <a:r>
                  <a:rPr lang="en-US" altLang="ko-KR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:r>
                  <a:rPr lang="en-US" altLang="ko-KR" sz="16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LeakyReLU</a:t>
                </a:r>
                <a:endParaRPr lang="en-US" altLang="ko-KR" sz="16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altLang="ko-KR" sz="16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ko-KR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Number of Residual </a:t>
                </a:r>
                <a:r>
                  <a:rPr lang="en-US" altLang="ko-KR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Blocks (wherein no batch normalization </a:t>
                </a:r>
                <a:r>
                  <a:rPr lang="en-US" altLang="ko-KR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units) : 10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altLang="ko-KR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ko-KR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attention map between two features can be obtained by using the dot product and the sigmoid activation function</a:t>
                </a:r>
                <a:r>
                  <a:rPr lang="en-US" altLang="ko-KR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6466" y="918343"/>
                <a:ext cx="6989026" cy="3651512"/>
              </a:xfrm>
              <a:prstGeom prst="rect">
                <a:avLst/>
              </a:prstGeom>
              <a:blipFill>
                <a:blip r:embed="rId6"/>
                <a:stretch>
                  <a:fillRect l="-349" t="-5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58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-3244" y="180976"/>
            <a:ext cx="161925" cy="29527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708220" y="178275"/>
            <a:ext cx="10477297" cy="29527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" name="직선 연결선 8"/>
          <p:cNvCxnSpPr/>
          <p:nvPr/>
        </p:nvCxnSpPr>
        <p:spPr>
          <a:xfrm>
            <a:off x="-3244" y="542925"/>
            <a:ext cx="12188761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모서리가 둥근 직사각형 1"/>
          <p:cNvSpPr/>
          <p:nvPr/>
        </p:nvSpPr>
        <p:spPr>
          <a:xfrm>
            <a:off x="101937" y="647702"/>
            <a:ext cx="11999272" cy="6134098"/>
          </a:xfrm>
          <a:prstGeom prst="roundRect">
            <a:avLst>
              <a:gd name="adj" fmla="val 2415"/>
            </a:avLst>
          </a:prstGeom>
          <a:noFill/>
          <a:ln w="190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rgbClr val="9A9CA0"/>
                </a:solidFill>
                <a:latin typeface="+mn-ea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8681" y="85031"/>
            <a:ext cx="32577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Inference</a:t>
            </a:r>
            <a:endParaRPr lang="ko-KR" altLang="en-US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6263" y="6156813"/>
            <a:ext cx="1613492" cy="536580"/>
          </a:xfrm>
          <a:prstGeom prst="rect">
            <a:avLst/>
          </a:prstGeom>
        </p:spPr>
      </p:pic>
      <p:cxnSp>
        <p:nvCxnSpPr>
          <p:cNvPr id="18" name="직선 연결선 17"/>
          <p:cNvCxnSpPr/>
          <p:nvPr/>
        </p:nvCxnSpPr>
        <p:spPr>
          <a:xfrm>
            <a:off x="10410091" y="6156813"/>
            <a:ext cx="0" cy="56271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그림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53" y="6159574"/>
            <a:ext cx="1438130" cy="533819"/>
          </a:xfrm>
          <a:prstGeom prst="rect">
            <a:avLst/>
          </a:prstGeom>
        </p:spPr>
      </p:pic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131964"/>
              </p:ext>
            </p:extLst>
          </p:nvPr>
        </p:nvGraphicFramePr>
        <p:xfrm>
          <a:off x="1669338" y="2630556"/>
          <a:ext cx="8843596" cy="2834640"/>
        </p:xfrm>
        <a:graphic>
          <a:graphicData uri="http://schemas.openxmlformats.org/drawingml/2006/table">
            <a:tbl>
              <a:tblPr firstRow="1" firstCol="1" bandRow="1"/>
              <a:tblGrid>
                <a:gridCol w="2245166">
                  <a:extLst>
                    <a:ext uri="{9D8B030D-6E8A-4147-A177-3AD203B41FA5}">
                      <a16:colId xmlns:a16="http://schemas.microsoft.com/office/drawing/2014/main" val="28361853"/>
                    </a:ext>
                  </a:extLst>
                </a:gridCol>
                <a:gridCol w="3299215">
                  <a:extLst>
                    <a:ext uri="{9D8B030D-6E8A-4147-A177-3AD203B41FA5}">
                      <a16:colId xmlns:a16="http://schemas.microsoft.com/office/drawing/2014/main" val="3436610219"/>
                    </a:ext>
                  </a:extLst>
                </a:gridCol>
                <a:gridCol w="3299215">
                  <a:extLst>
                    <a:ext uri="{9D8B030D-6E8A-4147-A177-3AD203B41FA5}">
                      <a16:colId xmlns:a16="http://schemas.microsoft.com/office/drawing/2014/main" val="3852655382"/>
                    </a:ext>
                  </a:extLst>
                </a:gridCol>
              </a:tblGrid>
              <a:tr h="152400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Inference information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5044323"/>
                  </a:ext>
                </a:extLst>
              </a:tr>
              <a:tr h="152400">
                <a:tc row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Mandatory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GPU Type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Quadro RTX 8000-48GB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6826577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CPU Type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Intel(R) Xeon(R) Gold 6256 CPU @ 3.60GHz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9515714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Framework: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Standalone C++, PyTorch 1.7.1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9243113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Number of GPUs per Task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1708703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Total Parameter Number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1295k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9044540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Parameter Precision (Bits)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 (F)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9327866"/>
                  </a:ext>
                </a:extLst>
              </a:tr>
              <a:tr h="152400">
                <a:tc row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Optional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Total Conv. Layers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6429063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Total FC Layers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3424358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Batch size: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block at a time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7048833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Patch size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Depending on the block (128x128, 64x64, 32x32)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3265064"/>
                  </a:ext>
                </a:extLst>
              </a:tr>
            </a:tbl>
          </a:graphicData>
        </a:graphic>
      </p:graphicFrame>
      <p:sp>
        <p:nvSpPr>
          <p:cNvPr id="14" name="직사각형 13"/>
          <p:cNvSpPr/>
          <p:nvPr/>
        </p:nvSpPr>
        <p:spPr>
          <a:xfrm>
            <a:off x="4763840" y="2271279"/>
            <a:ext cx="24195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Times New Roman" panose="02020603050405020304" pitchFamily="18" charset="0"/>
                <a:ea typeface="바탕" panose="02030600000101010101" pitchFamily="18" charset="-127"/>
              </a:rPr>
              <a:t>Table 1. Inference information.</a:t>
            </a:r>
            <a:endParaRPr lang="ko-KR" alt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426854" y="861721"/>
            <a:ext cx="107871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In inference stage, 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PyTorch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1.7.1 is used for performing the proposed neural network-based bi-prediction mode in VTM-11.0.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The proposed method is applied to three block types (128x128, 64x64, and 32x32).</a:t>
            </a:r>
          </a:p>
        </p:txBody>
      </p:sp>
    </p:spTree>
    <p:extLst>
      <p:ext uri="{BB962C8B-B14F-4D97-AF65-F5344CB8AC3E}">
        <p14:creationId xmlns:p14="http://schemas.microsoft.com/office/powerpoint/2010/main" val="39103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-3244" y="180976"/>
            <a:ext cx="161925" cy="29527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547446" y="178275"/>
            <a:ext cx="10638071" cy="29527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" name="직선 연결선 8"/>
          <p:cNvCxnSpPr/>
          <p:nvPr/>
        </p:nvCxnSpPr>
        <p:spPr>
          <a:xfrm>
            <a:off x="-3244" y="542925"/>
            <a:ext cx="12188761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모서리가 둥근 직사각형 1"/>
          <p:cNvSpPr/>
          <p:nvPr/>
        </p:nvSpPr>
        <p:spPr>
          <a:xfrm>
            <a:off x="101937" y="647702"/>
            <a:ext cx="11999272" cy="6134098"/>
          </a:xfrm>
          <a:prstGeom prst="roundRect">
            <a:avLst>
              <a:gd name="adj" fmla="val 2415"/>
            </a:avLst>
          </a:prstGeom>
          <a:noFill/>
          <a:ln w="190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rgbClr val="9A9CA0"/>
                </a:solidFill>
                <a:latin typeface="+mn-ea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8681" y="85031"/>
            <a:ext cx="32577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Training</a:t>
            </a:r>
            <a:endParaRPr lang="ko-KR" altLang="en-US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6263" y="6156813"/>
            <a:ext cx="1613492" cy="536580"/>
          </a:xfrm>
          <a:prstGeom prst="rect">
            <a:avLst/>
          </a:prstGeom>
        </p:spPr>
      </p:pic>
      <p:cxnSp>
        <p:nvCxnSpPr>
          <p:cNvPr id="18" name="직선 연결선 17"/>
          <p:cNvCxnSpPr/>
          <p:nvPr/>
        </p:nvCxnSpPr>
        <p:spPr>
          <a:xfrm>
            <a:off x="10410091" y="6156813"/>
            <a:ext cx="0" cy="56271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그림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53" y="6159574"/>
            <a:ext cx="1438130" cy="53381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6854" y="791385"/>
            <a:ext cx="113397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Dataset</a:t>
            </a:r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BVI-DVC dataset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used.</a:t>
            </a:r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Two prediction blocks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are derived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from the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VTM-11.0 decoder with RA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configuration.</a:t>
            </a:r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Ground truth is the original block.</a:t>
            </a:r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The dataset contains about 9M pair of blocks.</a:t>
            </a: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949761"/>
              </p:ext>
            </p:extLst>
          </p:nvPr>
        </p:nvGraphicFramePr>
        <p:xfrm>
          <a:off x="692904" y="2365592"/>
          <a:ext cx="10796464" cy="3749040"/>
        </p:xfrm>
        <a:graphic>
          <a:graphicData uri="http://schemas.openxmlformats.org/drawingml/2006/table">
            <a:tbl>
              <a:tblPr firstRow="1" firstCol="1" bandRow="1"/>
              <a:tblGrid>
                <a:gridCol w="2740950">
                  <a:extLst>
                    <a:ext uri="{9D8B030D-6E8A-4147-A177-3AD203B41FA5}">
                      <a16:colId xmlns:a16="http://schemas.microsoft.com/office/drawing/2014/main" val="4125917596"/>
                    </a:ext>
                  </a:extLst>
                </a:gridCol>
                <a:gridCol w="4027757">
                  <a:extLst>
                    <a:ext uri="{9D8B030D-6E8A-4147-A177-3AD203B41FA5}">
                      <a16:colId xmlns:a16="http://schemas.microsoft.com/office/drawing/2014/main" val="3516489523"/>
                    </a:ext>
                  </a:extLst>
                </a:gridCol>
                <a:gridCol w="4027757">
                  <a:extLst>
                    <a:ext uri="{9D8B030D-6E8A-4147-A177-3AD203B41FA5}">
                      <a16:colId xmlns:a16="http://schemas.microsoft.com/office/drawing/2014/main" val="1637191286"/>
                    </a:ext>
                  </a:extLst>
                </a:gridCol>
              </a:tblGrid>
              <a:tr h="152400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Training information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3330529"/>
                  </a:ext>
                </a:extLst>
              </a:tr>
              <a:tr h="152400">
                <a:tc row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Mandatory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GPU Type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GeForce RTX 2080 Ti-11GB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334891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CPU Type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Intel(R) Xeon(R) CPU E5-2620 v4 @ 2.10GHz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999598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Framework: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PyTorch 1.4.0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5828536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Number of GPUs per Task: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0359643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Number of Iterations: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600k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2117015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Batch size: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6397047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20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Total Parameter Number: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1295k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6792460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20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Parameter Precision (Bits):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 (F)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2018305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20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Training data information: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BVI-DVC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5513646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20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Training configurations for generating compressed training data (if different to VTM CTC):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VTM-11.0, QP {22, 27, 32, 37, 42}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4040194"/>
                  </a:ext>
                </a:extLst>
              </a:tr>
              <a:tr h="152400">
                <a:tc row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Optional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Patch size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32x32x2, 64x64x2, 128x128x2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4597329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Learning rate: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4e-4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445010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Optimizer: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ADAM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3713806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Loss function: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Charbonnier penalty function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8272596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Preprocessing: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Augmentation : Random horizontal and vertical flips, 90° rotation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6351064"/>
                  </a:ext>
                </a:extLst>
              </a:tr>
            </a:tbl>
          </a:graphicData>
        </a:graphic>
      </p:graphicFrame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4916615" y="6155350"/>
            <a:ext cx="234904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ko-KR" sz="1400" b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Table 2. Training information.</a:t>
            </a:r>
          </a:p>
        </p:txBody>
      </p:sp>
    </p:spTree>
    <p:extLst>
      <p:ext uri="{BB962C8B-B14F-4D97-AF65-F5344CB8AC3E}">
        <p14:creationId xmlns:p14="http://schemas.microsoft.com/office/powerpoint/2010/main" val="10599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-3244" y="180976"/>
            <a:ext cx="161925" cy="29527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547446" y="178275"/>
            <a:ext cx="10638071" cy="29527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" name="직선 연결선 8"/>
          <p:cNvCxnSpPr/>
          <p:nvPr/>
        </p:nvCxnSpPr>
        <p:spPr>
          <a:xfrm>
            <a:off x="-3244" y="542925"/>
            <a:ext cx="12188761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모서리가 둥근 직사각형 1"/>
          <p:cNvSpPr/>
          <p:nvPr/>
        </p:nvSpPr>
        <p:spPr>
          <a:xfrm>
            <a:off x="101937" y="647702"/>
            <a:ext cx="11999272" cy="6134098"/>
          </a:xfrm>
          <a:prstGeom prst="roundRect">
            <a:avLst>
              <a:gd name="adj" fmla="val 2415"/>
            </a:avLst>
          </a:prstGeom>
          <a:noFill/>
          <a:ln w="190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rgbClr val="9A9CA0"/>
                </a:solidFill>
                <a:latin typeface="+mn-ea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8681" y="85031"/>
            <a:ext cx="32577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Training</a:t>
            </a:r>
            <a:endParaRPr lang="ko-KR" altLang="en-US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6263" y="6156813"/>
            <a:ext cx="1613492" cy="536580"/>
          </a:xfrm>
          <a:prstGeom prst="rect">
            <a:avLst/>
          </a:prstGeom>
        </p:spPr>
      </p:pic>
      <p:cxnSp>
        <p:nvCxnSpPr>
          <p:cNvPr id="18" name="직선 연결선 17"/>
          <p:cNvCxnSpPr/>
          <p:nvPr/>
        </p:nvCxnSpPr>
        <p:spPr>
          <a:xfrm>
            <a:off x="10410091" y="6156813"/>
            <a:ext cx="0" cy="56271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그림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53" y="6159574"/>
            <a:ext cx="1438130" cy="53381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6854" y="791385"/>
            <a:ext cx="113397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training stage, 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PyTorch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1.4.0 is used for training the proposed neural network.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For different block types (128x128, 64x64, and 32x32) and QPs (22, 27, 32, 37, and 42), the proposed network is trained independently.</a:t>
            </a: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949761"/>
              </p:ext>
            </p:extLst>
          </p:nvPr>
        </p:nvGraphicFramePr>
        <p:xfrm>
          <a:off x="692904" y="2365592"/>
          <a:ext cx="10796464" cy="3749040"/>
        </p:xfrm>
        <a:graphic>
          <a:graphicData uri="http://schemas.openxmlformats.org/drawingml/2006/table">
            <a:tbl>
              <a:tblPr firstRow="1" firstCol="1" bandRow="1"/>
              <a:tblGrid>
                <a:gridCol w="2740950">
                  <a:extLst>
                    <a:ext uri="{9D8B030D-6E8A-4147-A177-3AD203B41FA5}">
                      <a16:colId xmlns:a16="http://schemas.microsoft.com/office/drawing/2014/main" val="4125917596"/>
                    </a:ext>
                  </a:extLst>
                </a:gridCol>
                <a:gridCol w="4027757">
                  <a:extLst>
                    <a:ext uri="{9D8B030D-6E8A-4147-A177-3AD203B41FA5}">
                      <a16:colId xmlns:a16="http://schemas.microsoft.com/office/drawing/2014/main" val="3516489523"/>
                    </a:ext>
                  </a:extLst>
                </a:gridCol>
                <a:gridCol w="4027757">
                  <a:extLst>
                    <a:ext uri="{9D8B030D-6E8A-4147-A177-3AD203B41FA5}">
                      <a16:colId xmlns:a16="http://schemas.microsoft.com/office/drawing/2014/main" val="1637191286"/>
                    </a:ext>
                  </a:extLst>
                </a:gridCol>
              </a:tblGrid>
              <a:tr h="152400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Training information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3330529"/>
                  </a:ext>
                </a:extLst>
              </a:tr>
              <a:tr h="152400">
                <a:tc row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Mandatory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GPU Type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GeForce RTX 2080 Ti-11GB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334891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CPU Type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Intel(R) Xeon(R) CPU E5-2620 v4 @ 2.10GHz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999598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Framework: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PyTorch 1.4.0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5828536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Number of GPUs per Task: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0359643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Number of Iterations: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600k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2117015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Batch size: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6397047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20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Total Parameter Number: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1295k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6792460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20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Parameter Precision (Bits):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 (F)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2018305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20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Training data information: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BVI-DVC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5513646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20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Training configurations for generating compressed training data (if different to VTM CTC):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VTM-11.0, QP {22, 27, 32, 37, 42}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4040194"/>
                  </a:ext>
                </a:extLst>
              </a:tr>
              <a:tr h="152400">
                <a:tc row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Optional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Patch size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32x32x2, 64x64x2, 128x128x2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4597329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Learning rate: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4e-4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445010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Optimizer: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ADAM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3713806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Loss function: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Charbonnier penalty function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8272596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Preprocessing: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Augmentation : Random horizontal and vertical flips, 90° rotation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6351064"/>
                  </a:ext>
                </a:extLst>
              </a:tr>
            </a:tbl>
          </a:graphicData>
        </a:graphic>
      </p:graphicFrame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4916615" y="6155350"/>
            <a:ext cx="234904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ko-KR" sz="1400" b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Table 2. Training information.</a:t>
            </a:r>
          </a:p>
        </p:txBody>
      </p:sp>
    </p:spTree>
    <p:extLst>
      <p:ext uri="{BB962C8B-B14F-4D97-AF65-F5344CB8AC3E}">
        <p14:creationId xmlns:p14="http://schemas.microsoft.com/office/powerpoint/2010/main" val="387927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-3244" y="180976"/>
            <a:ext cx="161925" cy="29527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496825" y="178275"/>
            <a:ext cx="8688691" cy="29527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" name="직선 연결선 8"/>
          <p:cNvCxnSpPr/>
          <p:nvPr/>
        </p:nvCxnSpPr>
        <p:spPr>
          <a:xfrm>
            <a:off x="-3244" y="542925"/>
            <a:ext cx="12188761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모서리가 둥근 직사각형 1"/>
          <p:cNvSpPr/>
          <p:nvPr/>
        </p:nvSpPr>
        <p:spPr>
          <a:xfrm>
            <a:off x="101937" y="647702"/>
            <a:ext cx="11999272" cy="6134098"/>
          </a:xfrm>
          <a:prstGeom prst="roundRect">
            <a:avLst>
              <a:gd name="adj" fmla="val 2415"/>
            </a:avLst>
          </a:prstGeom>
          <a:noFill/>
          <a:ln w="190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rgbClr val="9A9CA0"/>
                </a:solidFill>
                <a:latin typeface="+mn-ea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8681" y="85031"/>
            <a:ext cx="33381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Experimental </a:t>
            </a:r>
            <a:r>
              <a:rPr lang="en-US" altLang="ko-KR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ko-KR" altLang="en-US" sz="2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6263" y="6156813"/>
            <a:ext cx="1613492" cy="536580"/>
          </a:xfrm>
          <a:prstGeom prst="rect">
            <a:avLst/>
          </a:prstGeom>
        </p:spPr>
      </p:pic>
      <p:cxnSp>
        <p:nvCxnSpPr>
          <p:cNvPr id="18" name="직선 연결선 17"/>
          <p:cNvCxnSpPr/>
          <p:nvPr/>
        </p:nvCxnSpPr>
        <p:spPr>
          <a:xfrm>
            <a:off x="10410091" y="6156813"/>
            <a:ext cx="0" cy="56271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그림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53" y="6159574"/>
            <a:ext cx="1438130" cy="53381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6854" y="791385"/>
            <a:ext cx="113397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For all sequences in class B, a subset of frames equivalent to 1 second is used.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It is observed that averagely 0.98%, 0.96%, and 2.08% BD-rate reductions with five QPs are achieved for Y component on B, C, and D classes under RA configurations, respectively.</a:t>
            </a: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311278"/>
              </p:ext>
            </p:extLst>
          </p:nvPr>
        </p:nvGraphicFramePr>
        <p:xfrm>
          <a:off x="2984123" y="2980128"/>
          <a:ext cx="6214025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1135034">
                  <a:extLst>
                    <a:ext uri="{9D8B030D-6E8A-4147-A177-3AD203B41FA5}">
                      <a16:colId xmlns:a16="http://schemas.microsoft.com/office/drawing/2014/main" val="1248267391"/>
                    </a:ext>
                  </a:extLst>
                </a:gridCol>
                <a:gridCol w="1063951">
                  <a:extLst>
                    <a:ext uri="{9D8B030D-6E8A-4147-A177-3AD203B41FA5}">
                      <a16:colId xmlns:a16="http://schemas.microsoft.com/office/drawing/2014/main" val="2875995892"/>
                    </a:ext>
                  </a:extLst>
                </a:gridCol>
                <a:gridCol w="1063951">
                  <a:extLst>
                    <a:ext uri="{9D8B030D-6E8A-4147-A177-3AD203B41FA5}">
                      <a16:colId xmlns:a16="http://schemas.microsoft.com/office/drawing/2014/main" val="475416865"/>
                    </a:ext>
                  </a:extLst>
                </a:gridCol>
                <a:gridCol w="1063951">
                  <a:extLst>
                    <a:ext uri="{9D8B030D-6E8A-4147-A177-3AD203B41FA5}">
                      <a16:colId xmlns:a16="http://schemas.microsoft.com/office/drawing/2014/main" val="208689980"/>
                    </a:ext>
                  </a:extLst>
                </a:gridCol>
                <a:gridCol w="890830">
                  <a:extLst>
                    <a:ext uri="{9D8B030D-6E8A-4147-A177-3AD203B41FA5}">
                      <a16:colId xmlns:a16="http://schemas.microsoft.com/office/drawing/2014/main" val="3238241915"/>
                    </a:ext>
                  </a:extLst>
                </a:gridCol>
                <a:gridCol w="996308">
                  <a:extLst>
                    <a:ext uri="{9D8B030D-6E8A-4147-A177-3AD203B41FA5}">
                      <a16:colId xmlns:a16="http://schemas.microsoft.com/office/drawing/2014/main" val="400660062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/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69697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VTM-11.0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26480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75906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20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85503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78653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</a:rPr>
                        <a:t>-0.98%</a:t>
                      </a:r>
                      <a:endParaRPr lang="ko-KR" sz="20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</a:rPr>
                        <a:t>0.25%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</a:rPr>
                        <a:t>0.19%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6494%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660%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9437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</a:rPr>
                        <a:t>-0.96%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</a:rPr>
                        <a:t>0.06%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</a:rPr>
                        <a:t>0.11%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</a:rPr>
                        <a:t>3634%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</a:rPr>
                        <a:t>715%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0845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</a:rPr>
                        <a:t>-2.08%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</a:rPr>
                        <a:t>-0.31%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</a:rPr>
                        <a:t>-0.41%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3029%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60801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</a:rPr>
                        <a:t>-1.32%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</a:rPr>
                        <a:t>0.02%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</a:rPr>
                        <a:t>-0.02%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4296%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771%</a:t>
                      </a:r>
                      <a:endParaRPr lang="ko-KR" sz="20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9413020"/>
                  </a:ext>
                </a:extLst>
              </a:tr>
            </a:tbl>
          </a:graphicData>
        </a:graphic>
      </p:graphicFrame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2776015" y="2524467"/>
            <a:ext cx="665111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5080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ko-KR" sz="1400" b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Table 3. Experimental results on VTM-11.0 (class B: 1 sec, class C/D: 10 sec, GPU time).</a:t>
            </a:r>
          </a:p>
        </p:txBody>
      </p:sp>
    </p:spTree>
    <p:extLst>
      <p:ext uri="{BB962C8B-B14F-4D97-AF65-F5344CB8AC3E}">
        <p14:creationId xmlns:p14="http://schemas.microsoft.com/office/powerpoint/2010/main" val="393848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3"/>
          <p:cNvSpPr/>
          <p:nvPr/>
        </p:nvSpPr>
        <p:spPr>
          <a:xfrm>
            <a:off x="204281" y="200023"/>
            <a:ext cx="11780196" cy="6448426"/>
          </a:xfrm>
          <a:prstGeom prst="roundRect">
            <a:avLst>
              <a:gd name="adj" fmla="val 2991"/>
            </a:avLst>
          </a:prstGeom>
          <a:noFill/>
          <a:ln w="28575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350"/>
          </a:p>
        </p:txBody>
      </p:sp>
      <p:sp>
        <p:nvSpPr>
          <p:cNvPr id="7" name="직사각형 6"/>
          <p:cNvSpPr/>
          <p:nvPr/>
        </p:nvSpPr>
        <p:spPr>
          <a:xfrm>
            <a:off x="0" y="2703729"/>
            <a:ext cx="12192000" cy="144101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63495" y="3101070"/>
            <a:ext cx="4465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ko-KR" altLang="en-US" sz="3600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40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53797</TotalTime>
  <Words>852</Words>
  <Application>Microsoft Office PowerPoint</Application>
  <PresentationFormat>와이드스크린</PresentationFormat>
  <Paragraphs>193</Paragraphs>
  <Slides>8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8" baseType="lpstr">
      <vt:lpstr>SimSun</vt:lpstr>
      <vt:lpstr>맑은 고딕</vt:lpstr>
      <vt:lpstr>바탕</vt:lpstr>
      <vt:lpstr>Arial</vt:lpstr>
      <vt:lpstr>Calibri</vt:lpstr>
      <vt:lpstr>Calibri Light</vt:lpstr>
      <vt:lpstr>Cambria Math</vt:lpstr>
      <vt:lpstr>Times New Roman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ICCT</dc:creator>
  <cp:lastModifiedBy>Youngju Choi</cp:lastModifiedBy>
  <cp:revision>1699</cp:revision>
  <dcterms:created xsi:type="dcterms:W3CDTF">2016-09-09T06:32:14Z</dcterms:created>
  <dcterms:modified xsi:type="dcterms:W3CDTF">2021-10-05T12:53:40Z</dcterms:modified>
</cp:coreProperties>
</file>