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4"/>
  </p:notesMasterIdLst>
  <p:sldIdLst>
    <p:sldId id="256" r:id="rId3"/>
    <p:sldId id="273" r:id="rId4"/>
    <p:sldId id="274" r:id="rId5"/>
    <p:sldId id="277" r:id="rId6"/>
    <p:sldId id="281" r:id="rId7"/>
    <p:sldId id="283" r:id="rId8"/>
    <p:sldId id="275" r:id="rId9"/>
    <p:sldId id="279" r:id="rId10"/>
    <p:sldId id="282" r:id="rId11"/>
    <p:sldId id="276" r:id="rId12"/>
    <p:sldId id="269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74"/>
            <p14:sldId id="277"/>
            <p14:sldId id="281"/>
            <p14:sldId id="283"/>
            <p14:sldId id="275"/>
            <p14:sldId id="279"/>
            <p14:sldId id="282"/>
            <p14:sldId id="276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41" d="100"/>
          <a:sy n="41" d="100"/>
        </p:scale>
        <p:origin x="114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/>
              <a:t>JVET-V0xxx</a:t>
            </a:r>
            <a:br>
              <a:rPr kumimoji="1" lang="en-US" altLang="zh-CN" sz="6000" dirty="0"/>
            </a:br>
            <a:br>
              <a:rPr kumimoji="1" lang="en-US" altLang="zh-CN" sz="6000" dirty="0"/>
            </a:br>
            <a:r>
              <a:rPr lang="en-CA" altLang="zh-CN" sz="6000" b="1" dirty="0"/>
              <a:t>AHG8: </a:t>
            </a:r>
            <a:r>
              <a:rPr lang="en-US" altLang="zh-CN" sz="6000" b="1" dirty="0"/>
              <a:t>a combination of JVET-V0059 option 2 and JVET-V0122 for high bit depth and high bit rate extensions</a:t>
            </a:r>
            <a:br>
              <a:rPr lang="en-CA" altLang="zh-CN" sz="6000" b="1" dirty="0"/>
            </a:br>
            <a:br>
              <a:rPr lang="en-CA" altLang="zh-CN" sz="6000" b="1" dirty="0"/>
            </a:br>
            <a:r>
              <a:rPr lang="en-CA" altLang="zh-CN" sz="2800" b="1" dirty="0"/>
              <a:t>Fan Wang</a:t>
            </a:r>
            <a:br>
              <a:rPr lang="en-CA" altLang="zh-CN" sz="2800" b="1" dirty="0"/>
            </a:br>
            <a:r>
              <a:rPr lang="en-CA" altLang="zh-CN" sz="2800" b="1" dirty="0"/>
              <a:t>Z. </a:t>
            </a:r>
            <a:r>
              <a:rPr lang="en-CA" altLang="zh-CN" sz="2800" b="1" dirty="0" err="1"/>
              <a:t>Xie</a:t>
            </a:r>
            <a:r>
              <a:rPr lang="en-CA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a combination of JVET-V0059 option 2 and JVET-V0122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suggested to apply the proposed method in 16 bit high throughput configuration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enable decoding of all the coefficients in a TB simply by using a shift register and multiple coded bins can be decoded in parallel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Over 15% time reduction in encoding and decoding time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/>
              <a:t>It is recommended to conduct core experiment on this method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sz="4000" dirty="0"/>
              <a:t>In JVET-V0059, </a:t>
            </a:r>
            <a:r>
              <a:rPr lang="en-US" altLang="zh-CN" sz="4000" dirty="0"/>
              <a:t>a method of using CABAC bypass alignment and a bypass coding of </a:t>
            </a:r>
            <a:r>
              <a:rPr lang="en-US" altLang="zh-CN" sz="4000" dirty="0" err="1"/>
              <a:t>sb_coded_flag</a:t>
            </a:r>
            <a:r>
              <a:rPr lang="en-US" altLang="zh-CN" sz="4000" dirty="0"/>
              <a:t> is proposed as option 2 to improve the throughput</a:t>
            </a:r>
            <a:r>
              <a:rPr lang="en-CA" altLang="zh-CN" sz="4000" dirty="0"/>
              <a:t>. </a:t>
            </a:r>
          </a:p>
          <a:p>
            <a:pPr marL="1320800" lvl="2" indent="-685800">
              <a:buSzTx/>
              <a:buFont typeface="Arial" panose="020B0604020202020204" pitchFamily="34" charset="0"/>
              <a:buChar char="•"/>
            </a:pPr>
            <a:r>
              <a:rPr lang="en-CA" altLang="zh-CN" sz="3600" dirty="0"/>
              <a:t>alignment is needed only once after the limit of the context coded bins has been reached for the TB</a:t>
            </a:r>
          </a:p>
          <a:p>
            <a:pPr marL="1320800" lvl="2" indent="-685800">
              <a:buSzTx/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In JVET-V0122, a full-bypass mode in residual coding is proposed to improve the throughput and software encoding/decoding speed. 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the coefficient or residual levels are only coded through bypass mode without using any context-coded bin 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CA" altLang="zh-CN" sz="3600" dirty="0"/>
              <a:t>over 15% reduction in average encoding and decoding time from the 16-bit SVT sequences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CA" altLang="zh-CN" sz="3600" dirty="0"/>
              <a:t> </a:t>
            </a:r>
            <a:endParaRPr lang="en-US" altLang="zh-CN" sz="36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a combination of JVET-V0059 option 2 and JVET-V0122. 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all the syntax elements in residual coding, except for last significant coefficient position in RRC, are coded through bypass mode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 alignment is needed only once after the last significant coefficient position in RRC and at the very beginning of a TB in TSRC</a:t>
            </a:r>
            <a:endParaRPr lang="zh-CN" altLang="en-US" sz="36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(1/3)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A SPS level syntax element </a:t>
            </a:r>
            <a:r>
              <a:rPr lang="en-US" altLang="zh-CN" sz="4000" dirty="0" err="1"/>
              <a:t>sps_high_throughput_flag</a:t>
            </a:r>
            <a:r>
              <a:rPr lang="en-US" altLang="zh-CN" sz="4000" dirty="0"/>
              <a:t> is used to enable/disable the proposed method. </a:t>
            </a:r>
            <a:r>
              <a:rPr lang="en-US" altLang="zh-CN" sz="3600" dirty="0"/>
              <a:t>If </a:t>
            </a:r>
            <a:r>
              <a:rPr lang="en-US" altLang="zh-CN" sz="3600" dirty="0" err="1"/>
              <a:t>sps_high_throughput_flag</a:t>
            </a:r>
            <a:r>
              <a:rPr lang="en-US" altLang="zh-CN" sz="3600" dirty="0"/>
              <a:t> is equal to 1, the following aspects are changed: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1841500" lvl="1" indent="-571500">
              <a:buFont typeface="+mj-lt"/>
              <a:buAutoNum type="arabicPeriod"/>
            </a:pPr>
            <a:r>
              <a:rPr lang="en-US" altLang="zh-CN" sz="3600" dirty="0"/>
              <a:t>The initial value of remBinsPass1 in RRC and </a:t>
            </a:r>
            <a:r>
              <a:rPr lang="en-US" altLang="zh-CN" sz="3600" dirty="0" err="1"/>
              <a:t>RemCcbs</a:t>
            </a:r>
            <a:r>
              <a:rPr lang="en-US" altLang="zh-CN" sz="3600" dirty="0"/>
              <a:t> in TSRC are set to 0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the maximum number of context coded bins is set to 0 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As a result the coefficient or residual levels at all positions are coded only in the bypass mode</a:t>
            </a:r>
          </a:p>
          <a:p>
            <a:pPr marL="1841500" lvl="1" indent="-571500">
              <a:buFont typeface="+mj-lt"/>
              <a:buAutoNum type="arabicPeriod"/>
            </a:pPr>
            <a:endParaRPr lang="en-US" altLang="zh-CN" sz="3600" dirty="0"/>
          </a:p>
          <a:p>
            <a:pPr marL="1841500" lvl="1" indent="-571500">
              <a:buFont typeface="+mj-lt"/>
              <a:buAutoNum type="arabicPeriod"/>
            </a:pPr>
            <a:r>
              <a:rPr lang="en-US" altLang="zh-CN" sz="3600" dirty="0"/>
              <a:t>The alignment happens before going into sub-block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after </a:t>
            </a:r>
            <a:r>
              <a:rPr lang="en-US" altLang="zh-CN" sz="3200" dirty="0" err="1"/>
              <a:t>last_sig_coeff_x_prefix</a:t>
            </a:r>
            <a:r>
              <a:rPr lang="en-US" altLang="zh-CN" sz="3200" dirty="0"/>
              <a:t>, </a:t>
            </a:r>
            <a:r>
              <a:rPr lang="en-US" altLang="zh-CN" sz="3200" dirty="0" err="1"/>
              <a:t>last_sig_coeff_y_prefix</a:t>
            </a:r>
            <a:r>
              <a:rPr lang="en-US" altLang="zh-CN" sz="3200" dirty="0"/>
              <a:t>, </a:t>
            </a:r>
            <a:r>
              <a:rPr lang="en-US" altLang="zh-CN" sz="3200" dirty="0" err="1"/>
              <a:t>last_sig_coeff_x_suffix</a:t>
            </a:r>
            <a:r>
              <a:rPr lang="en-US" altLang="zh-CN" sz="3200" dirty="0"/>
              <a:t> and </a:t>
            </a:r>
            <a:r>
              <a:rPr lang="en-US" altLang="zh-CN" sz="3200" dirty="0" err="1"/>
              <a:t>last_sig_coeff_y_suffix</a:t>
            </a:r>
            <a:r>
              <a:rPr lang="en-US" altLang="zh-CN" sz="3200" dirty="0"/>
              <a:t> if any of </a:t>
            </a:r>
            <a:r>
              <a:rPr lang="en-US" altLang="zh-CN" sz="3200" dirty="0" err="1"/>
              <a:t>residual_coding</a:t>
            </a:r>
            <a:r>
              <a:rPr lang="en-US" altLang="zh-CN" sz="3200" dirty="0"/>
              <a:t> in RRC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at the very beginning of </a:t>
            </a:r>
            <a:r>
              <a:rPr lang="en-US" altLang="zh-CN" sz="3200" dirty="0" err="1"/>
              <a:t>residual_ts_coding</a:t>
            </a:r>
            <a:r>
              <a:rPr lang="en-US" altLang="zh-CN" sz="3200" dirty="0"/>
              <a:t> in TSRC</a:t>
            </a:r>
          </a:p>
          <a:p>
            <a:pPr marL="1841500" lvl="1" indent="-571500">
              <a:buFont typeface="+mj-lt"/>
              <a:buAutoNum type="arabicPeriod"/>
            </a:pPr>
            <a:endParaRPr lang="en-US" altLang="zh-CN" sz="3600" dirty="0"/>
          </a:p>
          <a:p>
            <a:pPr marL="1841500" lvl="1" indent="-571500">
              <a:buFont typeface="+mj-lt"/>
              <a:buAutoNum type="arabicPeriod"/>
            </a:pPr>
            <a:r>
              <a:rPr lang="en-US" altLang="zh-CN" sz="3600" dirty="0"/>
              <a:t>The </a:t>
            </a:r>
            <a:r>
              <a:rPr lang="en-US" altLang="zh-CN" sz="3600" dirty="0" err="1"/>
              <a:t>sb_coded_flag</a:t>
            </a:r>
            <a:r>
              <a:rPr lang="en-US" altLang="zh-CN" sz="3600" dirty="0"/>
              <a:t> is always coded in bypass mode.</a:t>
            </a:r>
          </a:p>
          <a:p>
            <a:pPr marL="1841500" lvl="1" indent="-571500">
              <a:buFont typeface="+mj-lt"/>
              <a:buAutoNum type="arabicPeriod"/>
            </a:pPr>
            <a:endParaRPr lang="en-US" altLang="zh-CN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9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(2/3)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866292"/>
            <a:ext cx="9634820" cy="10011019"/>
          </a:xfrm>
        </p:spPr>
        <p:txBody>
          <a:bodyPr>
            <a:normAutofit fontScale="47500" lnSpcReduction="20000"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u="sng" dirty="0">
                <a:latin typeface="Times New Roman" panose="02020603050405020304" pitchFamily="18" charset="0"/>
                <a:ea typeface="等线" panose="02010600030101010101" pitchFamily="2" charset="-122"/>
              </a:rPr>
              <a:t>In case of regular residual coding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: 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lnSpc>
                <a:spcPct val="107000"/>
              </a:lnSpc>
              <a:spcBef>
                <a:spcPts val="680"/>
              </a:spcBef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For last significant coefficient position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context_coding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last_sig_coeff_x_prefix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last_sig_coeff_y_prefix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last_sig_coeff_x_suffix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last_sig_coeff_y_suffix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For remBinsPass1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and alignment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CA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sps_high_throughput_flag</a:t>
            </a:r>
            <a:r>
              <a:rPr lang="en-CA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== 0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remBinsPass1 = ( ( 1  &lt;&lt;  ( log2TbWidth + log2TbHeight ) ) * 7 )  &gt;&gt;  2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remBinsPass1 = 0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CABAC bypass alignment (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i.e.set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ivlCurrRange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to 256)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For each coefficient group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CA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sps_high_throughput_flag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== 0)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context_coding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bypass_coding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==1)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(remBinsPass1  &gt;=  4)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1: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sig_coeff_flag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 remBinsPass1--;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 ][ 0 ] ; remBinsPass1--;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par_level_flag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 remBinsPass1--;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 ][ 1 ] ; remBinsPass1--;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set firstPosMode1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2: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(n &gt; firstPosMode1 &amp;&amp;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 ][ 1 ] == 1)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abs_remainder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(n &lt;= firstPosMode1)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dec_abs_level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3: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coeff_sign_flag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12801600" y="2866292"/>
            <a:ext cx="10816680" cy="1001101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u="sng" dirty="0">
                <a:latin typeface="Times New Roman" panose="02020603050405020304" pitchFamily="18" charset="0"/>
                <a:ea typeface="等线" panose="02010600030101010101" pitchFamily="2" charset="-122"/>
              </a:rPr>
              <a:t>In case of transform-skip residual coding: 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indent="-342900" hangingPunct="1">
              <a:lnSpc>
                <a:spcPct val="107000"/>
              </a:lnSpc>
              <a:spcBef>
                <a:spcPts val="680"/>
              </a:spcBef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For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and alignment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CA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sps_high_throughput_flag</a:t>
            </a:r>
            <a:r>
              <a:rPr lang="en-CA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== 0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= ( ( 1  &lt;&lt;  ( log2TbWidth + log2TbHeight ) ) * 7 )  &gt;&gt;  2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0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CABAC bypass alignment (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i.e.set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ivlCurrRange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to 256)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hangingPunct="1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For each coefficient group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CA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sps_high_throughput_flag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== 0)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context_coding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else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bypass_coding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sb_coded_flag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==1)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&gt;= 4)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hangingPunct="1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1: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sig_coeff_flag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coeff_sign_flag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 ][ 0 ] 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par_level_flag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if (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&gt;= 4)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hangingPunct="1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2: 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[ ][ 1 ];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[ ][ 2 ] 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[ ][ 3] 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057400" lvl="4" indent="-228600" hangingPunct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abs_level_gtx_flag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[ ][ 4 ] ;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RemCcbs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--;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Pass 3: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abs_remainder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coeff_sign_flag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829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(3/3)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3" name="图片 2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66" y="1701209"/>
            <a:ext cx="19660643" cy="9415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17895" y="11731925"/>
            <a:ext cx="650338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Example</a:t>
            </a:r>
            <a:r>
              <a:rPr kumimoji="0" lang="en-US" altLang="zh-CN" sz="3000" b="1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en-US" altLang="zh-CN" dirty="0"/>
              <a:t>p</a:t>
            </a: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roposed method in RRC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04555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(3/3)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10920" y="11731925"/>
            <a:ext cx="711733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Example</a:t>
            </a:r>
            <a:r>
              <a:rPr kumimoji="0" lang="en-US" altLang="zh-CN" sz="3000" b="1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en-US" altLang="zh-CN" dirty="0"/>
              <a:t>p</a:t>
            </a: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roposed method </a:t>
            </a:r>
            <a:r>
              <a:rPr kumimoji="0" lang="en-US" altLang="zh-CN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 TSRC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68" y="2664146"/>
            <a:ext cx="16823127" cy="836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50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4000" dirty="0"/>
              <a:t>The CTC specified for high bit depth and high bit rate video coding in [1] were used in the simulations;</a:t>
            </a:r>
          </a:p>
          <a:p>
            <a:r>
              <a:rPr lang="en-US" altLang="zh-CN" sz="4000" dirty="0"/>
              <a:t> </a:t>
            </a:r>
          </a:p>
          <a:p>
            <a:r>
              <a:rPr lang="en-US" altLang="zh-CN" sz="4000" dirty="0"/>
              <a:t>The “anchor” is produced by the CE base software [2];</a:t>
            </a:r>
          </a:p>
          <a:p>
            <a:endParaRPr lang="en-US" altLang="zh-CN" sz="4000" dirty="0"/>
          </a:p>
          <a:p>
            <a:r>
              <a:rPr lang="en-US" altLang="zh-CN" sz="4000" dirty="0"/>
              <a:t>The “test” is produced by the proposed method implemented in the CE base software.</a:t>
            </a:r>
          </a:p>
          <a:p>
            <a:endParaRPr lang="en-US" altLang="zh-CN" sz="4000" dirty="0"/>
          </a:p>
          <a:p>
            <a:endParaRPr lang="en-US" altLang="zh-CN" sz="4000" dirty="0"/>
          </a:p>
          <a:p>
            <a:endParaRPr lang="en-US" altLang="zh-CN" sz="4000" dirty="0"/>
          </a:p>
          <a:p>
            <a:endParaRPr lang="en-US" altLang="zh-CN" sz="4000" dirty="0"/>
          </a:p>
          <a:p>
            <a:pPr hangingPunct="0"/>
            <a:r>
              <a:rPr lang="en-CA" altLang="zh-CN" sz="2400" dirty="0"/>
              <a:t>[1] A. Browne, T. </a:t>
            </a:r>
            <a:r>
              <a:rPr lang="en-CA" altLang="zh-CN" sz="2400" dirty="0" err="1"/>
              <a:t>Ikai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M. </a:t>
            </a:r>
            <a:r>
              <a:rPr lang="en-CA" altLang="zh-CN" sz="2400" dirty="0" err="1"/>
              <a:t>Sarwer</a:t>
            </a:r>
            <a:r>
              <a:rPr lang="en-CA" altLang="zh-CN" sz="2400" dirty="0"/>
              <a:t>, X. Xiu “Common test conditions for high bit depth and high bit rate video coding”, JVET-U2018</a:t>
            </a:r>
            <a:endParaRPr lang="zh-CN" altLang="zh-CN" sz="2400" dirty="0"/>
          </a:p>
          <a:p>
            <a:pPr hangingPunct="0"/>
            <a:r>
              <a:rPr lang="en-CA" altLang="zh-CN" sz="2400" dirty="0"/>
              <a:t>[2] A. Browne, T. Hashimoto, H.-J. </a:t>
            </a:r>
            <a:r>
              <a:rPr lang="en-CA" altLang="zh-CN" sz="2400" dirty="0" err="1"/>
              <a:t>Jhu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K. Kawamura, T. Zhou “CE on entropy coding for high bit depth and high bit rate coding”, JVET-U2022</a:t>
            </a:r>
            <a:endParaRPr lang="zh-CN" altLang="zh-CN" sz="24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Low QP: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5" y="5128420"/>
            <a:ext cx="22541554" cy="580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6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Lossless: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360" y="4214446"/>
            <a:ext cx="14028351" cy="812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5409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3962</TotalTime>
  <Words>1094</Words>
  <Application>Microsoft Office PowerPoint</Application>
  <PresentationFormat>Custom</PresentationFormat>
  <Paragraphs>105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Helvetica Neue</vt:lpstr>
      <vt:lpstr>Helvetica Neue Medium</vt:lpstr>
      <vt:lpstr>OPPOSans B</vt:lpstr>
      <vt:lpstr>OPPOSans M</vt:lpstr>
      <vt:lpstr>OPPOSans R</vt:lpstr>
      <vt:lpstr>Arial</vt:lpstr>
      <vt:lpstr>Courier New</vt:lpstr>
      <vt:lpstr>Symbol</vt:lpstr>
      <vt:lpstr>Times New Roman</vt:lpstr>
      <vt:lpstr>Wingdings</vt:lpstr>
      <vt:lpstr>White 白底</vt:lpstr>
      <vt:lpstr>Black 黑底</vt:lpstr>
      <vt:lpstr>JVET-V0xxx  AHG8: a combination of JVET-V0059 option 2 and JVET-V0122 for high bit depth and high bit rate extensions  Fan Wang Z. Xie, Y. Yu, H. Yu, D. Wang</vt:lpstr>
      <vt:lpstr>Introduction </vt:lpstr>
      <vt:lpstr>Proposed method (1/3)</vt:lpstr>
      <vt:lpstr>Proposed method (2/3)</vt:lpstr>
      <vt:lpstr>Proposed method (3/3)</vt:lpstr>
      <vt:lpstr>Proposed method (3/3)</vt:lpstr>
      <vt:lpstr>Simulation results</vt:lpstr>
      <vt:lpstr>Simulation results</vt:lpstr>
      <vt:lpstr>Simulation results</vt:lpstr>
      <vt:lpstr>Conclusion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 Yu(余越)</cp:lastModifiedBy>
  <cp:revision>102</cp:revision>
  <dcterms:modified xsi:type="dcterms:W3CDTF">2021-04-27T03:16:20Z</dcterms:modified>
</cp:coreProperties>
</file>