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338" r:id="rId2"/>
    <p:sldId id="1459" r:id="rId3"/>
    <p:sldId id="1476" r:id="rId4"/>
    <p:sldId id="1477" r:id="rId5"/>
    <p:sldId id="1478" r:id="rId6"/>
    <p:sldId id="1472" r:id="rId7"/>
    <p:sldId id="1475" r:id="rId8"/>
    <p:sldId id="1467" r:id="rId9"/>
    <p:sldId id="147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56B"/>
    <a:srgbClr val="FC6F00"/>
    <a:srgbClr val="FA4900"/>
    <a:srgbClr val="4793E2"/>
    <a:srgbClr val="D70002"/>
    <a:srgbClr val="870002"/>
    <a:srgbClr val="A10306"/>
    <a:srgbClr val="CA452D"/>
    <a:srgbClr val="FC8600"/>
    <a:srgbClr val="70B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9" autoAdjust="0"/>
    <p:restoredTop sz="90952" autoAdjust="0"/>
  </p:normalViewPr>
  <p:slideViewPr>
    <p:cSldViewPr snapToGrid="0" snapToObjects="1">
      <p:cViewPr varScale="1">
        <p:scale>
          <a:sx n="100" d="100"/>
          <a:sy n="100" d="100"/>
        </p:scale>
        <p:origin x="864" y="168"/>
      </p:cViewPr>
      <p:guideLst/>
    </p:cSldViewPr>
  </p:slid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DB232-D30F-2E4D-B4FF-130882F41A92}" type="datetimeFigureOut">
              <a:rPr lang="en-US" smtClean="0"/>
              <a:t>4/21/21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B99A3-7DEE-4F48-849C-1D6E801D1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9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B99A3-7DEE-4F48-849C-1D6E801D1B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057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B99A3-7DEE-4F48-849C-1D6E801D1B0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781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10 to the power of minus 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B99A3-7DEE-4F48-849C-1D6E801D1B0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2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B99A3-7DEE-4F48-849C-1D6E801D1B0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02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EB99A3-7DEE-4F48-849C-1D6E801D1B0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0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19FF8-42F7-A841-8116-76F39C879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9C683A-83F9-7544-8B3E-69D59F083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F9BF4-C07F-C743-A7E5-BCA330AA7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7FFC1-E8CA-E04E-8C1F-3119779E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B483B-702A-454B-820E-3DAD096B8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309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25949-3E26-7A4D-83CC-20D0B389D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CF6FB2-A76D-A349-916A-A7F91E7D1A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255C9-7081-FE41-AB4C-6C2BEB22C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90EBC-9E85-9045-BECB-2326CDF88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DC216-FEA3-F246-8930-F05644F55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1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734AF8-8126-7944-BBB3-02F08A38C4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2EA531-0BAE-934B-AF7E-A8ECBE4ACD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E8447-F681-DD43-ACB6-EEA3DBA15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14366-9B53-AA4C-BCC7-4AC1B7D98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15B01-BEAE-C443-902D-2E52936EC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5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84B13-4FB5-2649-A655-EB3DB8D28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16DE2-0542-7444-8177-FAC2DC446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2DDE3-EA8A-964E-8E1A-9D2204B0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ABDC9-DCD0-7240-B109-7A14A44A1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2C14D-467B-E14C-A6B3-ACA18A697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173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23AD7-E067-F542-8504-BA41A3C81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0FD9AD-01C3-1E42-8926-DE65248A4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989EE-DA4C-614F-B372-90AFB44E8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DE354-F224-1D41-84E5-572014FB5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9A56B-EC92-2F4C-ACE9-2FDED5F89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1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136F5-806E-9540-9505-AD8823FBF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44632-83A8-A744-9A36-F3A9E7497E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D6FC22-769F-7149-A0E6-77D63B604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A5AA5-7813-4745-9D5C-495F3880F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C7B817-C96C-8841-984A-0A36D1D05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AFA16A-708F-CE47-87CA-94911E4AB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7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5D3B7-9AA2-7444-B6FE-A2E6A77B1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EB8356-D413-8E47-9EDF-8BB1E5B91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D983F7-F6DE-5A48-B67F-59E9F5B0D1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0AD5C8-CBCC-5B49-9B44-39FE2A98E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9F3E54-2FB4-5143-9A1E-B30979412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489D32-FD65-234E-89F8-49BFB69E7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F2ED6A-A9F7-B248-94FD-9FA1FD864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722BE0-D4DB-6246-B34A-99A864965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3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5DD71-0B60-DF4C-8B4C-92C00217F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468E72-F505-984A-A3AC-8F9D53D8F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22DDF-85A9-FB41-A9D2-83C26D576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067311-43A4-3948-BD54-BCCBF30C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110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A473DC-88C7-434C-803E-02E2D76CD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1C7BB6-B0F1-C54A-9B9B-6530FA2B4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86A79-B56F-EB4C-8F25-C48B350ED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43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E1D82-244D-344F-9488-0C0715FFD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71F3B-2BEB-E343-B01B-435F40E67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40B50A-2533-464E-9368-3DC916E0D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3BA77-9271-1D44-8DB9-9F9F6721E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3A91A-AB25-124F-8EE6-59C2B0EF4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C3DCF0-9A66-884B-B8AA-129D6D61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33EFD-0EB0-2746-865B-3BC82CDE2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1C3A53-2163-414B-92FC-E8516224F7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85DF1-DD5F-0042-A13F-9A3F5F8AB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358804-8AD6-5043-B16A-E7A63F346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7CE3D-E0A5-CD4F-A3EE-DECEBA97C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F78502-CA92-9741-ADF3-2820373DF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5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3BBD42-803F-5D42-B3E8-575A547E6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7C4F19-2CB1-8E49-BABF-BC55F249F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0E376-FDC1-A348-A8AA-B03F900BEE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CE965-1CEF-F64A-B2FD-3F0B8C4965F9}" type="datetimeFigureOut">
              <a:rPr lang="en-US" smtClean="0"/>
              <a:t>4/21/21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C383B-D30B-754D-93DE-D9CFE9CC92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3474B-CC43-F948-BE86-D46AE3C3FA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8429A-6A1C-1C4F-80FB-0115F81C6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3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6858" y="774757"/>
            <a:ext cx="10958284" cy="2387600"/>
          </a:xfrm>
        </p:spPr>
        <p:txBody>
          <a:bodyPr>
            <a:normAutofit fontScale="90000"/>
          </a:bodyPr>
          <a:lstStyle/>
          <a:p>
            <a:r>
              <a:rPr lang="en-US" sz="5000" dirty="0">
                <a:latin typeface="+mn-lt"/>
              </a:rPr>
              <a:t>EE1: Tests on Decomposition, Compression, Synthesis (DCS)-based Technology</a:t>
            </a:r>
            <a:br>
              <a:rPr lang="en-US" sz="5400" dirty="0">
                <a:latin typeface="+mn-lt"/>
              </a:rPr>
            </a:br>
            <a:endParaRPr lang="en-US" sz="25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1163"/>
            <a:ext cx="9144000" cy="2461137"/>
          </a:xfrm>
        </p:spPr>
        <p:txBody>
          <a:bodyPr>
            <a:no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altLang="zh-CN" dirty="0"/>
              <a:t>Ming Lu,</a:t>
            </a:r>
            <a:r>
              <a:rPr lang="zh-CN" altLang="en-US" dirty="0"/>
              <a:t> </a:t>
            </a:r>
            <a:r>
              <a:rPr lang="en-US" altLang="zh-CN" dirty="0"/>
              <a:t>Zhan</a:t>
            </a:r>
            <a:r>
              <a:rPr lang="zh-CN" altLang="en-US" dirty="0"/>
              <a:t> </a:t>
            </a:r>
            <a:r>
              <a:rPr lang="en-US" altLang="zh-CN" dirty="0"/>
              <a:t>Ma</a:t>
            </a:r>
            <a:r>
              <a:rPr lang="zh-CN" altLang="en-US" dirty="0"/>
              <a:t> </a:t>
            </a:r>
            <a:r>
              <a:rPr lang="en-US" altLang="zh-CN" dirty="0"/>
              <a:t>(NJU)</a:t>
            </a:r>
          </a:p>
          <a:p>
            <a:r>
              <a:rPr lang="en-US" dirty="0"/>
              <a:t>Zhenyu Dai, Dong Wang (OPPO)</a:t>
            </a:r>
          </a:p>
          <a:p>
            <a:r>
              <a:rPr lang="en-US" dirty="0"/>
              <a:t>April 20, 2021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EB642ED-B5A0-4D89-BCDD-1681D5E1E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404" y="323504"/>
            <a:ext cx="1578041" cy="5018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0B93104-6335-4146-A4BD-615D4EC14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997" y="335951"/>
            <a:ext cx="843104" cy="48073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ABD8403-6BE4-45E0-A124-F2C8005836E6}"/>
              </a:ext>
            </a:extLst>
          </p:cNvPr>
          <p:cNvSpPr txBox="1"/>
          <p:nvPr/>
        </p:nvSpPr>
        <p:spPr>
          <a:xfrm>
            <a:off x="906753" y="28203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lt"/>
              </a:rPr>
              <a:t>JVET-V0149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4754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B0918D9-3D7A-A241-B62D-25942147F825}"/>
              </a:ext>
            </a:extLst>
          </p:cNvPr>
          <p:cNvSpPr txBox="1">
            <a:spLocks/>
          </p:cNvSpPr>
          <p:nvPr/>
        </p:nvSpPr>
        <p:spPr>
          <a:xfrm>
            <a:off x="635669" y="369845"/>
            <a:ext cx="10920662" cy="1009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DCS</a:t>
            </a:r>
            <a:r>
              <a:rPr lang="en-US" altLang="zh-CN" sz="3600" b="1" dirty="0"/>
              <a:t>-based Video Coding</a:t>
            </a:r>
            <a:endParaRPr lang="en-US" sz="36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4B6B55-473A-8B4F-9975-7C2986434FC3}"/>
              </a:ext>
            </a:extLst>
          </p:cNvPr>
          <p:cNvSpPr txBox="1"/>
          <p:nvPr/>
        </p:nvSpPr>
        <p:spPr>
          <a:xfrm>
            <a:off x="773779" y="5505973"/>
            <a:ext cx="104113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↓(in red) is for down-sampling, and ↑ (in red) is for up-sampling; </a:t>
            </a:r>
            <a:r>
              <a:rPr lang="en-US" sz="2500" b="1" dirty="0"/>
              <a:t>E</a:t>
            </a:r>
            <a:r>
              <a:rPr lang="en-US" sz="2500" dirty="0"/>
              <a:t>, </a:t>
            </a:r>
            <a:r>
              <a:rPr lang="en-US" sz="2500" b="1" dirty="0"/>
              <a:t>D </a:t>
            </a:r>
            <a:r>
              <a:rPr lang="en-US" sz="2500" dirty="0"/>
              <a:t>and </a:t>
            </a:r>
            <a:r>
              <a:rPr lang="en-US" sz="2500" b="1" dirty="0"/>
              <a:t>DPB</a:t>
            </a:r>
            <a:r>
              <a:rPr lang="en-US" sz="2500" dirty="0"/>
              <a:t> represent video encoder, decoder and decoding picture buffer, respectively.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2AAA67-3C50-4BAF-A5E4-569A9C61E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2372"/>
            <a:ext cx="12192000" cy="42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33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D7181-85C3-FD46-91EE-672D4DAB9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600" b="1" dirty="0"/>
              <a:t>Motion Compensation Network</a:t>
            </a:r>
            <a:endParaRPr kumimoji="1" lang="zh-CN" altLang="en-US" sz="3600" b="1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29F8E80-D7B7-954D-8546-C93CD5BD80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66840"/>
            <a:ext cx="10515600" cy="2691108"/>
          </a:xfrm>
        </p:spPr>
      </p:pic>
    </p:spTree>
    <p:extLst>
      <p:ext uri="{BB962C8B-B14F-4D97-AF65-F5344CB8AC3E}">
        <p14:creationId xmlns:p14="http://schemas.microsoft.com/office/powerpoint/2010/main" val="537864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80F76-0E3B-6D4F-AE46-AC6EE294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600" b="1" dirty="0"/>
              <a:t>Texture Transfer Network - Affinity Calculation</a:t>
            </a:r>
            <a:endParaRPr kumimoji="1" lang="zh-CN" altLang="en-US" sz="3600" b="1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5B11965-73C0-B24B-B59B-237E5858C9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10515600" cy="3958214"/>
          </a:xfrm>
        </p:spPr>
      </p:pic>
    </p:spTree>
    <p:extLst>
      <p:ext uri="{BB962C8B-B14F-4D97-AF65-F5344CB8AC3E}">
        <p14:creationId xmlns:p14="http://schemas.microsoft.com/office/powerpoint/2010/main" val="56561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C7D0C-0A25-9745-8FC2-B8463AF3D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600" b="1" dirty="0"/>
              <a:t>Texture Transfer Network - Similarity-driven Fusion</a:t>
            </a:r>
            <a:endParaRPr kumimoji="1" lang="zh-CN" altLang="en-US" sz="3600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A52875D-BF65-4E4C-8640-FBCF0376B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0284" y="1700213"/>
            <a:ext cx="7291431" cy="4351338"/>
          </a:xfrm>
        </p:spPr>
      </p:pic>
    </p:spTree>
    <p:extLst>
      <p:ext uri="{BB962C8B-B14F-4D97-AF65-F5344CB8AC3E}">
        <p14:creationId xmlns:p14="http://schemas.microsoft.com/office/powerpoint/2010/main" val="2422498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390775-CBAD-4053-A0F0-261B255A5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/>
              <a:t>Training details</a:t>
            </a:r>
            <a:endParaRPr lang="zh-CN" altLang="en-US" sz="3600" b="1" dirty="0"/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3AAE4D7E-D9F4-4F3E-9D51-E7BC2F6EB1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907731"/>
              </p:ext>
            </p:extLst>
          </p:nvPr>
        </p:nvGraphicFramePr>
        <p:xfrm>
          <a:off x="2032000" y="1703477"/>
          <a:ext cx="8128000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6816">
                  <a:extLst>
                    <a:ext uri="{9D8B030D-6E8A-4147-A177-3AD203B41FA5}">
                      <a16:colId xmlns:a16="http://schemas.microsoft.com/office/drawing/2014/main" val="3223917342"/>
                    </a:ext>
                  </a:extLst>
                </a:gridCol>
                <a:gridCol w="5371184">
                  <a:extLst>
                    <a:ext uri="{9D8B030D-6E8A-4147-A177-3AD203B41FA5}">
                      <a16:colId xmlns:a16="http://schemas.microsoft.com/office/drawing/2014/main" val="422573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Training dataset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[1][2]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9533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Platform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PyTorch on Titan RTX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1197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Patch size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Y: 64x64, 128x128, 128x128 for TMFs, STFs and the label respectively;</a:t>
                      </a:r>
                    </a:p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UV: 32x32, 64x64, 64x64 for TMFs, STFs and the label respectively.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2869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Generation of training data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QP 22,27,32,37,42 for TMFs and QP 27,32,37,42,47 for STFs using VTM 10.0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42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model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One model for Y and one model for UV each QP </a:t>
                      </a:r>
                    </a:p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(totally 10 models)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0829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Down-sampling filter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Bicubic in FFmpeg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293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Param.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4.25 M each model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048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Running time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dirty="0">
                          <a:solidFill>
                            <a:schemeClr val="tx1"/>
                          </a:solidFill>
                        </a:rPr>
                        <a:t>1.16s per frame on Titan RTX</a:t>
                      </a:r>
                      <a:endParaRPr lang="zh-CN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924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Learning rate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1e-4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734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5154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85BDFD-1A3D-EE45-B602-1E953E16E1D9}"/>
              </a:ext>
            </a:extLst>
          </p:cNvPr>
          <p:cNvSpPr txBox="1">
            <a:spLocks/>
          </p:cNvSpPr>
          <p:nvPr/>
        </p:nvSpPr>
        <p:spPr>
          <a:xfrm>
            <a:off x="635669" y="369845"/>
            <a:ext cx="10920662" cy="1009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BD-Rate (%) Gains against VVC (VTM 10.0) anchor (LDP)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8260FC-A8E3-4140-992E-5F85B0AEA768}"/>
              </a:ext>
            </a:extLst>
          </p:cNvPr>
          <p:cNvSpPr txBox="1"/>
          <p:nvPr/>
        </p:nvSpPr>
        <p:spPr>
          <a:xfrm>
            <a:off x="2753257" y="4105848"/>
            <a:ext cx="7268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Low QP range: 32, 37, 42, 47 for VVC anchor; 27, 32, 37, 42 for the proposal</a:t>
            </a:r>
            <a:endParaRPr lang="zh-CN" altLang="en-US" dirty="0"/>
          </a:p>
        </p:txBody>
      </p:sp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3FD237CA-D16A-4FAE-A78C-689D19F9D5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060922"/>
              </p:ext>
            </p:extLst>
          </p:nvPr>
        </p:nvGraphicFramePr>
        <p:xfrm>
          <a:off x="3067051" y="2207747"/>
          <a:ext cx="6057898" cy="1781175"/>
        </p:xfrm>
        <a:graphic>
          <a:graphicData uri="http://schemas.openxmlformats.org/drawingml/2006/table">
            <a:tbl>
              <a:tblPr/>
              <a:tblGrid>
                <a:gridCol w="1063014">
                  <a:extLst>
                    <a:ext uri="{9D8B030D-6E8A-4147-A177-3AD203B41FA5}">
                      <a16:colId xmlns:a16="http://schemas.microsoft.com/office/drawing/2014/main" val="1576437425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3648348570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1727614994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3827138225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874971701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3647463647"/>
                    </a:ext>
                  </a:extLst>
                </a:gridCol>
                <a:gridCol w="557122">
                  <a:extLst>
                    <a:ext uri="{9D8B030D-6E8A-4147-A177-3AD203B41FA5}">
                      <a16:colId xmlns:a16="http://schemas.microsoft.com/office/drawing/2014/main" val="3792953043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288040072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115340368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(low QP)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875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VTM-10.0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5435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Y-SSIM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891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3356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202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644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696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-19.98%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339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831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586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66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362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85BDFD-1A3D-EE45-B602-1E953E16E1D9}"/>
              </a:ext>
            </a:extLst>
          </p:cNvPr>
          <p:cNvSpPr txBox="1">
            <a:spLocks/>
          </p:cNvSpPr>
          <p:nvPr/>
        </p:nvSpPr>
        <p:spPr>
          <a:xfrm>
            <a:off x="635669" y="369845"/>
            <a:ext cx="10920662" cy="10097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/>
              <a:t>BD-Rate (%) Gains against VVC (VTM 11.0) anchor (RA)</a:t>
            </a:r>
          </a:p>
        </p:txBody>
      </p:sp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B7411364-1090-4636-B4A7-90C6080767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29919"/>
              </p:ext>
            </p:extLst>
          </p:nvPr>
        </p:nvGraphicFramePr>
        <p:xfrm>
          <a:off x="3067051" y="1575660"/>
          <a:ext cx="6057898" cy="1781175"/>
        </p:xfrm>
        <a:graphic>
          <a:graphicData uri="http://schemas.openxmlformats.org/drawingml/2006/table">
            <a:tbl>
              <a:tblPr/>
              <a:tblGrid>
                <a:gridCol w="1063014">
                  <a:extLst>
                    <a:ext uri="{9D8B030D-6E8A-4147-A177-3AD203B41FA5}">
                      <a16:colId xmlns:a16="http://schemas.microsoft.com/office/drawing/2014/main" val="223663993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348658853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2534853561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4152360960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1672243724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3823598118"/>
                    </a:ext>
                  </a:extLst>
                </a:gridCol>
                <a:gridCol w="557122">
                  <a:extLst>
                    <a:ext uri="{9D8B030D-6E8A-4147-A177-3AD203B41FA5}">
                      <a16:colId xmlns:a16="http://schemas.microsoft.com/office/drawing/2014/main" val="3825509704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1798488696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8076946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(low QP)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680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VTM-11.0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8745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Y-SSIM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36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967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1041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067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490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55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227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560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81265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84B47CE-C94A-4C1C-AFFA-BD740F4AB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080045"/>
              </p:ext>
            </p:extLst>
          </p:nvPr>
        </p:nvGraphicFramePr>
        <p:xfrm>
          <a:off x="3067050" y="4391752"/>
          <a:ext cx="6057898" cy="1781175"/>
        </p:xfrm>
        <a:graphic>
          <a:graphicData uri="http://schemas.openxmlformats.org/drawingml/2006/table">
            <a:tbl>
              <a:tblPr/>
              <a:tblGrid>
                <a:gridCol w="1063014">
                  <a:extLst>
                    <a:ext uri="{9D8B030D-6E8A-4147-A177-3AD203B41FA5}">
                      <a16:colId xmlns:a16="http://schemas.microsoft.com/office/drawing/2014/main" val="144739756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1019380413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1765892983"/>
                    </a:ext>
                  </a:extLst>
                </a:gridCol>
                <a:gridCol w="633966">
                  <a:extLst>
                    <a:ext uri="{9D8B030D-6E8A-4147-A177-3AD203B41FA5}">
                      <a16:colId xmlns:a16="http://schemas.microsoft.com/office/drawing/2014/main" val="341492779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1140846624"/>
                    </a:ext>
                  </a:extLst>
                </a:gridCol>
                <a:gridCol w="595544">
                  <a:extLst>
                    <a:ext uri="{9D8B030D-6E8A-4147-A177-3AD203B41FA5}">
                      <a16:colId xmlns:a16="http://schemas.microsoft.com/office/drawing/2014/main" val="360312287"/>
                    </a:ext>
                  </a:extLst>
                </a:gridCol>
                <a:gridCol w="557122">
                  <a:extLst>
                    <a:ext uri="{9D8B030D-6E8A-4147-A177-3AD203B41FA5}">
                      <a16:colId xmlns:a16="http://schemas.microsoft.com/office/drawing/2014/main" val="3683012685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1371117249"/>
                    </a:ext>
                  </a:extLst>
                </a:gridCol>
                <a:gridCol w="672388">
                  <a:extLst>
                    <a:ext uri="{9D8B030D-6E8A-4147-A177-3AD203B41FA5}">
                      <a16:colId xmlns:a16="http://schemas.microsoft.com/office/drawing/2014/main" val="1543327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104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VTM-11.0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4133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Y-SSIM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V-SSIM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50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576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128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758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863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47404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73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167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7107051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8E8260FC-A8E3-4140-992E-5F85B0AEA768}"/>
              </a:ext>
            </a:extLst>
          </p:cNvPr>
          <p:cNvSpPr txBox="1"/>
          <p:nvPr/>
        </p:nvSpPr>
        <p:spPr>
          <a:xfrm>
            <a:off x="2607384" y="3429000"/>
            <a:ext cx="7268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Low QP range: 32, 37, 42, 47 for VVC anchor; 27, 32, 37, 42 for the proposal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FB6001-C9B5-0648-8E6F-99E1F236B7E2}"/>
              </a:ext>
            </a:extLst>
          </p:cNvPr>
          <p:cNvSpPr txBox="1"/>
          <p:nvPr/>
        </p:nvSpPr>
        <p:spPr>
          <a:xfrm>
            <a:off x="4445419" y="6172927"/>
            <a:ext cx="3592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-9.57%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class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and -4.64% overall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51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B492EC-5BE2-4B82-8872-280BEF91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Reference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16C181-ACCE-43CE-8D04-0DD31D258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>
                <a:effectLst/>
                <a:ea typeface="等线" panose="02010600030101010101" pitchFamily="2" charset="-122"/>
              </a:rPr>
              <a:t>[1] </a:t>
            </a:r>
            <a:r>
              <a:rPr lang="en-US" altLang="zh-CN" sz="1800" i="1" dirty="0">
                <a:effectLst/>
                <a:ea typeface="等线" panose="02010600030101010101" pitchFamily="2" charset="-122"/>
              </a:rPr>
              <a:t>Li, T.; Xu, M.; Zhu, C.; Yang, R.; Wang, Z.; and Guan, Z. 2019. A Deep Learning Approach for Multi-Frame In-Loop Filter of HEVC. IEEE Transactions on Image Processing 28(11): 5663</a:t>
            </a:r>
            <a:r>
              <a:rPr lang="en-US" altLang="zh-CN" sz="1800" i="1" dirty="0">
                <a:effectLst/>
                <a:cs typeface="Times New Roman" panose="02020603050405020304" pitchFamily="18" charset="0"/>
              </a:rPr>
              <a:t>–</a:t>
            </a:r>
            <a:r>
              <a:rPr lang="en-US" altLang="zh-CN" sz="1800" i="1" dirty="0">
                <a:effectLst/>
                <a:ea typeface="等线" panose="02010600030101010101" pitchFamily="2" charset="-122"/>
              </a:rPr>
              <a:t>5678.</a:t>
            </a:r>
          </a:p>
          <a:p>
            <a:r>
              <a:rPr lang="en-US" altLang="zh-CN" sz="1800" dirty="0">
                <a:ea typeface="等线" panose="02010600030101010101" pitchFamily="2" charset="-122"/>
              </a:rPr>
              <a:t>[2] </a:t>
            </a:r>
            <a:r>
              <a:rPr lang="en-US" altLang="zh-CN" sz="1800" i="1" dirty="0">
                <a:effectLst/>
                <a:ea typeface="等线" panose="02010600030101010101" pitchFamily="2" charset="-122"/>
              </a:rPr>
              <a:t>Song, L.; Tang, X.; Zhang, W.; Yang, X.; and Xia, P. 2013. The SJTU 4K video sequence dataset. 34</a:t>
            </a:r>
            <a:r>
              <a:rPr lang="en-US" altLang="zh-CN" sz="1800" i="1" dirty="0">
                <a:effectLst/>
                <a:cs typeface="Times New Roman" panose="02020603050405020304" pitchFamily="18" charset="0"/>
              </a:rPr>
              <a:t>–</a:t>
            </a:r>
            <a:r>
              <a:rPr lang="en-US" altLang="zh-CN" sz="1800" i="1" dirty="0">
                <a:effectLst/>
                <a:ea typeface="等线" panose="02010600030101010101" pitchFamily="2" charset="-122"/>
              </a:rPr>
              <a:t>35. doi:10.1109/ QoMEX.2013.6603201.</a:t>
            </a:r>
            <a:endParaRPr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val="1208964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30360</TotalTime>
  <Words>1015</Words>
  <Application>Microsoft Macintosh PowerPoint</Application>
  <PresentationFormat>宽屏</PresentationFormat>
  <Paragraphs>285</Paragraphs>
  <Slides>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EE1: Tests on Decomposition, Compression, Synthesis (DCS)-based Technology </vt:lpstr>
      <vt:lpstr>PowerPoint 演示文稿</vt:lpstr>
      <vt:lpstr>Motion Compensation Network</vt:lpstr>
      <vt:lpstr>Texture Transfer Network - Affinity Calculation</vt:lpstr>
      <vt:lpstr>Texture Transfer Network - Similarity-driven Fusion</vt:lpstr>
      <vt:lpstr>Training details</vt:lpstr>
      <vt:lpstr>PowerPoint 演示文稿</vt:lpstr>
      <vt:lpstr>PowerPoint 演示文稿</vt:lpstr>
      <vt:lpstr>Reference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 to Adapt Bitrates with Repomen</dc:title>
  <dc:creator>Hongzi Mao</dc:creator>
  <cp:lastModifiedBy>陆 明</cp:lastModifiedBy>
  <cp:revision>2638</cp:revision>
  <dcterms:created xsi:type="dcterms:W3CDTF">2018-07-14T21:06:20Z</dcterms:created>
  <dcterms:modified xsi:type="dcterms:W3CDTF">2021-04-22T00:22:45Z</dcterms:modified>
</cp:coreProperties>
</file>