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9" r:id="rId4"/>
  </p:sldMasterIdLst>
  <p:notesMasterIdLst>
    <p:notesMasterId r:id="rId17"/>
  </p:notesMasterIdLst>
  <p:handoutMasterIdLst>
    <p:handoutMasterId r:id="rId18"/>
  </p:handoutMasterIdLst>
  <p:sldIdLst>
    <p:sldId id="435" r:id="rId5"/>
    <p:sldId id="778" r:id="rId6"/>
    <p:sldId id="788" r:id="rId7"/>
    <p:sldId id="790" r:id="rId8"/>
    <p:sldId id="791" r:id="rId9"/>
    <p:sldId id="792" r:id="rId10"/>
    <p:sldId id="793" r:id="rId11"/>
    <p:sldId id="794" r:id="rId12"/>
    <p:sldId id="796" r:id="rId13"/>
    <p:sldId id="795" r:id="rId14"/>
    <p:sldId id="797" r:id="rId15"/>
    <p:sldId id="798" r:id="rId16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A2C1BF8-3503-4A04-AD12-725DE4086745}">
          <p14:sldIdLst>
            <p14:sldId id="435"/>
            <p14:sldId id="778"/>
            <p14:sldId id="788"/>
            <p14:sldId id="790"/>
            <p14:sldId id="791"/>
            <p14:sldId id="792"/>
            <p14:sldId id="793"/>
            <p14:sldId id="794"/>
            <p14:sldId id="796"/>
            <p14:sldId id="795"/>
            <p14:sldId id="797"/>
            <p14:sldId id="7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Ya Chen" initials="YC" lastIdx="1" clrIdx="12">
    <p:extLst>
      <p:ext uri="{19B8F6BF-5375-455C-9EA6-DF929625EA0E}">
        <p15:presenceInfo xmlns:p15="http://schemas.microsoft.com/office/powerpoint/2012/main" userId="S::ya.chen3@InterDigital.com::35fba0f8-1486-42a8-879e-9ec51e1497a8" providerId="AD"/>
      </p:ext>
    </p:extLst>
  </p:cmAuthor>
  <p:cmAuthor id="14" name="Thierry Dumas" initials="TD" lastIdx="2" clrIdx="13">
    <p:extLst>
      <p:ext uri="{19B8F6BF-5375-455C-9EA6-DF929625EA0E}">
        <p15:presenceInfo xmlns:p15="http://schemas.microsoft.com/office/powerpoint/2012/main" userId="S::Thierry.Dumas@interdigital.com::f3474dd9-0576-4378-9a13-3fe6d0b40411" providerId="AD"/>
      </p:ext>
    </p:extLst>
  </p:cmAuthor>
  <p:cmAuthor id="15" name="Gaëlle Martin-Cocher" initials="GMC" lastIdx="8" clrIdx="14">
    <p:extLst>
      <p:ext uri="{19B8F6BF-5375-455C-9EA6-DF929625EA0E}">
        <p15:presenceInfo xmlns:p15="http://schemas.microsoft.com/office/powerpoint/2012/main" userId="S::Gaelle.Martin-Cocher@InterDigital.com::088f4a44-b95e-443e-ae88-ff0803040a5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  <a:srgbClr val="53ABD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94150" autoAdjust="0"/>
  </p:normalViewPr>
  <p:slideViewPr>
    <p:cSldViewPr snapToGrid="0">
      <p:cViewPr varScale="1">
        <p:scale>
          <a:sx n="142" d="100"/>
          <a:sy n="142" d="100"/>
        </p:scale>
        <p:origin x="1086" y="108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2866" y="8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972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2CF1D4-19FB-C14C-941C-D8E6B3BDD7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1EF9AAD-6C44-154A-A41B-C59AB1D5FFC2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2021 InterDigital,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60E4BA6-7E83-D84C-959E-8AB401E556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007" y="1539030"/>
            <a:ext cx="6772820" cy="315997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016120-4CC7-6D40-B1D0-2880575327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75449" y="3818456"/>
            <a:ext cx="1675338" cy="1027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791683-25F9-264B-A51F-413518C598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8007" y="308164"/>
            <a:ext cx="1114025" cy="138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89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pos="408">
          <p15:clr>
            <a:srgbClr val="FBAE40"/>
          </p15:clr>
        </p15:guide>
        <p15:guide id="3" orient="horz">
          <p15:clr>
            <a:srgbClr val="FBAE40"/>
          </p15:clr>
        </p15:guide>
        <p15:guide id="4" pos="14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66D2AA-BC5A-DA4F-955A-651A39E71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93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F89345-C765-7840-8ADD-F3DD9EA92D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1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828619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464079"/>
      </p:ext>
    </p:extLst>
  </p:cSld>
  <p:clrMapOvr>
    <a:masterClrMapping/>
  </p:clrMapOvr>
  <p:transition spd="slow" advClick="0" advTm="20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E23041-59AD-4DF9-8924-E131AEAD45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279" y="4752391"/>
            <a:ext cx="1716200" cy="273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B045A5-8ED3-48B2-AA49-3D4DD37E78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6321" y="2183362"/>
            <a:ext cx="876391" cy="76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02208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50067-4BD9-D94C-B063-76461EFD0E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65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with Ba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806C7A-CDA9-A942-8185-BF7D1503D05B}"/>
              </a:ext>
            </a:extLst>
          </p:cNvPr>
          <p:cNvSpPr/>
          <p:nvPr userDrawn="1"/>
        </p:nvSpPr>
        <p:spPr>
          <a:xfrm>
            <a:off x="4251960" y="800896"/>
            <a:ext cx="640080" cy="51601"/>
          </a:xfrm>
          <a:prstGeom prst="rect">
            <a:avLst/>
          </a:prstGeom>
          <a:solidFill>
            <a:srgbClr val="2BA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53ABDD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AB0E00-D09B-2A40-8DF2-53B169948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FD556CE-2909-ED40-95C3-AB02E62097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85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8F75D1-89D2-924F-BD6E-FABF44AF59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85441A6-D9AB-CE49-AD67-8450379753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94642-C552-A74B-BC46-E940D302CF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609154"/>
            <a:ext cx="8229599" cy="3357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9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3944" y="205980"/>
            <a:ext cx="5050971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1A14B63-49A7-7646-A1A3-CBEE5D3056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78150" cy="48113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3FF97AA-8D24-7148-A90F-2665E81DE4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3943" y="929575"/>
            <a:ext cx="5050970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C73528-82A0-2943-9E79-C2262F9163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9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F60525C-30A8-2F42-8F79-1BB033A1B966}"/>
              </a:ext>
            </a:extLst>
          </p:cNvPr>
          <p:cNvSpPr/>
          <p:nvPr userDrawn="1"/>
        </p:nvSpPr>
        <p:spPr>
          <a:xfrm rot="5400000">
            <a:off x="163858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D6B0178-5886-5D41-B037-244D7B680283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E689C0B-BEFB-8545-8934-3C4367EEBD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DBD5DE-51F6-6546-BEC3-377EB3E32A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52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68">
          <p15:clr>
            <a:srgbClr val="FBAE40"/>
          </p15:clr>
        </p15:guide>
        <p15:guide id="2" pos="724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6DD05A-D91C-B347-992F-1797342FA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27451BB-BC23-E740-B769-6D53FC5544D4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7F96CA-BAE1-7A4D-A170-5FD460D58D09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683CA2-B7B8-8B47-8EEF-1034A45EBC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E3AB9-70C5-C74B-8B99-A03E1820EE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6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A55219-858C-D649-A43F-428DA7D277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9A583D-3933-8446-B99C-3A8515D247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8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51B18E-382B-2242-81D6-1F6257824D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515159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7ED628A-D43B-F441-9759-34D474EC9D76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8293C9-3BD7-C54B-A990-70C169E92F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2EC07F-43AB-CF4A-8FAA-E1BC3195FD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CD2D5-99D2-C84E-86F7-4ACB2D6B9D5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4816684"/>
            <a:ext cx="9144000" cy="32681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53C253-E12A-DC41-B2D1-476485B69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EEA081-2E45-C744-8364-D9386BBDF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DFEB85-93F7-2B4E-9AF3-33761AE1F6E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388" y="4923852"/>
            <a:ext cx="961288" cy="15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7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EA687FF-8FFA-42AE-B9EF-8F7F39B83D02}"/>
              </a:ext>
            </a:extLst>
          </p:cNvPr>
          <p:cNvSpPr txBox="1"/>
          <p:nvPr/>
        </p:nvSpPr>
        <p:spPr>
          <a:xfrm>
            <a:off x="590938" y="1617143"/>
            <a:ext cx="80927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JVET-V0079</a:t>
            </a:r>
          </a:p>
          <a:p>
            <a:pPr algn="ctr"/>
            <a:endParaRPr lang="fr-FR" sz="2000" dirty="0">
              <a:solidFill>
                <a:schemeClr val="bg1"/>
              </a:solidFill>
            </a:endParaRPr>
          </a:p>
          <a:p>
            <a:pPr algn="ctr"/>
            <a:endParaRPr lang="fr-FR" sz="2400" dirty="0">
              <a:solidFill>
                <a:schemeClr val="bg1"/>
              </a:solidFill>
            </a:endParaRPr>
          </a:p>
          <a:p>
            <a:pPr algn="ctr"/>
            <a:r>
              <a:rPr lang="fr-FR" sz="2400" dirty="0" err="1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Refactored</a:t>
            </a:r>
            <a:r>
              <a:rPr lang="fr-FR" sz="2400" dirty="0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 VTM software</a:t>
            </a:r>
            <a:endParaRPr lang="en-CA" sz="2400" dirty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  <a:p>
            <a:pPr algn="ctr"/>
            <a:endParaRPr lang="en-CA" sz="1000" dirty="0">
              <a:solidFill>
                <a:schemeClr val="bg1"/>
              </a:solidFill>
            </a:endParaRPr>
          </a:p>
          <a:p>
            <a:pPr algn="ctr"/>
            <a:r>
              <a:rPr lang="en-CA" sz="1000" dirty="0">
                <a:solidFill>
                  <a:schemeClr val="bg1"/>
                </a:solidFill>
              </a:rPr>
              <a:t>Franck Galpin, Tangi Poirier, Philippe De Lagrange, Fabrice Le </a:t>
            </a:r>
            <a:r>
              <a:rPr lang="en-CA" sz="1000" dirty="0" err="1">
                <a:solidFill>
                  <a:schemeClr val="bg1"/>
                </a:solidFill>
              </a:rPr>
              <a:t>Léannec</a:t>
            </a:r>
            <a:r>
              <a:rPr lang="en-CA" sz="1000" dirty="0">
                <a:solidFill>
                  <a:schemeClr val="bg1"/>
                </a:solidFill>
              </a:rPr>
              <a:t>, </a:t>
            </a:r>
            <a:r>
              <a:rPr lang="en-CA" sz="1000">
                <a:solidFill>
                  <a:schemeClr val="bg1"/>
                </a:solidFill>
              </a:rPr>
              <a:t>Gaëlle</a:t>
            </a:r>
            <a:r>
              <a:rPr lang="en-CA" sz="1000" dirty="0">
                <a:solidFill>
                  <a:schemeClr val="bg1"/>
                </a:solidFill>
              </a:rPr>
              <a:t> Martin-</a:t>
            </a:r>
            <a:r>
              <a:rPr lang="en-CA" sz="1000" dirty="0" err="1">
                <a:solidFill>
                  <a:schemeClr val="bg1"/>
                </a:solidFill>
              </a:rPr>
              <a:t>Cocher</a:t>
            </a:r>
            <a:r>
              <a:rPr lang="en-CA" sz="1000" dirty="0">
                <a:solidFill>
                  <a:schemeClr val="bg1"/>
                </a:solidFill>
              </a:rPr>
              <a:t>, Edouard François 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Others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846769"/>
            <a:ext cx="81839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Naming cleaning per module, encoder/decoder separation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Memory management/RAII improvement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SIMD module splitting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Low level caching system to avoid state sharing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r>
              <a:rPr lang="en-US" sz="1600" dirty="0"/>
              <a:t>(see source/doc for details)</a:t>
            </a:r>
          </a:p>
        </p:txBody>
      </p:sp>
    </p:spTree>
    <p:extLst>
      <p:ext uri="{BB962C8B-B14F-4D97-AF65-F5344CB8AC3E}">
        <p14:creationId xmlns:p14="http://schemas.microsoft.com/office/powerpoint/2010/main" val="113340150"/>
      </p:ext>
    </p:extLst>
  </p:cSld>
  <p:clrMapOvr>
    <a:masterClrMapping/>
  </p:clrMapOvr>
  <p:transition spd="slow" advClick="0" advTm="20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Compatibility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147918" y="846769"/>
            <a:ext cx="889522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Compilers compatibility: </a:t>
            </a:r>
            <a:r>
              <a:rPr lang="en-US" sz="1600" dirty="0" err="1"/>
              <a:t>gcc</a:t>
            </a:r>
            <a:r>
              <a:rPr lang="en-US" sz="1600" dirty="0"/>
              <a:t> (from 6 to 10), clang (from 6 to 10), </a:t>
            </a:r>
            <a:r>
              <a:rPr lang="en-US" sz="1600" dirty="0" err="1"/>
              <a:t>msvc</a:t>
            </a:r>
            <a:r>
              <a:rPr lang="en-US" sz="1600" dirty="0"/>
              <a:t> (from 2015 to 2019).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Pass standard memory check.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VTM-12.0 not supported yet.</a:t>
            </a:r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Remaining work: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Finish split of encoder/decoder files and functions at higher level (e.g., </a:t>
            </a:r>
            <a:r>
              <a:rPr lang="en-US" sz="1600" dirty="0" err="1"/>
              <a:t>EncCu</a:t>
            </a:r>
            <a:r>
              <a:rPr lang="en-US" sz="16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Tighter API to finalize.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Some modules to be cleaned “in-place” (e.g., SAO, ALF) as they already are in separate files.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HLS related files have not been cleaned up but put in a separate HLS directory.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Some low-level code optimizations (mainly cache system) are not activated yet.</a:t>
            </a:r>
          </a:p>
        </p:txBody>
      </p:sp>
    </p:spTree>
    <p:extLst>
      <p:ext uri="{BB962C8B-B14F-4D97-AF65-F5344CB8AC3E}">
        <p14:creationId xmlns:p14="http://schemas.microsoft.com/office/powerpoint/2010/main" val="1695813404"/>
      </p:ext>
    </p:extLst>
  </p:cSld>
  <p:clrMapOvr>
    <a:masterClrMapping/>
  </p:clrMapOvr>
  <p:transition spd="slow" advClick="0" advTm="20000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Discussions / Proposal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846769"/>
            <a:ext cx="856994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Performance</a:t>
            </a:r>
            <a:endParaRPr lang="en-US" sz="1600" dirty="0"/>
          </a:p>
          <a:p>
            <a:pPr marL="285750" indent="-285750">
              <a:buFontTx/>
              <a:buChar char="-"/>
            </a:pPr>
            <a:r>
              <a:rPr lang="en-US" sz="1600" dirty="0"/>
              <a:t>Current effort on cleaning not focused on speed improvement. Speed is about the same as VTM-11.0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Improvements done for example in </a:t>
            </a:r>
            <a:r>
              <a:rPr lang="en-US" sz="1600" i="1" dirty="0" err="1"/>
              <a:t>vvenc</a:t>
            </a:r>
            <a:r>
              <a:rPr lang="en-US" sz="1600" dirty="0"/>
              <a:t> are complementary of the cleaning:</a:t>
            </a:r>
          </a:p>
          <a:p>
            <a:pPr marL="628650" lvl="1" indent="-285750">
              <a:buFontTx/>
              <a:buChar char="-"/>
            </a:pPr>
            <a:r>
              <a:rPr lang="en-US" sz="1600" dirty="0"/>
              <a:t>SIMD improvements are easily portable.</a:t>
            </a:r>
          </a:p>
          <a:p>
            <a:pPr marL="628650" lvl="1" indent="-285750">
              <a:buFontTx/>
              <a:buChar char="-"/>
            </a:pPr>
            <a:r>
              <a:rPr lang="en-US" sz="1600" dirty="0"/>
              <a:t>Fast-methods improvements can be ported in each module.</a:t>
            </a:r>
          </a:p>
          <a:p>
            <a:pPr lvl="1"/>
            <a:endParaRPr lang="en-US" sz="1600" dirty="0"/>
          </a:p>
          <a:p>
            <a:r>
              <a:rPr lang="en-US" sz="1600" b="1" dirty="0"/>
              <a:t>Further steps</a:t>
            </a:r>
          </a:p>
          <a:p>
            <a:r>
              <a:rPr lang="en-US" sz="1600" dirty="0"/>
              <a:t>Overall, one accustomed to the VTM code should quickly get familiar with the refactored code.</a:t>
            </a:r>
          </a:p>
          <a:p>
            <a:pPr marL="628650" lvl="1" indent="-285750">
              <a:buFontTx/>
              <a:buChar char="-"/>
            </a:pPr>
            <a:endParaRPr lang="en-US" sz="1600" dirty="0"/>
          </a:p>
          <a:p>
            <a:r>
              <a:rPr lang="en-US" sz="1600" b="1" dirty="0"/>
              <a:t>Proposal</a:t>
            </a:r>
          </a:p>
          <a:p>
            <a:r>
              <a:rPr lang="en-US" sz="1600" dirty="0"/>
              <a:t>We propose to adopt this software as a refactorization of VTM.</a:t>
            </a:r>
          </a:p>
          <a:p>
            <a:r>
              <a:rPr lang="en-US" sz="1600" dirty="0"/>
              <a:t>We would like to encourage feedbacks and contributions on code refactorization.</a:t>
            </a:r>
          </a:p>
        </p:txBody>
      </p:sp>
    </p:spTree>
    <p:extLst>
      <p:ext uri="{BB962C8B-B14F-4D97-AF65-F5344CB8AC3E}">
        <p14:creationId xmlns:p14="http://schemas.microsoft.com/office/powerpoint/2010/main" val="978786915"/>
      </p:ext>
    </p:extLst>
  </p:cSld>
  <p:clrMapOvr>
    <a:masterClrMapping/>
  </p:clrMapOvr>
  <p:transition spd="slow" advClick="0" advTm="20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7" name="Footer Placeholder 4">
            <a:extLst>
              <a:ext uri="{FF2B5EF4-FFF2-40B4-BE49-F238E27FC236}">
                <a16:creationId xmlns:a16="http://schemas.microsoft.com/office/drawing/2014/main" id="{A51510EA-6EA0-41CC-A13B-D1850A6938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Overview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846769"/>
            <a:ext cx="818393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Proposed clean-up of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the reference software.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r>
              <a:rPr lang="en-US" sz="1600" dirty="0"/>
              <a:t>Propose a first source code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Full conformance/compliance maintained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Easy to integrate new tools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No constraints applied to algorithm/speed development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FF0000"/>
                </a:solidFill>
              </a:rPr>
              <a:t>Initial review by </a:t>
            </a:r>
            <a:r>
              <a:rPr lang="en-US" sz="1600">
                <a:solidFill>
                  <a:srgbClr val="FF0000"/>
                </a:solidFill>
              </a:rPr>
              <a:t>software coordinators?</a:t>
            </a:r>
            <a:endParaRPr lang="en-US" sz="1600" dirty="0">
              <a:solidFill>
                <a:srgbClr val="FF0000"/>
              </a:solidFill>
            </a:endParaRPr>
          </a:p>
          <a:p>
            <a:pPr marL="628650" lvl="1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/>
              <a:t>Presentation overview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Motivations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Methodology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Change's overview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Discussions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r>
              <a:rPr lang="en-US" sz="1600" dirty="0"/>
              <a:t>More details are available in the contribution and the provided source code.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4323226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Motivations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846769"/>
            <a:ext cx="8183937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As the VVC standard is now complete and exploration work for a future potential standard is starting, we propose to investigate the benefits of restarting from a cleaned </a:t>
            </a:r>
            <a:r>
              <a:rPr lang="en-US" sz="1200" dirty="0">
                <a:solidFill>
                  <a:srgbClr val="FF0000"/>
                </a:solidFill>
              </a:rPr>
              <a:t>code</a:t>
            </a:r>
            <a:r>
              <a:rPr lang="en-US" sz="1200" dirty="0"/>
              <a:t> basis.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NextSoftware</a:t>
            </a:r>
            <a:r>
              <a:rPr lang="en-US" sz="1200" dirty="0"/>
              <a:t> platform was the basis for the VVC standard development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Some aspects of the software became deprecated as the standard evolved.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As the standard evolved, incremental tools insertion sometimes became more intrusive in the original code.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Thanks to the software coordinators and contributors, a large number of issues were solved incrementally during the development process.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However, the incremental JVET process does not allow drastic refactoring since the software is a continuous basis for all contributors, while such refactoring could be of great benefits for further development and algorithmic work.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Tx/>
              <a:buChar char="-"/>
            </a:pPr>
            <a:endParaRPr lang="en-US" sz="1200" dirty="0"/>
          </a:p>
          <a:p>
            <a:pPr marL="171450" indent="-171450">
              <a:buFontTx/>
              <a:buChar char="-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41678943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Methodology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846769"/>
            <a:ext cx="818393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 used the following </a:t>
            </a:r>
            <a:r>
              <a:rPr lang="en-US" b="1" dirty="0"/>
              <a:t>constraints</a:t>
            </a:r>
            <a:r>
              <a:rPr lang="en-US" dirty="0"/>
              <a:t> during the refactoring stage: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Full compatibility with current VTM (currently synchronized with VTM-11.0),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Pass all conformance bitstreams tests,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Pass the JVET CTC with bit accuracy,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Quickly get a first working version where files and directories architecture is settled: later allows less intrusive merge requests for cleaning improvement.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On the other hand, the following is applied: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No constraints regarding the speed improvement, algorithmic improvement etc.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data structure changes to allow a better fit to the standard,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files and directories architecture changes to improve modularity and reduce the number of lines of code per file,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some low-level changes, mainly for clean-up (e.g., cache system),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minimize functions side-effects: all state changes should be visible in the function API. </a:t>
            </a:r>
          </a:p>
        </p:txBody>
      </p:sp>
    </p:spTree>
    <p:extLst>
      <p:ext uri="{BB962C8B-B14F-4D97-AF65-F5344CB8AC3E}">
        <p14:creationId xmlns:p14="http://schemas.microsoft.com/office/powerpoint/2010/main" val="4168343582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Change's overview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846769"/>
            <a:ext cx="818393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We address the following changes in the refactored code:</a:t>
            </a:r>
          </a:p>
          <a:p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Language cleaning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Algorithms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Data structure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Memory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Caching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SIMD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Naming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File layout</a:t>
            </a:r>
          </a:p>
        </p:txBody>
      </p:sp>
    </p:spTree>
    <p:extLst>
      <p:ext uri="{BB962C8B-B14F-4D97-AF65-F5344CB8AC3E}">
        <p14:creationId xmlns:p14="http://schemas.microsoft.com/office/powerpoint/2010/main" val="992104028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Language cleaning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846769"/>
            <a:ext cx="818393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Examples: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Remove C-like pattern (malloc etc.).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Remove pointer usage for owning.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Use RAII (Resource acquisition is initialization) almost everywhere.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Transform pointer parameter into reference when no memory ownership passing.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Increase use of const reference.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set all implicit operations to explicit.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use strong typing (e.g., replace C-array by std::array) for API.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macro constants transformed into </a:t>
            </a:r>
            <a:r>
              <a:rPr lang="en-US" sz="1600" dirty="0" err="1"/>
              <a:t>constexpr</a:t>
            </a:r>
            <a:r>
              <a:rPr lang="en-US" sz="16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Etc.</a:t>
            </a:r>
          </a:p>
          <a:p>
            <a:endParaRPr lang="en-US" sz="1600" dirty="0"/>
          </a:p>
          <a:p>
            <a:r>
              <a:rPr lang="en-US" sz="1600" b="1" dirty="0"/>
              <a:t>Pro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/>
              <a:t>(+)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/>
              <a:t>/cons (-):</a:t>
            </a:r>
          </a:p>
          <a:p>
            <a:r>
              <a:rPr lang="en-US" sz="1600" b="1" dirty="0"/>
              <a:t>+</a:t>
            </a:r>
            <a:r>
              <a:rPr lang="en-US" sz="1600" dirty="0"/>
              <a:t> Easier development for user.</a:t>
            </a:r>
          </a:p>
          <a:p>
            <a:r>
              <a:rPr lang="en-US" sz="1600" b="1" dirty="0"/>
              <a:t>+</a:t>
            </a:r>
            <a:r>
              <a:rPr lang="en-US" sz="1600" dirty="0"/>
              <a:t> Allow the use of modern C++ lint. 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57606046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Algorithms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2972098"/>
            <a:ext cx="81839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Pro/cons:</a:t>
            </a:r>
          </a:p>
          <a:p>
            <a:r>
              <a:rPr lang="en-US" sz="1600" b="1" dirty="0"/>
              <a:t>+</a:t>
            </a:r>
            <a:r>
              <a:rPr lang="en-US" sz="1600" dirty="0"/>
              <a:t> Module footprint is more easily visible,</a:t>
            </a:r>
          </a:p>
          <a:p>
            <a:r>
              <a:rPr lang="en-US" sz="1600" b="1" dirty="0"/>
              <a:t>+</a:t>
            </a:r>
            <a:r>
              <a:rPr lang="en-US" sz="1600" dirty="0"/>
              <a:t> Module dependencies are more easily visible,</a:t>
            </a:r>
          </a:p>
          <a:p>
            <a:r>
              <a:rPr lang="en-US" sz="1600" b="1" dirty="0"/>
              <a:t>+</a:t>
            </a:r>
            <a:r>
              <a:rPr lang="en-US" sz="1600" dirty="0"/>
              <a:t> State sharing is more easily avoidable,</a:t>
            </a:r>
          </a:p>
          <a:p>
            <a:r>
              <a:rPr lang="en-US" sz="1600" b="1" dirty="0"/>
              <a:t>+</a:t>
            </a:r>
            <a:r>
              <a:rPr lang="en-US" sz="1600" dirty="0"/>
              <a:t> Local algorithm optimization and code cleaning without side effects is easier,</a:t>
            </a:r>
          </a:p>
          <a:p>
            <a:r>
              <a:rPr lang="en-US" sz="1600" b="1" dirty="0"/>
              <a:t>-</a:t>
            </a:r>
            <a:r>
              <a:rPr lang="en-US" sz="1600" dirty="0"/>
              <a:t> Possible code duplication, (currently did not happen).</a:t>
            </a:r>
          </a:p>
          <a:p>
            <a:r>
              <a:rPr lang="en-US" sz="1600" b="1" dirty="0"/>
              <a:t>-</a:t>
            </a:r>
            <a:r>
              <a:rPr lang="en-US" sz="1600" dirty="0"/>
              <a:t> Some adaptation of user to the new code structure is expected to be minimal. </a:t>
            </a:r>
          </a:p>
        </p:txBody>
      </p:sp>
      <p:sp>
        <p:nvSpPr>
          <p:cNvPr id="6" name="Shape1">
            <a:extLst>
              <a:ext uri="{FF2B5EF4-FFF2-40B4-BE49-F238E27FC236}">
                <a16:creationId xmlns:a16="http://schemas.microsoft.com/office/drawing/2014/main" id="{CB43AC26-E3E3-4738-9F32-C5197BDCB739}"/>
              </a:ext>
            </a:extLst>
          </p:cNvPr>
          <p:cNvSpPr txBox="1"/>
          <p:nvPr/>
        </p:nvSpPr>
        <p:spPr>
          <a:xfrm>
            <a:off x="107576" y="1186855"/>
            <a:ext cx="8928847" cy="1784882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vert="horz" wrap="square" lIns="72000" tIns="36000" rIns="0" bIns="0" compatLnSpc="0">
            <a:noAutofit/>
          </a:bodyPr>
          <a:lstStyle/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namespace Inter { namespace BDOF {</a:t>
            </a:r>
            <a:endParaRPr lang="fr-FR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void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initSIMD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(X86_VEXT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vext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);  </a:t>
            </a:r>
            <a:endParaRPr lang="fr-FR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void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compensateCU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(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CodingUnit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&amp;cu,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PelUnitView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&amp;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predBuf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, const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RefPicList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&amp;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eRefPicList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);</a:t>
            </a:r>
            <a:endParaRPr lang="fr-FR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void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compensateBlock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(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ComponentID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compID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, const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CodingUnit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&amp; cu, const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CPelView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&amp;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refBuf,Mv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mv,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PelView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&amp;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dstBuf,const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ClpRng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&amp;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clpRng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);</a:t>
            </a:r>
            <a:endParaRPr lang="fr-FR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bool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isAllowed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(const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CodingUnit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&amp;cu, Size size);</a:t>
            </a:r>
            <a:endParaRPr lang="fr-FR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void apply(const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CodingUnit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&amp;cu,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BiArray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&lt;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PelView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&gt; &amp;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src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,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PelUnitView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&amp;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yuvDst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, const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BitDepths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&amp;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clipBitDepths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);</a:t>
            </a:r>
            <a:endParaRPr lang="fr-FR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} }</a:t>
            </a:r>
            <a:endParaRPr lang="fr-FR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2E2B55-495B-4D18-B3E4-AC4617A7479A}"/>
              </a:ext>
            </a:extLst>
          </p:cNvPr>
          <p:cNvSpPr txBox="1"/>
          <p:nvPr/>
        </p:nvSpPr>
        <p:spPr>
          <a:xfrm>
            <a:off x="-1" y="775471"/>
            <a:ext cx="9036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Tools are gathered by module (SOC), no state sharing, free functions API to expose side-effects. </a:t>
            </a:r>
          </a:p>
        </p:txBody>
      </p:sp>
    </p:spTree>
    <p:extLst>
      <p:ext uri="{BB962C8B-B14F-4D97-AF65-F5344CB8AC3E}">
        <p14:creationId xmlns:p14="http://schemas.microsoft.com/office/powerpoint/2010/main" val="2854154569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Data structure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531682" y="2934873"/>
            <a:ext cx="81839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Pro/cons:</a:t>
            </a:r>
          </a:p>
          <a:p>
            <a:r>
              <a:rPr lang="en-US" sz="1600" b="1" dirty="0"/>
              <a:t>+</a:t>
            </a:r>
            <a:r>
              <a:rPr lang="en-US" sz="1600" dirty="0"/>
              <a:t> Parameter’s description follows more closely VVC specifications,</a:t>
            </a:r>
          </a:p>
          <a:p>
            <a:r>
              <a:rPr lang="en-US" sz="1600" b="1" dirty="0"/>
              <a:t>+</a:t>
            </a:r>
            <a:r>
              <a:rPr lang="en-US" sz="1600" dirty="0"/>
              <a:t> Module dependencies are more easily visible,</a:t>
            </a:r>
          </a:p>
          <a:p>
            <a:r>
              <a:rPr lang="en-US" sz="1600" b="1" dirty="0"/>
              <a:t>+</a:t>
            </a:r>
            <a:r>
              <a:rPr lang="en-US" sz="1600" dirty="0"/>
              <a:t> No encoder code in decoder,</a:t>
            </a:r>
          </a:p>
          <a:p>
            <a:r>
              <a:rPr lang="en-US" sz="1600" b="1" dirty="0"/>
              <a:t>+</a:t>
            </a:r>
            <a:r>
              <a:rPr lang="en-US" sz="1600" dirty="0"/>
              <a:t> API can be tighter.</a:t>
            </a:r>
          </a:p>
          <a:p>
            <a:endParaRPr lang="en-US" sz="1600" dirty="0"/>
          </a:p>
          <a:p>
            <a:r>
              <a:rPr lang="en-US" sz="1600" b="1" dirty="0"/>
              <a:t>-</a:t>
            </a:r>
            <a:r>
              <a:rPr lang="en-US" sz="1600" dirty="0"/>
              <a:t> Parameters are spread over modules (easily mitigated with modern IDE) </a:t>
            </a:r>
          </a:p>
        </p:txBody>
      </p:sp>
      <p:sp>
        <p:nvSpPr>
          <p:cNvPr id="7" name="Text Box 38">
            <a:extLst>
              <a:ext uri="{FF2B5EF4-FFF2-40B4-BE49-F238E27FC236}">
                <a16:creationId xmlns:a16="http://schemas.microsoft.com/office/drawing/2014/main" id="{869D4659-DADB-4EE6-B12D-C94E16395293}"/>
              </a:ext>
            </a:extLst>
          </p:cNvPr>
          <p:cNvSpPr txBox="1"/>
          <p:nvPr/>
        </p:nvSpPr>
        <p:spPr>
          <a:xfrm>
            <a:off x="3054198" y="1083248"/>
            <a:ext cx="2338388" cy="1076738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struct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CodingUnit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: public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UnitArea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{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InfoData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info;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FormatData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   format;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PredictionData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pred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TransformData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transfo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PartitionData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partition;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};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9" name="Text Box 42">
            <a:extLst>
              <a:ext uri="{FF2B5EF4-FFF2-40B4-BE49-F238E27FC236}">
                <a16:creationId xmlns:a16="http://schemas.microsoft.com/office/drawing/2014/main" id="{090EB691-0B62-471B-BEB1-AC66483D0231}"/>
              </a:ext>
            </a:extLst>
          </p:cNvPr>
          <p:cNvSpPr txBox="1"/>
          <p:nvPr/>
        </p:nvSpPr>
        <p:spPr>
          <a:xfrm>
            <a:off x="5915863" y="1293625"/>
            <a:ext cx="2395818" cy="1684255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struct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TransformData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{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bool        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rootCbf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bool        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colorTransform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int8_t       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chromaQpAdj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int8_t       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qp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uint8_t      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mtsFlag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int8_t       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bdpcmMode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int8_t       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bdpcmModeChroma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uint32_t     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lfnstIdx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Partition::SBT::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SbtInfo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sbt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Palette::Data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plt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};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2" name="Text Box 40">
            <a:extLst>
              <a:ext uri="{FF2B5EF4-FFF2-40B4-BE49-F238E27FC236}">
                <a16:creationId xmlns:a16="http://schemas.microsoft.com/office/drawing/2014/main" id="{CBCC96E7-845B-49BD-8CC3-21DB15561CEC}"/>
              </a:ext>
            </a:extLst>
          </p:cNvPr>
          <p:cNvSpPr txBox="1"/>
          <p:nvPr/>
        </p:nvSpPr>
        <p:spPr>
          <a:xfrm>
            <a:off x="397321" y="1382448"/>
            <a:ext cx="2133600" cy="1448640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struct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PartitionData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{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uint8_t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depth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    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uint8_t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qtDepth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  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uint8_t       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btDepth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        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uint8_t      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mtDepth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        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TreeType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treeType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        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ModeType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modeType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        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SplitSeries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splitSeries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     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ModeTypeSeries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modeTypeSeries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  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};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89DB5E2-6B3D-4E6C-9D37-227A262FFF5A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4684899" y="1802670"/>
            <a:ext cx="1230964" cy="3330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9CA1BDF-1BC0-49D7-BF3D-16ECD338AF40}"/>
              </a:ext>
            </a:extLst>
          </p:cNvPr>
          <p:cNvCxnSpPr>
            <a:cxnSpLocks/>
          </p:cNvCxnSpPr>
          <p:nvPr/>
        </p:nvCxnSpPr>
        <p:spPr>
          <a:xfrm flipH="1">
            <a:off x="2369240" y="1933697"/>
            <a:ext cx="874059" cy="219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5D0520E-D5E8-40FB-AB66-CD34B1AEC716}"/>
              </a:ext>
            </a:extLst>
          </p:cNvPr>
          <p:cNvSpPr txBox="1"/>
          <p:nvPr/>
        </p:nvSpPr>
        <p:spPr>
          <a:xfrm>
            <a:off x="-1" y="775471"/>
            <a:ext cx="9036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Slim data structure, no algorithms, definition in each module. </a:t>
            </a:r>
          </a:p>
        </p:txBody>
      </p:sp>
    </p:spTree>
    <p:extLst>
      <p:ext uri="{BB962C8B-B14F-4D97-AF65-F5344CB8AC3E}">
        <p14:creationId xmlns:p14="http://schemas.microsoft.com/office/powerpoint/2010/main" val="3672830403"/>
      </p:ext>
    </p:extLst>
  </p:cSld>
  <p:clrMapOvr>
    <a:masterClrMapping/>
  </p:clrMapOvr>
  <p:transition spd="slow" advClick="0" advTm="20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File structure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69793" y="1282113"/>
            <a:ext cx="503336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Pro/cons:</a:t>
            </a:r>
          </a:p>
          <a:p>
            <a:r>
              <a:rPr lang="en-US" sz="1600" b="1" dirty="0"/>
              <a:t>+</a:t>
            </a:r>
            <a:r>
              <a:rPr lang="en-US" sz="1600" dirty="0"/>
              <a:t> Easier module maintenance/optimization,</a:t>
            </a:r>
          </a:p>
          <a:p>
            <a:r>
              <a:rPr lang="en-US" sz="1600" b="1" dirty="0"/>
              <a:t>+</a:t>
            </a:r>
            <a:r>
              <a:rPr lang="en-US" sz="1600" dirty="0"/>
              <a:t> Follow more closely the VVC specifications,</a:t>
            </a:r>
          </a:p>
          <a:p>
            <a:endParaRPr lang="en-US" sz="1600" dirty="0"/>
          </a:p>
          <a:p>
            <a:r>
              <a:rPr lang="en-US" sz="1600" b="1" dirty="0"/>
              <a:t>-</a:t>
            </a:r>
            <a:r>
              <a:rPr lang="en-US" sz="1600" dirty="0"/>
              <a:t> Algorithms are spread over modules (easily mitigated with modern IDE)</a:t>
            </a:r>
          </a:p>
          <a:p>
            <a:r>
              <a:rPr lang="en-US" sz="1600" b="1" dirty="0"/>
              <a:t>- </a:t>
            </a:r>
            <a:r>
              <a:rPr lang="en-US" sz="1600" dirty="0"/>
              <a:t>Possible code duplication (not observed so far) </a:t>
            </a:r>
          </a:p>
        </p:txBody>
      </p:sp>
      <p:pic>
        <p:nvPicPr>
          <p:cNvPr id="4" name="Picture 3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DC833883-CC7F-41B5-B31E-817B1D5E9D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610" y="1"/>
            <a:ext cx="3637390" cy="47887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2A154D5-2718-4133-A124-ADAF065E4543}"/>
              </a:ext>
            </a:extLst>
          </p:cNvPr>
          <p:cNvSpPr txBox="1"/>
          <p:nvPr/>
        </p:nvSpPr>
        <p:spPr>
          <a:xfrm>
            <a:off x="-1" y="775471"/>
            <a:ext cx="5446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Follow module organization, clear split encoder/decoder. </a:t>
            </a:r>
          </a:p>
        </p:txBody>
      </p:sp>
    </p:spTree>
    <p:extLst>
      <p:ext uri="{BB962C8B-B14F-4D97-AF65-F5344CB8AC3E}">
        <p14:creationId xmlns:p14="http://schemas.microsoft.com/office/powerpoint/2010/main" val="3931362405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470C1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7075</TotalTime>
  <Words>1278</Words>
  <Application>Microsoft Office PowerPoint</Application>
  <PresentationFormat>On-screen Show (16:9)</PresentationFormat>
  <Paragraphs>205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Century Gothic</vt:lpstr>
      <vt:lpstr>Courier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Franck Galpin</cp:lastModifiedBy>
  <cp:revision>501</cp:revision>
  <dcterms:created xsi:type="dcterms:W3CDTF">2019-10-21T15:02:13Z</dcterms:created>
  <dcterms:modified xsi:type="dcterms:W3CDTF">2021-04-20T07:41:06Z</dcterms:modified>
</cp:coreProperties>
</file>