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20"/>
  </p:notesMasterIdLst>
  <p:sldIdLst>
    <p:sldId id="370" r:id="rId8"/>
    <p:sldId id="419" r:id="rId9"/>
    <p:sldId id="413" r:id="rId10"/>
    <p:sldId id="423" r:id="rId11"/>
    <p:sldId id="397" r:id="rId12"/>
    <p:sldId id="422" r:id="rId13"/>
    <p:sldId id="374" r:id="rId14"/>
    <p:sldId id="407" r:id="rId15"/>
    <p:sldId id="425" r:id="rId16"/>
    <p:sldId id="424" r:id="rId17"/>
    <p:sldId id="417" r:id="rId18"/>
    <p:sldId id="366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0888" autoAdjust="0"/>
  </p:normalViewPr>
  <p:slideViewPr>
    <p:cSldViewPr>
      <p:cViewPr varScale="1">
        <p:scale>
          <a:sx n="70" d="100"/>
          <a:sy n="70" d="100"/>
        </p:scale>
        <p:origin x="1770" y="96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80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7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50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95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95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95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6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796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1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6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5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4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5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6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61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4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4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1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6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5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4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5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6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61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6944912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115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7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7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8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61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9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5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6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9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5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6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9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52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2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08962" y="2613154"/>
            <a:ext cx="8235038" cy="10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JVET-U0102</a:t>
            </a:r>
          </a:p>
          <a:p>
            <a:pPr>
              <a:lnSpc>
                <a:spcPct val="120000"/>
              </a:lnSpc>
            </a:pP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Variable Rate End-to-end Image Compression</a:t>
            </a: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2226450" y="4182258"/>
            <a:ext cx="48945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Chaoyi Lin, Fangdong Chen, Li Wang</a:t>
            </a:r>
          </a:p>
          <a:p>
            <a:pPr algn="ctr"/>
            <a:r>
              <a:rPr lang="fi-FI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6" y="188915"/>
            <a:ext cx="6373403" cy="611795"/>
          </a:xfrm>
        </p:spPr>
        <p:txBody>
          <a:bodyPr/>
          <a:lstStyle/>
          <a:p>
            <a:r>
              <a:rPr lang="en-US" altLang="zh-CN" sz="3200" cap="none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51620" y="2628748"/>
            <a:ext cx="7222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zh-CN" b="1" dirty="0"/>
              <a:t>Table 3 Encoding time and decoding time in Kodak dataset</a:t>
            </a:r>
            <a:r>
              <a:rPr lang="en-US" altLang="zh-CN" b="1" dirty="0" smtClean="0"/>
              <a:t>. Inference is performed on CPU. </a:t>
            </a:r>
            <a:endParaRPr lang="zh-CN" altLang="zh-CN" i="1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857313"/>
              </p:ext>
            </p:extLst>
          </p:nvPr>
        </p:nvGraphicFramePr>
        <p:xfrm>
          <a:off x="1439652" y="3284984"/>
          <a:ext cx="6033790" cy="7399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8125">
                  <a:extLst>
                    <a:ext uri="{9D8B030D-6E8A-4147-A177-3AD203B41FA5}">
                      <a16:colId xmlns:a16="http://schemas.microsoft.com/office/drawing/2014/main" xmlns="" val="2859290724"/>
                    </a:ext>
                  </a:extLst>
                </a:gridCol>
                <a:gridCol w="1508125">
                  <a:extLst>
                    <a:ext uri="{9D8B030D-6E8A-4147-A177-3AD203B41FA5}">
                      <a16:colId xmlns:a16="http://schemas.microsoft.com/office/drawing/2014/main" xmlns="" val="781186099"/>
                    </a:ext>
                  </a:extLst>
                </a:gridCol>
                <a:gridCol w="1508770">
                  <a:extLst>
                    <a:ext uri="{9D8B030D-6E8A-4147-A177-3AD203B41FA5}">
                      <a16:colId xmlns:a16="http://schemas.microsoft.com/office/drawing/2014/main" xmlns="" val="2062553358"/>
                    </a:ext>
                  </a:extLst>
                </a:gridCol>
                <a:gridCol w="1508770">
                  <a:extLst>
                    <a:ext uri="{9D8B030D-6E8A-4147-A177-3AD203B41FA5}">
                      <a16:colId xmlns:a16="http://schemas.microsoft.com/office/drawing/2014/main" xmlns="" val="1344320464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Proposed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mbt2018 model </a:t>
                      </a:r>
                      <a:endParaRPr lang="en-GB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1749240"/>
                  </a:ext>
                </a:extLst>
              </a:tr>
              <a:tr h="2259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Encoding time (sec)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26.37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20.39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29.28%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38953699"/>
                  </a:ext>
                </a:extLst>
              </a:tr>
              <a:tr h="2259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Decoding time (sec)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25.72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20.16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27.54%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51398228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75556" y="1391563"/>
            <a:ext cx="71647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GB" altLang="zh-CN" dirty="0"/>
              <a:t>The proposed model costs more </a:t>
            </a:r>
            <a:r>
              <a:rPr lang="en-GB" altLang="zh-CN" dirty="0" smtClean="0"/>
              <a:t>time in </a:t>
            </a:r>
            <a:r>
              <a:rPr lang="en-GB" altLang="zh-CN" dirty="0"/>
              <a:t>both encoding and decoding stages. This mainly comes from the fully connected </a:t>
            </a:r>
            <a:r>
              <a:rPr lang="en-GB" altLang="zh-CN" dirty="0" smtClean="0"/>
              <a:t>layers in conditional convolution.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846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250826" y="188915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内容占位符 2"/>
              <p:cNvSpPr txBox="1">
                <a:spLocks/>
              </p:cNvSpPr>
              <p:nvPr/>
            </p:nvSpPr>
            <p:spPr bwMode="auto">
              <a:xfrm>
                <a:off x="242870" y="1016732"/>
                <a:ext cx="8435975" cy="51450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285750" indent="-285750">
                  <a:lnSpc>
                    <a:spcPct val="15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Propose a variable rate E2E image compression model:</a:t>
                </a:r>
              </a:p>
              <a:p>
                <a:pPr marL="685800" lvl="1">
                  <a:lnSpc>
                    <a:spcPct val="15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20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Achieve arbitrary compression rates by adjusting the 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parameter</a:t>
                </a:r>
              </a:p>
              <a:p>
                <a:pPr marL="685800" lvl="1">
                  <a:lnSpc>
                    <a:spcPct val="15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20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Conditional convolution can be applied in other E2E image compression models easily. </a:t>
                </a:r>
              </a:p>
              <a:p>
                <a:pPr marL="685800" lvl="1">
                  <a:lnSpc>
                    <a:spcPct val="15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20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When applied on mbt2018 model, it shows comparable RD performance with BPG 4:4:4. However, there are about 0.3-0.4 dB loss compared with the original model.</a:t>
                </a:r>
              </a:p>
            </p:txBody>
          </p:sp>
        </mc:Choice>
        <mc:Fallback xmlns="">
          <p:sp>
            <p:nvSpPr>
              <p:cNvPr id="15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2870" y="1016732"/>
                <a:ext cx="8435975" cy="5145088"/>
              </a:xfrm>
              <a:prstGeom prst="rect">
                <a:avLst/>
              </a:prstGeom>
              <a:blipFill rotWithShape="0">
                <a:blip r:embed="rId3"/>
                <a:stretch>
                  <a:fillRect l="-1012" r="-14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240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229" y="2420890"/>
            <a:ext cx="499983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r>
              <a:rPr lang="zh-CN" altLang="en-US" sz="6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5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Background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Most existing E2E image compression models require training separate networks for different compression rates.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is impractical to cover a broad range of rates.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Single model which can achieve different rates is desired.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368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5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Motivation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250826" y="981075"/>
                <a:ext cx="8435975" cy="4212121"/>
              </a:xfrm>
            </p:spPr>
            <p:txBody>
              <a:bodyPr/>
              <a:lstStyle/>
              <a:p>
                <a:pPr algn="just">
                  <a:spcBef>
                    <a:spcPts val="0"/>
                  </a:spcBef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20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For existing works, 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the different rates are achieved by the models trained with different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values.</a:t>
                </a:r>
              </a:p>
              <a:p>
                <a:pPr algn="just">
                  <a:spcBef>
                    <a:spcPts val="0"/>
                  </a:spcBef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20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Loss function :</a:t>
                </a:r>
              </a:p>
              <a:p>
                <a:pPr marL="0" indent="0" algn="ctr">
                  <a:lnSpc>
                    <a:spcPct val="150000"/>
                  </a:lnSpc>
                  <a:buClr>
                    <a:srgbClr val="C00000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𝐿𝑜𝑠𝑠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𝜆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𝐷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sSub>
                        <m:sSubPr>
                          <m:ctrlPr>
                            <a:rPr lang="zh-CN" altLang="zh-CN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zh-CN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acc>
                        <m:accPr>
                          <m:chr m:val="̂"/>
                          <m:ctrlPr>
                            <a:rPr lang="zh-CN" altLang="zh-CN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zh-CN" altLang="zh-CN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acc>
                      <m:r>
                        <a:rPr lang="en-US" altLang="zh-CN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)+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𝑅</m:t>
                      </m:r>
                    </m:oMath>
                  </m:oMathPara>
                </a14:m>
                <a:endParaRPr lang="en-US" altLang="zh-CN" sz="2000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spcBef>
                    <a:spcPts val="0"/>
                  </a:spcBef>
                  <a:buClr>
                    <a:srgbClr val="C00000"/>
                  </a:buClr>
                  <a:buNone/>
                </a:pPr>
                <a:r>
                  <a:rPr lang="en-US" altLang="zh-CN" sz="20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w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here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is a constant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 algn="just">
                  <a:spcBef>
                    <a:spcPts val="0"/>
                  </a:spcBef>
                  <a:buClr>
                    <a:srgbClr val="C00000"/>
                  </a:buClr>
                  <a:buNone/>
                </a:pPr>
                <a:endParaRPr lang="en-US" altLang="zh-CN" sz="20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algn="just">
                  <a:spcBef>
                    <a:spcPts val="0"/>
                  </a:spcBef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is the key for adjusting the rates.</a:t>
                </a:r>
                <a:endPara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algn="just">
                  <a:spcBef>
                    <a:spcPts val="0"/>
                  </a:spcBef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20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It is desired that:</a:t>
                </a:r>
                <a:endPara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1" algn="just">
                  <a:spcBef>
                    <a:spcPts val="0"/>
                  </a:spcBef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1600" dirty="0"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1600" dirty="0" smtClean="0"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zh-CN" sz="16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as the input parameter of model to </a:t>
                </a:r>
                <a:r>
                  <a:rPr lang="en-US" altLang="zh-CN" sz="16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adjust the rates.</a:t>
                </a:r>
              </a:p>
              <a:p>
                <a:pPr lvl="1" algn="just">
                  <a:spcBef>
                    <a:spcPts val="0"/>
                  </a:spcBef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16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Importance of each channels should be different.</a:t>
                </a:r>
              </a:p>
              <a:p>
                <a:pPr lvl="1" algn="just">
                  <a:spcBef>
                    <a:spcPts val="0"/>
                  </a:spcBef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16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The weights for each channel are determined by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lnSpc>
                    <a:spcPct val="20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endPara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285750" indent="-285750">
                  <a:lnSpc>
                    <a:spcPct val="20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endPara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indent="0" algn="just">
                  <a:spcBef>
                    <a:spcPts val="0"/>
                  </a:spcBef>
                  <a:buClr>
                    <a:srgbClr val="C00000"/>
                  </a:buClr>
                  <a:buNone/>
                </a:pPr>
                <a:endPara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lnSpc>
                    <a:spcPct val="20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endPara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0826" y="981075"/>
                <a:ext cx="8435975" cy="4212121"/>
              </a:xfrm>
              <a:blipFill rotWithShape="0">
                <a:blip r:embed="rId3"/>
                <a:stretch>
                  <a:fillRect l="-723" t="-868" r="-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234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6" y="188915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Overall </a:t>
            </a:r>
            <a:r>
              <a:rPr lang="en-US" altLang="zh-CN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en-US" altLang="zh-CN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rchitecure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385459" y="1119541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Baseline model: joint mean scale model (mbt2018 model)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Use conditional convolution to replace the regular convolution in analysis transform and synthesis transform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200000"/>
              </a:lnSpc>
              <a:buClr>
                <a:srgbClr val="C00000"/>
              </a:buClr>
              <a:buNone/>
            </a:pPr>
            <a:endParaRPr lang="en-US" altLang="zh-CN" sz="2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200000"/>
              </a:lnSpc>
              <a:buClr>
                <a:srgbClr val="C00000"/>
              </a:buClr>
              <a:buNone/>
            </a:pPr>
            <a:r>
              <a:rPr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kern="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619672" y="224086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991564"/>
              </p:ext>
            </p:extLst>
          </p:nvPr>
        </p:nvGraphicFramePr>
        <p:xfrm>
          <a:off x="1097311" y="3014046"/>
          <a:ext cx="6743004" cy="3292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1" name="Visio" r:id="rId4" imgW="9420076" imgH="4600530" progId="Visio.Drawing.15">
                  <p:embed/>
                </p:oleObj>
              </mc:Choice>
              <mc:Fallback>
                <p:oleObj name="Visio" r:id="rId4" imgW="9420076" imgH="460053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7311" y="3014046"/>
                        <a:ext cx="6743004" cy="3292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0990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6" y="188915"/>
            <a:ext cx="6373403" cy="611795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Conditional Convolution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内容占位符 2"/>
              <p:cNvSpPr txBox="1">
                <a:spLocks/>
              </p:cNvSpPr>
              <p:nvPr/>
            </p:nvSpPr>
            <p:spPr bwMode="auto">
              <a:xfrm>
                <a:off x="385459" y="1119541"/>
                <a:ext cx="8435975" cy="51450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285750" indent="-285750">
                  <a:lnSpc>
                    <a:spcPct val="20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14:m>
                  <m:oMath xmlns:m="http://schemas.openxmlformats.org/officeDocument/2006/math">
                    <m:r>
                      <a:rPr lang="en-US" altLang="zh-CN" sz="2400" b="0" i="1" kern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zh-CN" sz="2400" b="0" i="1" kern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zh-CN" sz="2400" b="0" i="1" kern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zh-CN" sz="2400" b="0" i="1" kern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altLang="zh-CN" sz="2400" kern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used for weighting the channels of </a:t>
                </a:r>
                <a14:m>
                  <m:oMath xmlns:m="http://schemas.openxmlformats.org/officeDocument/2006/math">
                    <m:r>
                      <a:rPr lang="en-US" altLang="zh-CN" sz="2400" i="1" kern="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𝑐𝑜𝑛𝑣</m:t>
                    </m:r>
                    <m:r>
                      <a:rPr lang="en-US" altLang="zh-CN" sz="2400" i="1" kern="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zh-CN" sz="2400" i="1" kern="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zh-CN" sz="2400" i="1" kern="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altLang="zh-CN" sz="24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200000"/>
                  </a:lnSpc>
                  <a:buClr>
                    <a:srgbClr val="C00000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kern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𝑜𝑢𝑡𝑝𝑢𝑡</m:t>
                      </m:r>
                      <m:r>
                        <a:rPr lang="en-US" altLang="zh-CN" sz="2400" b="0" i="1" kern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sz="2400" b="0" i="1" kern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𝑠</m:t>
                      </m:r>
                      <m:d>
                        <m:dPr>
                          <m:ctrlPr>
                            <a:rPr lang="en-US" altLang="zh-CN" sz="2400" b="0" i="1" kern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zh-CN" sz="2400" b="0" i="1" kern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</m:d>
                      <m:r>
                        <a:rPr lang="en-US" altLang="zh-CN" sz="2400" b="0" i="1" kern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altLang="zh-CN" sz="2400" b="0" i="1" kern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𝑐𝑜𝑛𝑣</m:t>
                      </m:r>
                      <m:r>
                        <a:rPr lang="en-US" altLang="zh-CN" sz="2400" b="0" i="1" kern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altLang="zh-CN" sz="2400" b="0" i="1" kern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zh-CN" sz="2400" b="0" i="1" kern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sz="24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200000"/>
                  </a:lnSpc>
                  <a:buClr>
                    <a:srgbClr val="C00000"/>
                  </a:buClr>
                  <a:buNone/>
                </a:pPr>
                <a:endParaRPr lang="en-US" altLang="zh-CN" sz="240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200000"/>
                  </a:lnSpc>
                  <a:buClr>
                    <a:srgbClr val="C00000"/>
                  </a:buClr>
                  <a:buNone/>
                </a:pPr>
                <a:r>
                  <a:rPr lang="en-US" altLang="zh-CN" sz="2400" kern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:pPr marL="0" indent="0" algn="just">
                  <a:spcBef>
                    <a:spcPts val="0"/>
                  </a:spcBef>
                  <a:buClr>
                    <a:srgbClr val="C00000"/>
                  </a:buClr>
                  <a:buNone/>
                </a:pPr>
                <a:endParaRPr lang="en-US" altLang="zh-CN" sz="240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lnSpc>
                    <a:spcPct val="20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endParaRPr lang="en-US" altLang="zh-CN" sz="24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indent="0" algn="just">
                  <a:spcBef>
                    <a:spcPts val="0"/>
                  </a:spcBef>
                  <a:buClr>
                    <a:srgbClr val="C00000"/>
                  </a:buClr>
                  <a:buNone/>
                </a:pPr>
                <a:endParaRPr lang="en-US" altLang="zh-CN" sz="240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lnSpc>
                    <a:spcPct val="20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endParaRPr lang="zh-CN" altLang="en-US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5459" y="1119541"/>
                <a:ext cx="8435975" cy="5145088"/>
              </a:xfrm>
              <a:prstGeom prst="rect">
                <a:avLst/>
              </a:prstGeom>
              <a:blipFill>
                <a:blip r:embed="rId4"/>
                <a:stretch>
                  <a:fillRect l="-939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038704"/>
              </p:ext>
            </p:extLst>
          </p:nvPr>
        </p:nvGraphicFramePr>
        <p:xfrm>
          <a:off x="899592" y="2627136"/>
          <a:ext cx="6087430" cy="3959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80" name="Visio" r:id="rId5" imgW="6267354" imgH="4076730" progId="Visio.Drawing.15">
                  <p:embed/>
                </p:oleObj>
              </mc:Choice>
              <mc:Fallback>
                <p:oleObj name="Visio" r:id="rId5" imgW="6267354" imgH="407673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9592" y="2627136"/>
                        <a:ext cx="6087430" cy="3959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1536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6" y="188915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Loss Function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内容占位符 2"/>
              <p:cNvSpPr txBox="1">
                <a:spLocks/>
              </p:cNvSpPr>
              <p:nvPr/>
            </p:nvSpPr>
            <p:spPr bwMode="auto">
              <a:xfrm>
                <a:off x="221458" y="1161442"/>
                <a:ext cx="8435975" cy="51450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285750" indent="-285750">
                  <a:lnSpc>
                    <a:spcPct val="20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2400" kern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loss function is modified:</a:t>
                </a:r>
              </a:p>
              <a:p>
                <a:pPr algn="ctr">
                  <a:lnSpc>
                    <a:spcPct val="20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14:m>
                  <m:oMath xmlns:m="http://schemas.openxmlformats.org/officeDocument/2006/math">
                    <m:r>
                      <a:rPr lang="en-US" altLang="zh-CN" sz="2400" b="0" i="1" kern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𝐿𝑜𝑠𝑠</m:t>
                    </m:r>
                    <m:r>
                      <a:rPr lang="en-US" altLang="zh-CN" sz="2400" b="0" i="1" kern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CN" sz="24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altLang="zh-CN" sz="24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4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4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  <m:r>
                          <a:rPr lang="en-US" altLang="zh-CN" sz="24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altLang="zh-CN" sz="2400" b="0" i="1" kern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kern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zh-CN" sz="2400" b="0" i="1" kern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sz="24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4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  <m:r>
                          <a:rPr lang="en-US" altLang="zh-CN" sz="24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̂"/>
                            <m:ctrlPr>
                              <a:rPr lang="zh-CN" altLang="zh-CN" sz="2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acc>
                        <m:r>
                          <a:rPr lang="en-US" altLang="zh-CN" sz="24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  <m:r>
                      <a:rPr lang="en-US" altLang="zh-CN" sz="2400" b="0" i="1" kern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zh-CN" sz="2400" b="0" i="1" kern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endParaRPr lang="en-US" altLang="zh-CN" sz="2400" b="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2400" kern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During training, for each image in a batch, </a:t>
                </a:r>
                <a14:m>
                  <m:oMath xmlns:m="http://schemas.openxmlformats.org/officeDocument/2006/math">
                    <m:r>
                      <a:rPr lang="en-US" altLang="zh-CN" sz="2400" b="0" i="1" kern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zh-CN" sz="2400" kern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randomly picked from a pre-defined set: </a:t>
                </a:r>
                <a:endParaRPr lang="en-US" altLang="zh-CN" sz="240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200000"/>
                  </a:lnSpc>
                  <a:buClr>
                    <a:srgbClr val="C00000"/>
                  </a:buClr>
                  <a:buNone/>
                </a:pPr>
                <a:r>
                  <a:rPr lang="el-GR" altLang="zh-CN" sz="1800" kern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λ</a:t>
                </a:r>
                <a:r>
                  <a:rPr lang="el-GR" altLang="zh-CN" sz="1800" kern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=[0.001,  0.002,  0.005,  0.008,  0.01,  0.014,  0.017,  0.02,  0.024,  0.027,  0.03,  0.034,  0.037,  0.05,  0.054,  0.057,  0.06,  0.064,  0.067,  0.07]</a:t>
                </a:r>
              </a:p>
              <a:p>
                <a:pPr marL="285750" indent="-285750">
                  <a:lnSpc>
                    <a:spcPct val="20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endParaRPr lang="en-US" altLang="zh-CN" sz="240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200000"/>
                  </a:lnSpc>
                  <a:buClr>
                    <a:srgbClr val="C00000"/>
                  </a:buClr>
                  <a:buNone/>
                </a:pPr>
                <a:endParaRPr lang="en-US" altLang="zh-CN" sz="240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200000"/>
                  </a:lnSpc>
                  <a:buClr>
                    <a:srgbClr val="C00000"/>
                  </a:buClr>
                  <a:buNone/>
                </a:pPr>
                <a:r>
                  <a:rPr lang="en-US" altLang="zh-CN" sz="2400" kern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:pPr marL="0" indent="0" algn="just">
                  <a:spcBef>
                    <a:spcPts val="0"/>
                  </a:spcBef>
                  <a:buClr>
                    <a:srgbClr val="C00000"/>
                  </a:buClr>
                  <a:buNone/>
                </a:pPr>
                <a:endParaRPr lang="en-US" altLang="zh-CN" sz="240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lnSpc>
                    <a:spcPct val="20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endParaRPr lang="en-US" altLang="zh-CN" sz="24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200000"/>
                  </a:lnSpc>
                  <a:buClr>
                    <a:srgbClr val="C00000"/>
                  </a:buClr>
                  <a:buNone/>
                </a:pPr>
                <a:endParaRPr lang="zh-CN" altLang="en-US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1458" y="1161442"/>
                <a:ext cx="8435975" cy="5145088"/>
              </a:xfrm>
              <a:prstGeom prst="rect">
                <a:avLst/>
              </a:prstGeom>
              <a:blipFill>
                <a:blip r:embed="rId3"/>
                <a:stretch>
                  <a:fillRect l="-939" r="-1084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089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6" y="188915"/>
            <a:ext cx="6301395" cy="611795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Training 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Information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4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1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147039"/>
              </p:ext>
            </p:extLst>
          </p:nvPr>
        </p:nvGraphicFramePr>
        <p:xfrm>
          <a:off x="1115616" y="1556792"/>
          <a:ext cx="7092788" cy="4937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680">
                  <a:extLst>
                    <a:ext uri="{9D8B030D-6E8A-4147-A177-3AD203B41FA5}">
                      <a16:colId xmlns:a16="http://schemas.microsoft.com/office/drawing/2014/main" xmlns="" val="2513040446"/>
                    </a:ext>
                  </a:extLst>
                </a:gridCol>
                <a:gridCol w="2646054">
                  <a:extLst>
                    <a:ext uri="{9D8B030D-6E8A-4147-A177-3AD203B41FA5}">
                      <a16:colId xmlns:a16="http://schemas.microsoft.com/office/drawing/2014/main" xmlns="" val="3844271810"/>
                    </a:ext>
                  </a:extLst>
                </a:gridCol>
                <a:gridCol w="2646054">
                  <a:extLst>
                    <a:ext uri="{9D8B030D-6E8A-4147-A177-3AD203B41FA5}">
                      <a16:colId xmlns:a16="http://schemas.microsoft.com/office/drawing/2014/main" xmlns="" val="418929425"/>
                    </a:ext>
                  </a:extLst>
                </a:gridCol>
              </a:tblGrid>
              <a:tr h="122761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Training information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27387526"/>
                  </a:ext>
                </a:extLst>
              </a:tr>
              <a:tr h="204507">
                <a:tc row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Mandatory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GPU Type: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1x Telsa-V100-32G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007000706"/>
                  </a:ext>
                </a:extLst>
              </a:tr>
              <a:tr h="4090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CPU Type: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Intel(R) Xeon(R) Gold 6132 CPU @ 2.60GHz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4194393359"/>
                  </a:ext>
                </a:extLst>
              </a:tr>
              <a:tr h="2045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Framework: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Tensorflow 1.14.0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2367722"/>
                  </a:ext>
                </a:extLst>
              </a:tr>
              <a:tr h="2045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Batch size: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998047061"/>
                  </a:ext>
                </a:extLst>
              </a:tr>
              <a:tr h="2045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Training time: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about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hours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493527"/>
                  </a:ext>
                </a:extLst>
              </a:tr>
              <a:tr h="2045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Total Parameter Number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13.2M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04507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Precision (Bits):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(F)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270882129"/>
                  </a:ext>
                </a:extLst>
              </a:tr>
              <a:tr h="48384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Training set: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ImageNet (resolution larger than 500*500)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86855607"/>
                  </a:ext>
                </a:extLst>
              </a:tr>
              <a:tr h="204507">
                <a:tc row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Iterations: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3.5M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steps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834914961"/>
                  </a:ext>
                </a:extLst>
              </a:tr>
              <a:tr h="409014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Learning rate: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the first 1M iterations and 10</a:t>
                      </a:r>
                      <a:r>
                        <a:rPr lang="en-US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the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next 2.5M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iterations.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905376930"/>
                  </a:ext>
                </a:extLst>
              </a:tr>
              <a:tr h="2045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Patch size: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256x256x3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688077220"/>
                  </a:ext>
                </a:extLst>
              </a:tr>
              <a:tr h="2045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Optimizer: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ADAM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671293597"/>
                  </a:ext>
                </a:extLst>
              </a:tr>
              <a:tr h="1947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153234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41558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6" y="188915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Inference Information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721506"/>
              </p:ext>
            </p:extLst>
          </p:nvPr>
        </p:nvGraphicFramePr>
        <p:xfrm>
          <a:off x="1727684" y="2060848"/>
          <a:ext cx="6300701" cy="3535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9589">
                  <a:extLst>
                    <a:ext uri="{9D8B030D-6E8A-4147-A177-3AD203B41FA5}">
                      <a16:colId xmlns:a16="http://schemas.microsoft.com/office/drawing/2014/main" xmlns="" val="827239583"/>
                    </a:ext>
                  </a:extLst>
                </a:gridCol>
                <a:gridCol w="2350556">
                  <a:extLst>
                    <a:ext uri="{9D8B030D-6E8A-4147-A177-3AD203B41FA5}">
                      <a16:colId xmlns:a16="http://schemas.microsoft.com/office/drawing/2014/main" xmlns="" val="2872992728"/>
                    </a:ext>
                  </a:extLst>
                </a:gridCol>
                <a:gridCol w="2350556">
                  <a:extLst>
                    <a:ext uri="{9D8B030D-6E8A-4147-A177-3AD203B41FA5}">
                      <a16:colId xmlns:a16="http://schemas.microsoft.com/office/drawing/2014/main" xmlns="" val="221594761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Inference information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8290745"/>
                  </a:ext>
                </a:extLst>
              </a:tr>
              <a:tr h="152400">
                <a:tc row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Mandatory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GPU Type: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1x Telsa-V100-32G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960611119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CPU Type: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Intel(R) Xeon(R) Gold 6132 CPU @ 2.60GHz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420380801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Framework: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Tensorflow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1.14.0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16226359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GPUs per Task: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71665761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Precision (Bits):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(F)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16755809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 Conv. Layers: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837859774"/>
                  </a:ext>
                </a:extLst>
              </a:tr>
              <a:tr h="152400">
                <a:tc row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 FC Layers: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08766219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Batch size: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50386456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Patch size: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frame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80984624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62772253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140457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217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6" y="188915"/>
            <a:ext cx="6373403" cy="611795"/>
          </a:xfrm>
        </p:spPr>
        <p:txBody>
          <a:bodyPr/>
          <a:lstStyle/>
          <a:p>
            <a:r>
              <a:rPr lang="en-US" altLang="zh-CN" sz="3200" cap="none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3679" y="1052736"/>
            <a:ext cx="77827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model:</a:t>
            </a:r>
          </a:p>
          <a:p>
            <a:pPr marL="742950" lvl="1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Comparable with BPG 4:4:4</a:t>
            </a:r>
          </a:p>
          <a:p>
            <a:pPr marL="742950" lvl="1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About 0.3 – 0.4 dB loss compared with the original mbt2018 model (0.3bpp – 1.0 </a:t>
            </a:r>
            <a:r>
              <a:rPr lang="en-US" altLang="zh-CN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bpp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  <a:p>
            <a:pPr marL="742950" lvl="1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954" y="2248003"/>
            <a:ext cx="6108205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31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51456</TotalTime>
  <Words>479</Words>
  <Application>Microsoft Office PowerPoint</Application>
  <PresentationFormat>全屏显示(4:3)</PresentationFormat>
  <Paragraphs>158</Paragraphs>
  <Slides>12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7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Wingdings</vt:lpstr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Visio</vt:lpstr>
      <vt:lpstr>PowerPoint 演示文稿</vt:lpstr>
      <vt:lpstr>Background</vt:lpstr>
      <vt:lpstr>Motivation</vt:lpstr>
      <vt:lpstr>Overall Architecure</vt:lpstr>
      <vt:lpstr>Conditional Convolution</vt:lpstr>
      <vt:lpstr>Loss Function</vt:lpstr>
      <vt:lpstr>Training Information</vt:lpstr>
      <vt:lpstr>Inference Information</vt:lpstr>
      <vt:lpstr>Experimental Results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周璐璐</dc:creator>
  <cp:lastModifiedBy>林超逸</cp:lastModifiedBy>
  <cp:revision>793</cp:revision>
  <cp:lastPrinted>2018-10-05T01:26:16Z</cp:lastPrinted>
  <dcterms:created xsi:type="dcterms:W3CDTF">2015-04-03T00:45:22Z</dcterms:created>
  <dcterms:modified xsi:type="dcterms:W3CDTF">2021-01-08T14:27:16Z</dcterms:modified>
  <cp:contentStatus/>
</cp:coreProperties>
</file>