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573" r:id="rId2"/>
    <p:sldId id="580" r:id="rId3"/>
    <p:sldId id="608"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102" d="100"/>
          <a:sy n="102" d="100"/>
        </p:scale>
        <p:origin x="624" y="11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12915" y="1241571"/>
            <a:ext cx="8575227" cy="2718033"/>
          </a:xfrm>
        </p:spPr>
        <p:txBody>
          <a:bodyPr/>
          <a:lstStyle/>
          <a:p>
            <a:pPr algn="ctr"/>
            <a:r>
              <a:rPr lang="en-US" sz="3600" b="1" dirty="0">
                <a:latin typeface="+mn-lt"/>
              </a:rPr>
              <a:t>JVET-U0080</a:t>
            </a:r>
            <a:br>
              <a:rPr lang="en-US" sz="3600" b="1" dirty="0">
                <a:latin typeface="+mn-lt"/>
              </a:rPr>
            </a:br>
            <a:br>
              <a:rPr lang="en-US" sz="3600" b="1" dirty="0">
                <a:latin typeface="+mn-lt"/>
              </a:rPr>
            </a:br>
            <a:r>
              <a:rPr lang="en-CA" sz="2800" b="1" dirty="0">
                <a:latin typeface="+mn-lt"/>
                <a:ea typeface="SimSun" panose="02010600030101010101" pitchFamily="2" charset="-122"/>
              </a:rPr>
              <a:t>Balancing </a:t>
            </a:r>
            <a:r>
              <a:rPr lang="en-CA" sz="2800" b="1" dirty="0" err="1">
                <a:latin typeface="+mn-lt"/>
                <a:ea typeface="SimSun" panose="02010600030101010101" pitchFamily="2" charset="-122"/>
              </a:rPr>
              <a:t>Luma</a:t>
            </a:r>
            <a:r>
              <a:rPr lang="en-CA" sz="2800" b="1" dirty="0">
                <a:latin typeface="+mn-lt"/>
                <a:ea typeface="SimSun" panose="02010600030101010101" pitchFamily="2" charset="-122"/>
              </a:rPr>
              <a:t>-Chroma Channel Coding for DNN-based Intra-Frame Coding in JVET-U0079</a:t>
            </a:r>
            <a:br>
              <a:rPr lang="en-US" sz="3600" b="1" dirty="0">
                <a:latin typeface="+mn-lt"/>
              </a:rPr>
            </a:br>
            <a:endParaRPr lang="en-US" sz="3600" dirty="0">
              <a:latin typeface="+mn-lt"/>
            </a:endParaRPr>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a:xfrm>
            <a:off x="366504" y="4169918"/>
            <a:ext cx="7363786" cy="961930"/>
          </a:xfrm>
        </p:spPr>
        <p:txBody>
          <a:bodyPr/>
          <a:lstStyle/>
          <a:p>
            <a:pPr hangingPunct="0"/>
            <a:r>
              <a:rPr lang="en-CA" u="sng" dirty="0"/>
              <a:t>Ankitesh K. Singh</a:t>
            </a:r>
            <a:r>
              <a:rPr lang="en-CA" dirty="0"/>
              <a:t>, Hilmi E. Egilmez, Muhammed Coban, Marta Karczewicz</a:t>
            </a:r>
            <a:endParaRPr lang="en-US" dirty="0"/>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393BC-59FE-4BA2-A555-E815B82913E5}"/>
              </a:ext>
            </a:extLst>
          </p:cNvPr>
          <p:cNvSpPr>
            <a:spLocks noGrp="1"/>
          </p:cNvSpPr>
          <p:nvPr>
            <p:ph type="title"/>
          </p:nvPr>
        </p:nvSpPr>
        <p:spPr/>
        <p:txBody>
          <a:bodyPr/>
          <a:lstStyle/>
          <a:p>
            <a:r>
              <a:rPr lang="en-US" dirty="0"/>
              <a:t>Luma-chroma balancing problem</a:t>
            </a:r>
          </a:p>
        </p:txBody>
      </p:sp>
      <mc:AlternateContent xmlns:mc="http://schemas.openxmlformats.org/markup-compatibility/2006">
        <mc:Choice xmlns:a14="http://schemas.microsoft.com/office/drawing/2010/main" Requires="a14">
          <p:sp>
            <p:nvSpPr>
              <p:cNvPr id="3" name="Subtitle 2">
                <a:extLst>
                  <a:ext uri="{FF2B5EF4-FFF2-40B4-BE49-F238E27FC236}">
                    <a16:creationId xmlns:a16="http://schemas.microsoft.com/office/drawing/2014/main" id="{C724459B-021F-4D46-AEE6-B8E2A302E82F}"/>
                  </a:ext>
                </a:extLst>
              </p:cNvPr>
              <p:cNvSpPr>
                <a:spLocks noGrp="1"/>
              </p:cNvSpPr>
              <p:nvPr>
                <p:ph type="subTitle" idx="1"/>
              </p:nvPr>
            </p:nvSpPr>
            <p:spPr>
              <a:xfrm>
                <a:off x="472173" y="1163782"/>
                <a:ext cx="11030335" cy="5619403"/>
              </a:xfrm>
            </p:spPr>
            <p:txBody>
              <a:bodyPr/>
              <a:lstStyle/>
              <a:p>
                <a:pPr marL="342900" indent="-342900" algn="just">
                  <a:buFont typeface="Arial" panose="020B0604020202020204" pitchFamily="34" charset="0"/>
                  <a:buChar char="•"/>
                </a:pPr>
                <a:r>
                  <a:rPr lang="en-US" dirty="0"/>
                  <a:t>End-to-end NN-based intra-frame (image) coding architecture (JVET-U0079)</a:t>
                </a:r>
              </a:p>
              <a:p>
                <a:pPr lvl="1" algn="just"/>
                <a:endParaRPr lang="en-US" dirty="0"/>
              </a:p>
              <a:p>
                <a:pPr marL="800100" lvl="1" indent="-342900" algn="just">
                  <a:buFont typeface="Arial" panose="020B0604020202020204" pitchFamily="34" charset="0"/>
                  <a:buChar char="•"/>
                </a:pPr>
                <a:r>
                  <a:rPr lang="en-US" dirty="0"/>
                  <a:t>RD optimized to minimize cost RD(</a:t>
                </a:r>
                <a14:m>
                  <m:oMath xmlns:m="http://schemas.openxmlformats.org/officeDocument/2006/math">
                    <m:r>
                      <a:rPr lang="en-US" i="1">
                        <a:latin typeface="Cambria Math" panose="02040503050406030204" pitchFamily="18" charset="0"/>
                      </a:rPr>
                      <m:t>𝛽</m:t>
                    </m:r>
                  </m:oMath>
                </a14:m>
                <a:r>
                  <a:rPr lang="en-US" dirty="0"/>
                  <a:t>):</a:t>
                </a:r>
              </a:p>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US" dirty="0"/>
              </a:p>
              <a:p>
                <a:pPr lvl="1" algn="just"/>
                <a:endParaRPr lang="en-US" dirty="0"/>
              </a:p>
              <a:p>
                <a:pPr marL="800100" lvl="1" indent="-342900" algn="just">
                  <a:buFont typeface="Arial" panose="020B0604020202020204" pitchFamily="34" charset="0"/>
                  <a:buChar char="•"/>
                </a:pPr>
                <a:r>
                  <a:rPr lang="en-US" dirty="0"/>
                  <a:t>weighted terms are proportional to pixels in YUV420</a:t>
                </a:r>
              </a:p>
              <a:p>
                <a:pPr marL="800100" lvl="1" indent="-342900" algn="just">
                  <a:buFont typeface="Arial" panose="020B0604020202020204" pitchFamily="34" charset="0"/>
                  <a:buChar char="•"/>
                </a:pPr>
                <a:endParaRPr lang="en-US" dirty="0"/>
              </a:p>
              <a:p>
                <a:pPr marL="342900" indent="-342900" algn="just">
                  <a:buFont typeface="Arial" panose="020B0604020202020204" pitchFamily="34" charset="0"/>
                  <a:buChar char="•"/>
                </a:pPr>
                <a:r>
                  <a:rPr lang="en-US" dirty="0"/>
                  <a:t>In JVET-U0079 results, there is an imbalance in luma-chroma coding gains</a:t>
                </a:r>
              </a:p>
              <a:p>
                <a:pPr marL="342900" indent="-342900" algn="just">
                  <a:buFont typeface="Arial" panose="020B0604020202020204" pitchFamily="34" charset="0"/>
                  <a:buChar char="•"/>
                </a:pPr>
                <a:r>
                  <a:rPr lang="en-US" dirty="0"/>
                  <a:t>This contribution aims to balance luma-chroma gains </a:t>
                </a:r>
              </a:p>
              <a:p>
                <a:pPr marL="800100" lvl="1" indent="-342900" algn="just">
                  <a:buFont typeface="Arial" panose="020B0604020202020204" pitchFamily="34" charset="0"/>
                  <a:buChar char="•"/>
                </a:pPr>
                <a:r>
                  <a:rPr lang="en-US" dirty="0"/>
                  <a:t>reformulate the distortion term in RD-loss function</a:t>
                </a:r>
              </a:p>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US" dirty="0"/>
              </a:p>
              <a:p>
                <a:pPr marL="800100" lvl="1" indent="-342900" algn="just">
                  <a:buFont typeface="Arial" panose="020B0604020202020204" pitchFamily="34" charset="0"/>
                  <a:buChar char="•"/>
                </a:pPr>
                <a:endParaRPr lang="en-US" dirty="0"/>
              </a:p>
            </p:txBody>
          </p:sp>
        </mc:Choice>
        <mc:Fallback>
          <p:sp>
            <p:nvSpPr>
              <p:cNvPr id="3" name="Subtitle 2">
                <a:extLst>
                  <a:ext uri="{FF2B5EF4-FFF2-40B4-BE49-F238E27FC236}">
                    <a16:creationId xmlns:a16="http://schemas.microsoft.com/office/drawing/2014/main" id="{C724459B-021F-4D46-AEE6-B8E2A302E82F}"/>
                  </a:ext>
                </a:extLst>
              </p:cNvPr>
              <p:cNvSpPr>
                <a:spLocks noGrp="1" noRot="1" noChangeAspect="1" noMove="1" noResize="1" noEditPoints="1" noAdjustHandles="1" noChangeArrowheads="1" noChangeShapeType="1" noTextEdit="1"/>
              </p:cNvSpPr>
              <p:nvPr>
                <p:ph type="subTitle" idx="1"/>
              </p:nvPr>
            </p:nvSpPr>
            <p:spPr>
              <a:xfrm>
                <a:off x="472173" y="1163782"/>
                <a:ext cx="11030335" cy="5619403"/>
              </a:xfrm>
              <a:blipFill>
                <a:blip r:embed="rId2"/>
                <a:stretch>
                  <a:fillRect l="-1547" t="-2820"/>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6344C6E3-4785-4683-9956-3530FE783ED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8830" y="1458161"/>
            <a:ext cx="4224557" cy="2693324"/>
          </a:xfrm>
          <a:prstGeom prst="rect">
            <a:avLst/>
          </a:prstGeom>
          <a:noFill/>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918C0807-D88A-4ED6-B47F-9CA957AEF784}"/>
                  </a:ext>
                </a:extLst>
              </p:cNvPr>
              <p:cNvSpPr/>
              <p:nvPr/>
            </p:nvSpPr>
            <p:spPr>
              <a:xfrm>
                <a:off x="2590566" y="2200411"/>
                <a:ext cx="2111668" cy="369332"/>
              </a:xfrm>
              <a:prstGeom prst="rect">
                <a:avLst/>
              </a:prstGeom>
            </p:spPr>
            <p:txBody>
              <a:bodyPr wrap="none">
                <a:spAutoFit/>
              </a:bodyPr>
              <a:lstStyle/>
              <a:p>
                <a:pPr algn="ctr"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i="1" dirty="0">
                    <a:latin typeface="Times New Roman" panose="02020603050405020304" pitchFamily="18" charset="0"/>
                    <a:ea typeface="SimSun" panose="02010600030101010101" pitchFamily="2" charset="-122"/>
                  </a:rPr>
                  <a:t>RD(</a:t>
                </a:r>
                <a14:m>
                  <m:oMath xmlns:m="http://schemas.openxmlformats.org/officeDocument/2006/math">
                    <m:r>
                      <a:rPr lang="en-US" i="1">
                        <a:latin typeface="Cambria Math" panose="02040503050406030204" pitchFamily="18" charset="0"/>
                      </a:rPr>
                      <m:t>𝛽</m:t>
                    </m:r>
                  </m:oMath>
                </a14:m>
                <a:r>
                  <a:rPr lang="en-US" i="1" dirty="0"/>
                  <a:t>) = </a:t>
                </a:r>
                <a14:m>
                  <m:oMath xmlns:m="http://schemas.openxmlformats.org/officeDocument/2006/math">
                    <m:r>
                      <a:rPr lang="en-US" i="1" smtClean="0">
                        <a:solidFill>
                          <a:schemeClr val="accent1"/>
                        </a:solidFill>
                        <a:latin typeface="Cambria Math" panose="02040503050406030204" pitchFamily="18" charset="0"/>
                      </a:rPr>
                      <m:t>𝛽</m:t>
                    </m:r>
                    <m:r>
                      <a:rPr lang="en-US">
                        <a:latin typeface="Cambria Math" panose="02040503050406030204" pitchFamily="18" charset="0"/>
                      </a:rPr>
                      <m:t>×</m:t>
                    </m:r>
                    <m:r>
                      <a:rPr lang="en-US" i="1" smtClean="0">
                        <a:solidFill>
                          <a:srgbClr val="FF0000"/>
                        </a:solidFill>
                        <a:latin typeface="Cambria Math" panose="02040503050406030204" pitchFamily="18" charset="0"/>
                      </a:rPr>
                      <m:t>𝐷</m:t>
                    </m:r>
                    <m:r>
                      <a:rPr lang="en-US" i="1">
                        <a:latin typeface="Cambria Math" panose="02040503050406030204" pitchFamily="18" charset="0"/>
                      </a:rPr>
                      <m:t>+</m:t>
                    </m:r>
                    <m:r>
                      <a:rPr lang="en-US" i="1" smtClean="0">
                        <a:solidFill>
                          <a:srgbClr val="00B050"/>
                        </a:solidFill>
                        <a:latin typeface="Cambria Math" panose="02040503050406030204" pitchFamily="18" charset="0"/>
                      </a:rPr>
                      <m:t>𝑅</m:t>
                    </m:r>
                    <m:r>
                      <a:rPr lang="en-US" i="1">
                        <a:latin typeface="Cambria Math" panose="02040503050406030204" pitchFamily="18" charset="0"/>
                      </a:rPr>
                      <m:t> </m:t>
                    </m:r>
                  </m:oMath>
                </a14:m>
                <a:endParaRPr lang="en-US" dirty="0">
                  <a:latin typeface="Times New Roman" panose="02020603050405020304" pitchFamily="18" charset="0"/>
                  <a:ea typeface="SimSun" panose="02010600030101010101" pitchFamily="2" charset="-122"/>
                </a:endParaRPr>
              </a:p>
            </p:txBody>
          </p:sp>
        </mc:Choice>
        <mc:Fallback xmlns="">
          <p:sp>
            <p:nvSpPr>
              <p:cNvPr id="5" name="Rectangle 4">
                <a:extLst>
                  <a:ext uri="{FF2B5EF4-FFF2-40B4-BE49-F238E27FC236}">
                    <a16:creationId xmlns:a16="http://schemas.microsoft.com/office/drawing/2014/main" id="{918C0807-D88A-4ED6-B47F-9CA957AEF784}"/>
                  </a:ext>
                </a:extLst>
              </p:cNvPr>
              <p:cNvSpPr>
                <a:spLocks noRot="1" noChangeAspect="1" noMove="1" noResize="1" noEditPoints="1" noAdjustHandles="1" noChangeArrowheads="1" noChangeShapeType="1" noTextEdit="1"/>
              </p:cNvSpPr>
              <p:nvPr/>
            </p:nvSpPr>
            <p:spPr>
              <a:xfrm>
                <a:off x="2590566" y="2200411"/>
                <a:ext cx="2111668" cy="369332"/>
              </a:xfrm>
              <a:prstGeom prst="rect">
                <a:avLst/>
              </a:prstGeom>
              <a:blipFill>
                <a:blip r:embed="rId4"/>
                <a:stretch>
                  <a:fillRect l="-2023" t="-9836" b="-2459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8633350E-C05F-4D20-B735-0058AAA86FF2}"/>
                  </a:ext>
                </a:extLst>
              </p:cNvPr>
              <p:cNvSpPr/>
              <p:nvPr/>
            </p:nvSpPr>
            <p:spPr>
              <a:xfrm>
                <a:off x="1453695" y="3070258"/>
                <a:ext cx="4068728" cy="541302"/>
              </a:xfrm>
              <a:prstGeom prst="rect">
                <a:avLst/>
              </a:prstGeom>
            </p:spPr>
            <p:txBody>
              <a:bodyPr wrap="square">
                <a:spAutoFit/>
              </a:bodyPr>
              <a:lstStyle/>
              <a:p>
                <a:pPr algn="ctr"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solidFill>
                      <a:schemeClr val="bg2"/>
                    </a:solidFill>
                    <a:latin typeface="Times New Roman" panose="02020603050405020304" pitchFamily="18" charset="0"/>
                    <a:ea typeface="SimSun" panose="02010600030101010101" pitchFamily="2" charset="-122"/>
                  </a:rPr>
                  <a:t>D</a:t>
                </a:r>
                <a:r>
                  <a:rPr lang="en-US" dirty="0">
                    <a:latin typeface="Times New Roman" panose="02020603050405020304" pitchFamily="18" charset="0"/>
                    <a:ea typeface="SimSun" panose="02010600030101010101" pitchFamily="2" charset="-122"/>
                  </a:rPr>
                  <a:t> = </a:t>
                </a:r>
                <a14:m>
                  <m:oMath xmlns:m="http://schemas.openxmlformats.org/officeDocument/2006/math">
                    <m:f>
                      <m:fPr>
                        <m:ctrlPr>
                          <a:rPr lang="en-US" sz="2000" i="1" smtClean="0">
                            <a:latin typeface="Cambria Math" panose="02040503050406030204" pitchFamily="18" charset="0"/>
                            <a:ea typeface="SimSun" panose="02010600030101010101" pitchFamily="2" charset="-122"/>
                          </a:rPr>
                        </m:ctrlPr>
                      </m:fPr>
                      <m:num>
                        <m:r>
                          <a:rPr lang="en-US" sz="2000" i="1">
                            <a:latin typeface="Cambria Math" panose="02040503050406030204" pitchFamily="18" charset="0"/>
                            <a:ea typeface="SimSun" panose="02010600030101010101" pitchFamily="2" charset="-122"/>
                          </a:rPr>
                          <m:t>(8</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𝑌</m:t>
                            </m:r>
                          </m:sub>
                        </m:sSub>
                        <m:r>
                          <a:rPr lang="en-US" sz="2000" i="1">
                            <a:latin typeface="Cambria Math" panose="02040503050406030204" pitchFamily="18" charset="0"/>
                            <a:ea typeface="SimSun" panose="02010600030101010101" pitchFamily="2" charset="-122"/>
                          </a:rPr>
                          <m:t> + 2</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𝑈</m:t>
                            </m:r>
                          </m:sub>
                        </m:sSub>
                        <m:r>
                          <a:rPr lang="en-US" sz="2000" i="1">
                            <a:latin typeface="Cambria Math" panose="02040503050406030204" pitchFamily="18" charset="0"/>
                            <a:ea typeface="SimSun" panose="02010600030101010101" pitchFamily="2" charset="-122"/>
                          </a:rPr>
                          <m:t> + 2</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𝑉</m:t>
                            </m:r>
                          </m:sub>
                        </m:sSub>
                        <m:r>
                          <a:rPr lang="en-US" sz="2000" i="1">
                            <a:latin typeface="Cambria Math" panose="02040503050406030204" pitchFamily="18" charset="0"/>
                            <a:ea typeface="SimSun" panose="02010600030101010101" pitchFamily="2" charset="-122"/>
                          </a:rPr>
                          <m:t>)</m:t>
                        </m:r>
                      </m:num>
                      <m:den>
                        <m:r>
                          <a:rPr lang="en-US" sz="2000" b="0" i="1" smtClean="0">
                            <a:latin typeface="Cambria Math" panose="02040503050406030204" pitchFamily="18" charset="0"/>
                            <a:ea typeface="SimSun" panose="02010600030101010101" pitchFamily="2" charset="-122"/>
                          </a:rPr>
                          <m:t>12</m:t>
                        </m:r>
                      </m:den>
                    </m:f>
                  </m:oMath>
                </a14:m>
                <a:endParaRPr lang="en-US" dirty="0">
                  <a:latin typeface="Times New Roman" panose="02020603050405020304" pitchFamily="18" charset="0"/>
                  <a:ea typeface="SimSun" panose="02010600030101010101" pitchFamily="2" charset="-122"/>
                </a:endParaRPr>
              </a:p>
            </p:txBody>
          </p:sp>
        </mc:Choice>
        <mc:Fallback xmlns="">
          <p:sp>
            <p:nvSpPr>
              <p:cNvPr id="9" name="Rectangle 8">
                <a:extLst>
                  <a:ext uri="{FF2B5EF4-FFF2-40B4-BE49-F238E27FC236}">
                    <a16:creationId xmlns:a16="http://schemas.microsoft.com/office/drawing/2014/main" id="{8633350E-C05F-4D20-B735-0058AAA86FF2}"/>
                  </a:ext>
                </a:extLst>
              </p:cNvPr>
              <p:cNvSpPr>
                <a:spLocks noRot="1" noChangeAspect="1" noMove="1" noResize="1" noEditPoints="1" noAdjustHandles="1" noChangeArrowheads="1" noChangeShapeType="1" noTextEdit="1"/>
              </p:cNvSpPr>
              <p:nvPr/>
            </p:nvSpPr>
            <p:spPr>
              <a:xfrm>
                <a:off x="1453695" y="3070258"/>
                <a:ext cx="4068728" cy="541302"/>
              </a:xfrm>
              <a:prstGeom prst="rect">
                <a:avLst/>
              </a:prstGeom>
              <a:blipFill>
                <a:blip r:embed="rId5"/>
                <a:stretch>
                  <a:fillRect b="-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EB853DF-1D1F-478C-BBF3-AFAF64AAA5C0}"/>
                  </a:ext>
                </a:extLst>
              </p:cNvPr>
              <p:cNvSpPr txBox="1"/>
              <p:nvPr/>
            </p:nvSpPr>
            <p:spPr>
              <a:xfrm>
                <a:off x="833052" y="2580916"/>
                <a:ext cx="6303457" cy="447815"/>
              </a:xfrm>
              <a:prstGeom prst="rect">
                <a:avLst/>
              </a:prstGeom>
              <a:noFill/>
              <a:ln>
                <a:noFill/>
              </a:ln>
            </p:spPr>
            <p:txBody>
              <a:bodyPr wrap="none" lIns="137160" tIns="91440" rIns="0" bIns="91440" rtlCol="0">
                <a:spAutoFit/>
              </a:bodyPr>
              <a:lstStyle/>
              <a:p>
                <a:pPr>
                  <a:lnSpc>
                    <a:spcPct val="95000"/>
                  </a:lnSpc>
                  <a:spcBef>
                    <a:spcPts val="1200"/>
                  </a:spcBef>
                </a:pPr>
                <a:r>
                  <a:rPr lang="en-US" sz="1600" dirty="0">
                    <a:solidFill>
                      <a:schemeClr val="bg2"/>
                    </a:solidFill>
                  </a:rPr>
                  <a:t>D</a:t>
                </a:r>
                <a:r>
                  <a:rPr lang="en-US" sz="1600" dirty="0">
                    <a:solidFill>
                      <a:schemeClr val="tx1"/>
                    </a:solidFill>
                  </a:rPr>
                  <a:t>= Distortion Loss, </a:t>
                </a:r>
                <a:r>
                  <a:rPr lang="en-US" sz="1600" dirty="0">
                    <a:solidFill>
                      <a:srgbClr val="00B050"/>
                    </a:solidFill>
                  </a:rPr>
                  <a:t>R</a:t>
                </a:r>
                <a:r>
                  <a:rPr lang="en-US" sz="1600" dirty="0">
                    <a:solidFill>
                      <a:schemeClr val="tx1"/>
                    </a:solidFill>
                  </a:rPr>
                  <a:t>= Rate loss, </a:t>
                </a:r>
                <a14:m>
                  <m:oMath xmlns:m="http://schemas.openxmlformats.org/officeDocument/2006/math">
                    <m:r>
                      <a:rPr lang="en-US" sz="1600" i="1" smtClean="0">
                        <a:solidFill>
                          <a:schemeClr val="accent1"/>
                        </a:solidFill>
                        <a:latin typeface="Cambria Math" panose="02040503050406030204" pitchFamily="18" charset="0"/>
                      </a:rPr>
                      <m:t>𝛽</m:t>
                    </m:r>
                  </m:oMath>
                </a14:m>
                <a:r>
                  <a:rPr lang="en-US" sz="1600" dirty="0">
                    <a:solidFill>
                      <a:schemeClr val="tx1"/>
                    </a:solidFill>
                  </a:rPr>
                  <a:t> =</a:t>
                </a:r>
                <a:r>
                  <a:rPr lang="en-US" dirty="0"/>
                  <a:t> </a:t>
                </a:r>
                <a:r>
                  <a:rPr lang="en-US" sz="1600" dirty="0"/>
                  <a:t>tuning parameter for trade-off</a:t>
                </a:r>
                <a:r>
                  <a:rPr lang="en-US" sz="1600" dirty="0">
                    <a:solidFill>
                      <a:schemeClr val="tx1"/>
                    </a:solidFill>
                  </a:rPr>
                  <a:t> </a:t>
                </a:r>
              </a:p>
            </p:txBody>
          </p:sp>
        </mc:Choice>
        <mc:Fallback xmlns="">
          <p:sp>
            <p:nvSpPr>
              <p:cNvPr id="10" name="TextBox 9">
                <a:extLst>
                  <a:ext uri="{FF2B5EF4-FFF2-40B4-BE49-F238E27FC236}">
                    <a16:creationId xmlns:a16="http://schemas.microsoft.com/office/drawing/2014/main" id="{DEB853DF-1D1F-478C-BBF3-AFAF64AAA5C0}"/>
                  </a:ext>
                </a:extLst>
              </p:cNvPr>
              <p:cNvSpPr txBox="1">
                <a:spLocks noRot="1" noChangeAspect="1" noMove="1" noResize="1" noEditPoints="1" noAdjustHandles="1" noChangeArrowheads="1" noChangeShapeType="1" noTextEdit="1"/>
              </p:cNvSpPr>
              <p:nvPr/>
            </p:nvSpPr>
            <p:spPr>
              <a:xfrm>
                <a:off x="833052" y="2580916"/>
                <a:ext cx="6303457" cy="447815"/>
              </a:xfrm>
              <a:prstGeom prst="rect">
                <a:avLst/>
              </a:prstGeom>
              <a:blipFill>
                <a:blip r:embed="rId6"/>
                <a:stretch>
                  <a:fillRect r="-967" b="-5405"/>
                </a:stretch>
              </a:blipFill>
              <a:ln>
                <a:noFill/>
              </a:ln>
            </p:spPr>
            <p:txBody>
              <a:bodyPr/>
              <a:lstStyle/>
              <a:p>
                <a:r>
                  <a:rPr lang="en-US">
                    <a:noFill/>
                  </a:rPr>
                  <a:t> </a:t>
                </a:r>
              </a:p>
            </p:txBody>
          </p:sp>
        </mc:Fallback>
      </mc:AlternateContent>
      <p:sp>
        <p:nvSpPr>
          <p:cNvPr id="4" name="TextBox 3">
            <a:extLst>
              <a:ext uri="{FF2B5EF4-FFF2-40B4-BE49-F238E27FC236}">
                <a16:creationId xmlns:a16="http://schemas.microsoft.com/office/drawing/2014/main" id="{93979FC9-3EDB-48A3-B892-3B1CAD5C5E19}"/>
              </a:ext>
            </a:extLst>
          </p:cNvPr>
          <p:cNvSpPr txBox="1"/>
          <p:nvPr/>
        </p:nvSpPr>
        <p:spPr>
          <a:xfrm>
            <a:off x="8507658" y="4101375"/>
            <a:ext cx="2486899"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solidFill>
                  <a:schemeClr val="tx1"/>
                </a:solidFill>
              </a:rPr>
              <a:t>Method 1 in JVET-U0079</a:t>
            </a:r>
          </a:p>
        </p:txBody>
      </p:sp>
    </p:spTree>
    <p:extLst>
      <p:ext uri="{BB962C8B-B14F-4D97-AF65-F5344CB8AC3E}">
        <p14:creationId xmlns:p14="http://schemas.microsoft.com/office/powerpoint/2010/main" val="401910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F6017-FFF7-4913-84E3-76EDB161B841}"/>
              </a:ext>
            </a:extLst>
          </p:cNvPr>
          <p:cNvSpPr>
            <a:spLocks noGrp="1"/>
          </p:cNvSpPr>
          <p:nvPr>
            <p:ph type="title"/>
          </p:nvPr>
        </p:nvSpPr>
        <p:spPr/>
        <p:txBody>
          <a:bodyPr/>
          <a:lstStyle/>
          <a:p>
            <a:r>
              <a:rPr lang="en-US" dirty="0"/>
              <a:t>Proposed loss function and results</a:t>
            </a:r>
          </a:p>
        </p:txBody>
      </p:sp>
      <p:sp>
        <p:nvSpPr>
          <p:cNvPr id="5" name="Subtitle 2">
            <a:extLst>
              <a:ext uri="{FF2B5EF4-FFF2-40B4-BE49-F238E27FC236}">
                <a16:creationId xmlns:a16="http://schemas.microsoft.com/office/drawing/2014/main" id="{6F9B8E5B-3B03-496C-A4AC-FE62C3BA1BAC}"/>
              </a:ext>
            </a:extLst>
          </p:cNvPr>
          <p:cNvSpPr txBox="1">
            <a:spLocks/>
          </p:cNvSpPr>
          <p:nvPr/>
        </p:nvSpPr>
        <p:spPr>
          <a:xfrm>
            <a:off x="479793" y="1447060"/>
            <a:ext cx="11202619" cy="4995304"/>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marL="342900" indent="-342900" algn="just">
              <a:buFont typeface="Arial" panose="020B0604020202020204" pitchFamily="34" charset="0"/>
              <a:buChar char="•"/>
            </a:pPr>
            <a:r>
              <a:rPr lang="en-US" sz="2000" dirty="0">
                <a:solidFill>
                  <a:schemeClr val="tx1"/>
                </a:solidFill>
              </a:rPr>
              <a:t>A more balanced gain can be achieved when chroma is more penalized in distortion loss.</a:t>
            </a:r>
          </a:p>
          <a:p>
            <a:pPr marL="342900" indent="-342900" algn="just">
              <a:buFont typeface="Arial" panose="020B0604020202020204" pitchFamily="34" charset="0"/>
              <a:buChar char="•"/>
            </a:pPr>
            <a:r>
              <a:rPr lang="en-US" sz="2000" dirty="0">
                <a:solidFill>
                  <a:schemeClr val="tx1"/>
                </a:solidFill>
              </a:rPr>
              <a:t>Modified distortion term in loss function as:</a:t>
            </a: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r>
              <a:rPr lang="en-US" sz="2000" dirty="0">
                <a:solidFill>
                  <a:schemeClr val="tx1"/>
                </a:solidFill>
              </a:rPr>
              <a:t>Results: Better trade-off compared to JVET-U0079</a:t>
            </a: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r>
              <a:rPr lang="en-US" sz="2000" dirty="0">
                <a:solidFill>
                  <a:schemeClr val="tx1"/>
                </a:solidFill>
              </a:rPr>
              <a:t>Recommendation: </a:t>
            </a:r>
          </a:p>
          <a:p>
            <a:pPr marL="800100" lvl="1" indent="-342900" algn="just">
              <a:buFont typeface="Arial" panose="020B0604020202020204" pitchFamily="34" charset="0"/>
              <a:buChar char="•"/>
            </a:pPr>
            <a:r>
              <a:rPr lang="en-US" sz="1800" dirty="0">
                <a:solidFill>
                  <a:schemeClr val="tx1"/>
                </a:solidFill>
              </a:rPr>
              <a:t>Further investigate the luma-chroma balancing (e.g., per-sequence) </a:t>
            </a:r>
          </a:p>
          <a:p>
            <a:pPr marL="800100" lvl="1" indent="-342900" algn="just">
              <a:buFont typeface="Arial" panose="020B0604020202020204" pitchFamily="34" charset="0"/>
              <a:buChar char="•"/>
            </a:pPr>
            <a:r>
              <a:rPr lang="en-US" sz="1800" dirty="0">
                <a:solidFill>
                  <a:schemeClr val="tx1"/>
                </a:solidFill>
              </a:rPr>
              <a:t>Study the impact of training datasets (Vimeo90K is used in our experiments)</a:t>
            </a:r>
          </a:p>
          <a:p>
            <a:pPr algn="just"/>
            <a:endParaRPr lang="en-US" sz="2000" dirty="0">
              <a:solidFill>
                <a:schemeClr val="tx1"/>
              </a:solidFill>
            </a:endParaRPr>
          </a:p>
          <a:p>
            <a:pPr marL="342900" indent="-342900" algn="just">
              <a:buFont typeface="Arial" panose="020B0604020202020204" pitchFamily="34" charset="0"/>
              <a:buChar char="•"/>
            </a:pPr>
            <a:endParaRPr lang="en-US" sz="2000" dirty="0">
              <a:solidFill>
                <a:schemeClr val="tx1"/>
              </a:solidFill>
            </a:endParaRPr>
          </a:p>
          <a:p>
            <a:pPr marL="342900" indent="-342900" algn="just">
              <a:buFont typeface="Arial" panose="020B0604020202020204" pitchFamily="34" charset="0"/>
              <a:buChar char="•"/>
            </a:pPr>
            <a:endParaRPr lang="en-US" dirty="0">
              <a:solidFill>
                <a:schemeClr val="tx1"/>
              </a:solidFill>
            </a:endParaRPr>
          </a:p>
          <a:p>
            <a:pPr lvl="1" algn="just"/>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a:p>
            <a:pPr marL="800100" lvl="1" indent="-342900" algn="just">
              <a:buFont typeface="Arial" panose="020B0604020202020204" pitchFamily="34" charset="0"/>
              <a:buChar char="•"/>
            </a:pPr>
            <a:endParaRPr lang="en-US" dirty="0">
              <a:solidFill>
                <a:schemeClr val="tx1"/>
              </a:solidFill>
            </a:endParaRPr>
          </a:p>
        </p:txBody>
      </p:sp>
      <mc:AlternateContent xmlns:mc="http://schemas.openxmlformats.org/markup-compatibility/2006">
        <mc:Choice xmlns:a14="http://schemas.microsoft.com/office/drawing/2010/main" Requires="a14">
          <p:sp>
            <p:nvSpPr>
              <p:cNvPr id="6" name="Rectangle 5">
                <a:extLst>
                  <a:ext uri="{FF2B5EF4-FFF2-40B4-BE49-F238E27FC236}">
                    <a16:creationId xmlns:a16="http://schemas.microsoft.com/office/drawing/2014/main" id="{DDCA3148-18D5-459C-B295-2B8A181C3E43}"/>
                  </a:ext>
                </a:extLst>
              </p:cNvPr>
              <p:cNvSpPr/>
              <p:nvPr/>
            </p:nvSpPr>
            <p:spPr>
              <a:xfrm>
                <a:off x="5935890" y="2393669"/>
                <a:ext cx="4068728" cy="541302"/>
              </a:xfrm>
              <a:prstGeom prst="rect">
                <a:avLst/>
              </a:prstGeom>
            </p:spPr>
            <p:txBody>
              <a:bodyPr wrap="square">
                <a:spAutoFit/>
              </a:bodyPr>
              <a:lstStyle/>
              <a:p>
                <a:pPr algn="ctr"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 xmlns:m="http://schemas.openxmlformats.org/officeDocument/2006/math">
                    <m:sSub>
                      <m:sSubPr>
                        <m:ctrlPr>
                          <a:rPr lang="en-US" i="1" smtClean="0">
                            <a:solidFill>
                              <a:schemeClr val="bg2"/>
                            </a:solidFill>
                            <a:latin typeface="Cambria Math" panose="02040503050406030204" pitchFamily="18" charset="0"/>
                            <a:ea typeface="SimSun" panose="02010600030101010101" pitchFamily="2" charset="-122"/>
                          </a:rPr>
                        </m:ctrlPr>
                      </m:sSubPr>
                      <m:e>
                        <m:r>
                          <m:rPr>
                            <m:nor/>
                          </m:rPr>
                          <a:rPr lang="en-US" dirty="0">
                            <a:solidFill>
                              <a:schemeClr val="bg2"/>
                            </a:solidFill>
                            <a:latin typeface="Times New Roman" panose="02020603050405020304" pitchFamily="18" charset="0"/>
                            <a:ea typeface="SimSun" panose="02010600030101010101" pitchFamily="2" charset="-122"/>
                          </a:rPr>
                          <m:t>D</m:t>
                        </m:r>
                      </m:e>
                      <m:sub>
                        <m:r>
                          <m:rPr>
                            <m:sty m:val="p"/>
                          </m:rPr>
                          <a:rPr lang="en-US" b="0" i="0" smtClean="0">
                            <a:solidFill>
                              <a:schemeClr val="bg2"/>
                            </a:solidFill>
                            <a:latin typeface="Cambria Math" panose="02040503050406030204" pitchFamily="18" charset="0"/>
                            <a:ea typeface="SimSun" panose="02010600030101010101" pitchFamily="2" charset="-122"/>
                          </a:rPr>
                          <m:t>new</m:t>
                        </m:r>
                      </m:sub>
                    </m:sSub>
                  </m:oMath>
                </a14:m>
                <a:r>
                  <a:rPr lang="en-US" dirty="0">
                    <a:latin typeface="Times New Roman" panose="02020603050405020304" pitchFamily="18" charset="0"/>
                    <a:ea typeface="SimSun" panose="02010600030101010101" pitchFamily="2" charset="-122"/>
                  </a:rPr>
                  <a:t> = </a:t>
                </a:r>
                <a14:m>
                  <m:oMath xmlns:m="http://schemas.openxmlformats.org/officeDocument/2006/math">
                    <m:f>
                      <m:fPr>
                        <m:ctrlPr>
                          <a:rPr lang="en-US" sz="2000" i="1" smtClean="0">
                            <a:latin typeface="Cambria Math" panose="02040503050406030204" pitchFamily="18" charset="0"/>
                            <a:ea typeface="SimSun" panose="02010600030101010101" pitchFamily="2" charset="-122"/>
                          </a:rPr>
                        </m:ctrlPr>
                      </m:fPr>
                      <m:num>
                        <m:r>
                          <a:rPr lang="en-US" sz="2000" i="1">
                            <a:latin typeface="Cambria Math" panose="02040503050406030204" pitchFamily="18" charset="0"/>
                            <a:ea typeface="SimSun" panose="02010600030101010101" pitchFamily="2" charset="-122"/>
                          </a:rPr>
                          <m:t>(</m:t>
                        </m:r>
                        <m:r>
                          <a:rPr lang="en-US" sz="2000" b="0" i="1" smtClean="0">
                            <a:solidFill>
                              <a:schemeClr val="bg2"/>
                            </a:solidFill>
                            <a:latin typeface="Cambria Math" panose="02040503050406030204" pitchFamily="18" charset="0"/>
                            <a:ea typeface="SimSun" panose="02010600030101010101" pitchFamily="2" charset="-122"/>
                          </a:rPr>
                          <m:t>6</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𝑌</m:t>
                            </m:r>
                          </m:sub>
                        </m:sSub>
                        <m:r>
                          <a:rPr lang="en-US" sz="2000" i="1">
                            <a:latin typeface="Cambria Math" panose="02040503050406030204" pitchFamily="18" charset="0"/>
                            <a:ea typeface="SimSun" panose="02010600030101010101" pitchFamily="2" charset="-122"/>
                          </a:rPr>
                          <m:t> +</m:t>
                        </m:r>
                        <m:r>
                          <a:rPr lang="en-US" sz="2000" b="0" i="1" smtClean="0">
                            <a:solidFill>
                              <a:srgbClr val="00B050"/>
                            </a:solidFill>
                            <a:latin typeface="Cambria Math" panose="02040503050406030204" pitchFamily="18" charset="0"/>
                            <a:ea typeface="SimSun" panose="02010600030101010101" pitchFamily="2" charset="-122"/>
                          </a:rPr>
                          <m:t>3</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𝑈</m:t>
                            </m:r>
                          </m:sub>
                        </m:sSub>
                        <m:r>
                          <a:rPr lang="en-US" sz="2000" i="1">
                            <a:latin typeface="Cambria Math" panose="02040503050406030204" pitchFamily="18" charset="0"/>
                            <a:ea typeface="SimSun" panose="02010600030101010101" pitchFamily="2" charset="-122"/>
                          </a:rPr>
                          <m:t> +</m:t>
                        </m:r>
                        <m:r>
                          <a:rPr lang="en-US" sz="2000" b="0" i="1" smtClean="0">
                            <a:solidFill>
                              <a:srgbClr val="00B050"/>
                            </a:solidFill>
                            <a:latin typeface="Cambria Math" panose="02040503050406030204" pitchFamily="18" charset="0"/>
                            <a:ea typeface="SimSun" panose="02010600030101010101" pitchFamily="2" charset="-122"/>
                          </a:rPr>
                          <m:t>3</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𝑉</m:t>
                            </m:r>
                          </m:sub>
                        </m:sSub>
                        <m:r>
                          <a:rPr lang="en-US" sz="2000" i="1">
                            <a:latin typeface="Cambria Math" panose="02040503050406030204" pitchFamily="18" charset="0"/>
                            <a:ea typeface="SimSun" panose="02010600030101010101" pitchFamily="2" charset="-122"/>
                          </a:rPr>
                          <m:t>)</m:t>
                        </m:r>
                      </m:num>
                      <m:den>
                        <m:r>
                          <a:rPr lang="en-US" sz="2000" b="0" i="1" smtClean="0">
                            <a:latin typeface="Cambria Math" panose="02040503050406030204" pitchFamily="18" charset="0"/>
                            <a:ea typeface="SimSun" panose="02010600030101010101" pitchFamily="2" charset="-122"/>
                          </a:rPr>
                          <m:t>12</m:t>
                        </m:r>
                      </m:den>
                    </m:f>
                  </m:oMath>
                </a14:m>
                <a:endParaRPr lang="en-US" dirty="0">
                  <a:latin typeface="Times New Roman" panose="02020603050405020304" pitchFamily="18" charset="0"/>
                  <a:ea typeface="SimSun" panose="02010600030101010101" pitchFamily="2" charset="-122"/>
                </a:endParaRPr>
              </a:p>
            </p:txBody>
          </p:sp>
        </mc:Choice>
        <mc:Fallback>
          <p:sp>
            <p:nvSpPr>
              <p:cNvPr id="6" name="Rectangle 5">
                <a:extLst>
                  <a:ext uri="{FF2B5EF4-FFF2-40B4-BE49-F238E27FC236}">
                    <a16:creationId xmlns:a16="http://schemas.microsoft.com/office/drawing/2014/main" id="{DDCA3148-18D5-459C-B295-2B8A181C3E43}"/>
                  </a:ext>
                </a:extLst>
              </p:cNvPr>
              <p:cNvSpPr>
                <a:spLocks noRot="1" noChangeAspect="1" noMove="1" noResize="1" noEditPoints="1" noAdjustHandles="1" noChangeArrowheads="1" noChangeShapeType="1" noTextEdit="1"/>
              </p:cNvSpPr>
              <p:nvPr/>
            </p:nvSpPr>
            <p:spPr>
              <a:xfrm>
                <a:off x="5935890" y="2393669"/>
                <a:ext cx="4068728" cy="541302"/>
              </a:xfrm>
              <a:prstGeom prst="rect">
                <a:avLst/>
              </a:prstGeom>
              <a:blipFill>
                <a:blip r:embed="rId2"/>
                <a:stretch>
                  <a:fillRect b="-4545"/>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Rectangle 8">
                <a:extLst>
                  <a:ext uri="{FF2B5EF4-FFF2-40B4-BE49-F238E27FC236}">
                    <a16:creationId xmlns:a16="http://schemas.microsoft.com/office/drawing/2014/main" id="{8B0BAB50-233A-435D-A0CE-4B219A971122}"/>
                  </a:ext>
                </a:extLst>
              </p:cNvPr>
              <p:cNvSpPr/>
              <p:nvPr/>
            </p:nvSpPr>
            <p:spPr>
              <a:xfrm>
                <a:off x="1485595" y="2424106"/>
                <a:ext cx="4068728" cy="541302"/>
              </a:xfrm>
              <a:prstGeom prst="rect">
                <a:avLst/>
              </a:prstGeom>
            </p:spPr>
            <p:txBody>
              <a:bodyPr wrap="square">
                <a:spAutoFit/>
              </a:bodyPr>
              <a:lstStyle/>
              <a:p>
                <a:pPr algn="ctr" hangingPunct="0">
                  <a:spcBef>
                    <a:spcPts val="60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dirty="0">
                    <a:solidFill>
                      <a:schemeClr val="bg2"/>
                    </a:solidFill>
                    <a:latin typeface="Times New Roman" panose="02020603050405020304" pitchFamily="18" charset="0"/>
                    <a:ea typeface="SimSun" panose="02010600030101010101" pitchFamily="2" charset="-122"/>
                  </a:rPr>
                  <a:t>D</a:t>
                </a:r>
                <a:r>
                  <a:rPr lang="en-US" dirty="0">
                    <a:latin typeface="Times New Roman" panose="02020603050405020304" pitchFamily="18" charset="0"/>
                    <a:ea typeface="SimSun" panose="02010600030101010101" pitchFamily="2" charset="-122"/>
                  </a:rPr>
                  <a:t> = </a:t>
                </a:r>
                <a14:m>
                  <m:oMath xmlns:m="http://schemas.openxmlformats.org/officeDocument/2006/math">
                    <m:f>
                      <m:fPr>
                        <m:ctrlPr>
                          <a:rPr lang="en-US" sz="2000" i="1" smtClean="0">
                            <a:latin typeface="Cambria Math" panose="02040503050406030204" pitchFamily="18" charset="0"/>
                            <a:ea typeface="SimSun" panose="02010600030101010101" pitchFamily="2" charset="-122"/>
                          </a:rPr>
                        </m:ctrlPr>
                      </m:fPr>
                      <m:num>
                        <m:r>
                          <a:rPr lang="en-US" sz="2000" i="1">
                            <a:latin typeface="Cambria Math" panose="02040503050406030204" pitchFamily="18" charset="0"/>
                            <a:ea typeface="SimSun" panose="02010600030101010101" pitchFamily="2" charset="-122"/>
                          </a:rPr>
                          <m:t>(</m:t>
                        </m:r>
                        <m:r>
                          <a:rPr lang="en-US" sz="2000" i="1" smtClean="0">
                            <a:solidFill>
                              <a:schemeClr val="bg2"/>
                            </a:solidFill>
                            <a:latin typeface="Cambria Math" panose="02040503050406030204" pitchFamily="18" charset="0"/>
                            <a:ea typeface="SimSun" panose="02010600030101010101" pitchFamily="2" charset="-122"/>
                          </a:rPr>
                          <m:t>8</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𝑌</m:t>
                            </m:r>
                          </m:sub>
                        </m:sSub>
                        <m:r>
                          <a:rPr lang="en-US" sz="2000" i="1">
                            <a:latin typeface="Cambria Math" panose="02040503050406030204" pitchFamily="18" charset="0"/>
                            <a:ea typeface="SimSun" panose="02010600030101010101" pitchFamily="2" charset="-122"/>
                          </a:rPr>
                          <m:t> + </m:t>
                        </m:r>
                        <m:r>
                          <a:rPr lang="en-US" sz="2000" i="1" smtClean="0">
                            <a:solidFill>
                              <a:srgbClr val="00B050"/>
                            </a:solidFill>
                            <a:latin typeface="Cambria Math" panose="02040503050406030204" pitchFamily="18" charset="0"/>
                            <a:ea typeface="SimSun" panose="02010600030101010101" pitchFamily="2" charset="-122"/>
                          </a:rPr>
                          <m:t>2</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𝑈</m:t>
                            </m:r>
                          </m:sub>
                        </m:sSub>
                        <m:r>
                          <a:rPr lang="en-US" sz="2000" i="1">
                            <a:latin typeface="Cambria Math" panose="02040503050406030204" pitchFamily="18" charset="0"/>
                            <a:ea typeface="SimSun" panose="02010600030101010101" pitchFamily="2" charset="-122"/>
                          </a:rPr>
                          <m:t> + </m:t>
                        </m:r>
                        <m:r>
                          <a:rPr lang="en-US" sz="2000" i="1" smtClean="0">
                            <a:solidFill>
                              <a:srgbClr val="00B050"/>
                            </a:solidFill>
                            <a:latin typeface="Cambria Math" panose="02040503050406030204" pitchFamily="18" charset="0"/>
                            <a:ea typeface="SimSun" panose="02010600030101010101" pitchFamily="2" charset="-122"/>
                          </a:rPr>
                          <m:t>2</m:t>
                        </m:r>
                        <m:r>
                          <a:rPr lang="en-US" sz="2000">
                            <a:latin typeface="Cambria Math" panose="02040503050406030204" pitchFamily="18" charset="0"/>
                            <a:ea typeface="SimSun" panose="02010600030101010101" pitchFamily="2" charset="-122"/>
                          </a:rPr>
                          <m:t>×</m:t>
                        </m:r>
                        <m:r>
                          <a:rPr lang="en-US" sz="2000" i="1">
                            <a:latin typeface="Cambria Math" panose="02040503050406030204" pitchFamily="18" charset="0"/>
                            <a:ea typeface="SimSun" panose="02010600030101010101" pitchFamily="2" charset="-122"/>
                          </a:rPr>
                          <m:t>𝑀𝑆</m:t>
                        </m:r>
                        <m:sSub>
                          <m:sSubPr>
                            <m:ctrlPr>
                              <a:rPr lang="en-US" sz="2000" i="1">
                                <a:latin typeface="Cambria Math" panose="02040503050406030204" pitchFamily="18" charset="0"/>
                                <a:ea typeface="SimSun" panose="02010600030101010101" pitchFamily="2" charset="-122"/>
                              </a:rPr>
                            </m:ctrlPr>
                          </m:sSubPr>
                          <m:e>
                            <m:r>
                              <a:rPr lang="en-US" sz="2000" i="1">
                                <a:latin typeface="Cambria Math" panose="02040503050406030204" pitchFamily="18" charset="0"/>
                                <a:ea typeface="SimSun" panose="02010600030101010101" pitchFamily="2" charset="-122"/>
                              </a:rPr>
                              <m:t>𝐸</m:t>
                            </m:r>
                          </m:e>
                          <m:sub>
                            <m:r>
                              <a:rPr lang="en-US" sz="2000" i="1">
                                <a:latin typeface="Cambria Math" panose="02040503050406030204" pitchFamily="18" charset="0"/>
                                <a:ea typeface="SimSun" panose="02010600030101010101" pitchFamily="2" charset="-122"/>
                              </a:rPr>
                              <m:t>𝑉</m:t>
                            </m:r>
                          </m:sub>
                        </m:sSub>
                        <m:r>
                          <a:rPr lang="en-US" sz="2000" i="1">
                            <a:latin typeface="Cambria Math" panose="02040503050406030204" pitchFamily="18" charset="0"/>
                            <a:ea typeface="SimSun" panose="02010600030101010101" pitchFamily="2" charset="-122"/>
                          </a:rPr>
                          <m:t>)</m:t>
                        </m:r>
                      </m:num>
                      <m:den>
                        <m:r>
                          <a:rPr lang="en-US" sz="2000" b="0" i="1" smtClean="0">
                            <a:latin typeface="Cambria Math" panose="02040503050406030204" pitchFamily="18" charset="0"/>
                            <a:ea typeface="SimSun" panose="02010600030101010101" pitchFamily="2" charset="-122"/>
                          </a:rPr>
                          <m:t>12</m:t>
                        </m:r>
                      </m:den>
                    </m:f>
                  </m:oMath>
                </a14:m>
                <a:endParaRPr lang="en-US" dirty="0">
                  <a:latin typeface="Times New Roman" panose="02020603050405020304" pitchFamily="18" charset="0"/>
                  <a:ea typeface="SimSun" panose="02010600030101010101" pitchFamily="2" charset="-122"/>
                </a:endParaRPr>
              </a:p>
            </p:txBody>
          </p:sp>
        </mc:Choice>
        <mc:Fallback>
          <p:sp>
            <p:nvSpPr>
              <p:cNvPr id="9" name="Rectangle 8">
                <a:extLst>
                  <a:ext uri="{FF2B5EF4-FFF2-40B4-BE49-F238E27FC236}">
                    <a16:creationId xmlns:a16="http://schemas.microsoft.com/office/drawing/2014/main" id="{8B0BAB50-233A-435D-A0CE-4B219A971122}"/>
                  </a:ext>
                </a:extLst>
              </p:cNvPr>
              <p:cNvSpPr>
                <a:spLocks noRot="1" noChangeAspect="1" noMove="1" noResize="1" noEditPoints="1" noAdjustHandles="1" noChangeArrowheads="1" noChangeShapeType="1" noTextEdit="1"/>
              </p:cNvSpPr>
              <p:nvPr/>
            </p:nvSpPr>
            <p:spPr>
              <a:xfrm>
                <a:off x="1485595" y="2424106"/>
                <a:ext cx="4068728" cy="541302"/>
              </a:xfrm>
              <a:prstGeom prst="rect">
                <a:avLst/>
              </a:prstGeom>
              <a:blipFill>
                <a:blip r:embed="rId3"/>
                <a:stretch>
                  <a:fillRect b="-4545"/>
                </a:stretch>
              </a:blipFill>
            </p:spPr>
            <p:txBody>
              <a:bodyPr/>
              <a:lstStyle/>
              <a:p>
                <a:r>
                  <a:rPr lang="en-US">
                    <a:noFill/>
                  </a:rPr>
                  <a:t> </a:t>
                </a:r>
              </a:p>
            </p:txBody>
          </p:sp>
        </mc:Fallback>
      </mc:AlternateContent>
      <p:sp>
        <p:nvSpPr>
          <p:cNvPr id="3" name="Arrow: Right 2">
            <a:extLst>
              <a:ext uri="{FF2B5EF4-FFF2-40B4-BE49-F238E27FC236}">
                <a16:creationId xmlns:a16="http://schemas.microsoft.com/office/drawing/2014/main" id="{1210328C-89D0-42F6-8D37-3271BBCB253B}"/>
              </a:ext>
            </a:extLst>
          </p:cNvPr>
          <p:cNvSpPr/>
          <p:nvPr/>
        </p:nvSpPr>
        <p:spPr>
          <a:xfrm>
            <a:off x="5456270" y="4374838"/>
            <a:ext cx="573742" cy="2078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aphicFrame>
        <p:nvGraphicFramePr>
          <p:cNvPr id="10" name="Table 9">
            <a:extLst>
              <a:ext uri="{FF2B5EF4-FFF2-40B4-BE49-F238E27FC236}">
                <a16:creationId xmlns:a16="http://schemas.microsoft.com/office/drawing/2014/main" id="{612296AD-7E11-496A-B70D-7E76E00291F7}"/>
              </a:ext>
            </a:extLst>
          </p:cNvPr>
          <p:cNvGraphicFramePr>
            <a:graphicFrameLocks noGrp="1"/>
          </p:cNvGraphicFramePr>
          <p:nvPr>
            <p:extLst>
              <p:ext uri="{D42A27DB-BD31-4B8C-83A1-F6EECF244321}">
                <p14:modId xmlns:p14="http://schemas.microsoft.com/office/powerpoint/2010/main" val="626652430"/>
              </p:ext>
            </p:extLst>
          </p:nvPr>
        </p:nvGraphicFramePr>
        <p:xfrm>
          <a:off x="6421573" y="3799961"/>
          <a:ext cx="3073401" cy="1457325"/>
        </p:xfrm>
        <a:graphic>
          <a:graphicData uri="http://schemas.openxmlformats.org/drawingml/2006/table">
            <a:tbl>
              <a:tblPr/>
              <a:tblGrid>
                <a:gridCol w="1050843">
                  <a:extLst>
                    <a:ext uri="{9D8B030D-6E8A-4147-A177-3AD203B41FA5}">
                      <a16:colId xmlns:a16="http://schemas.microsoft.com/office/drawing/2014/main" val="1834694984"/>
                    </a:ext>
                  </a:extLst>
                </a:gridCol>
                <a:gridCol w="674186">
                  <a:extLst>
                    <a:ext uri="{9D8B030D-6E8A-4147-A177-3AD203B41FA5}">
                      <a16:colId xmlns:a16="http://schemas.microsoft.com/office/drawing/2014/main" val="3712361146"/>
                    </a:ext>
                  </a:extLst>
                </a:gridCol>
                <a:gridCol w="674186">
                  <a:extLst>
                    <a:ext uri="{9D8B030D-6E8A-4147-A177-3AD203B41FA5}">
                      <a16:colId xmlns:a16="http://schemas.microsoft.com/office/drawing/2014/main" val="858299272"/>
                    </a:ext>
                  </a:extLst>
                </a:gridCol>
                <a:gridCol w="674186">
                  <a:extLst>
                    <a:ext uri="{9D8B030D-6E8A-4147-A177-3AD203B41FA5}">
                      <a16:colId xmlns:a16="http://schemas.microsoft.com/office/drawing/2014/main" val="145908273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rPr>
                        <a:t> All Intra Main10 </a:t>
                      </a:r>
                      <a:r>
                        <a:rPr lang="en-US" sz="900" b="0" i="0" u="none" strike="noStrike" dirty="0">
                          <a:solidFill>
                            <a:srgbClr val="000000"/>
                          </a:solidFill>
                          <a:effectLst/>
                          <a:latin typeface="Calibri" panose="020F0502020204030204" pitchFamily="34" charset="0"/>
                        </a:rPr>
                        <a:t>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sz="7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411206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rPr>
                        <a:t>Over HM16.20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2901385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3002843"/>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-15.32%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53.80%</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-27.24%</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331565267"/>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-17.24%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41.97%</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a:solidFill>
                            <a:srgbClr val="000000"/>
                          </a:solidFill>
                          <a:effectLst/>
                          <a:latin typeface="Arial" panose="020B0604020202020204" pitchFamily="34" charset="0"/>
                        </a:rPr>
                        <a:t>41.30%</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3572579212"/>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-6.07%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-12.84%</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-27.77%</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1740783116"/>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-4.09%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-5.41%</a:t>
                      </a:r>
                    </a:p>
                  </a:txBody>
                  <a:tcPr marL="9525" marR="9525" marT="9525" marB="0" anchor="ctr">
                    <a:lnL>
                      <a:noFill/>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-9.94%</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solidFill>
                      <a:srgbClr val="CCFFCC"/>
                    </a:solidFill>
                  </a:tcPr>
                </a:tc>
                <a:extLst>
                  <a:ext uri="{0D108BD9-81ED-4DB2-BD59-A6C34878D82A}">
                    <a16:rowId xmlns:a16="http://schemas.microsoft.com/office/drawing/2014/main" val="22468468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-9.03%</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-7.35%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-36.10%</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2718178502"/>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-9.53%</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9.97%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-13.60%</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4183332511"/>
                  </a:ext>
                </a:extLst>
              </a:tr>
            </a:tbl>
          </a:graphicData>
        </a:graphic>
      </p:graphicFrame>
      <p:graphicFrame>
        <p:nvGraphicFramePr>
          <p:cNvPr id="12" name="Table 11">
            <a:extLst>
              <a:ext uri="{FF2B5EF4-FFF2-40B4-BE49-F238E27FC236}">
                <a16:creationId xmlns:a16="http://schemas.microsoft.com/office/drawing/2014/main" id="{DF7D583D-2228-4839-BF43-0B7E0CB650F4}"/>
              </a:ext>
            </a:extLst>
          </p:cNvPr>
          <p:cNvGraphicFramePr>
            <a:graphicFrameLocks noGrp="1"/>
          </p:cNvGraphicFramePr>
          <p:nvPr>
            <p:extLst>
              <p:ext uri="{D42A27DB-BD31-4B8C-83A1-F6EECF244321}">
                <p14:modId xmlns:p14="http://schemas.microsoft.com/office/powerpoint/2010/main" val="2118594399"/>
              </p:ext>
            </p:extLst>
          </p:nvPr>
        </p:nvGraphicFramePr>
        <p:xfrm>
          <a:off x="2058673" y="3799961"/>
          <a:ext cx="3073401" cy="1457325"/>
        </p:xfrm>
        <a:graphic>
          <a:graphicData uri="http://schemas.openxmlformats.org/drawingml/2006/table">
            <a:tbl>
              <a:tblPr/>
              <a:tblGrid>
                <a:gridCol w="1050843">
                  <a:extLst>
                    <a:ext uri="{9D8B030D-6E8A-4147-A177-3AD203B41FA5}">
                      <a16:colId xmlns:a16="http://schemas.microsoft.com/office/drawing/2014/main" val="1059079251"/>
                    </a:ext>
                  </a:extLst>
                </a:gridCol>
                <a:gridCol w="674186">
                  <a:extLst>
                    <a:ext uri="{9D8B030D-6E8A-4147-A177-3AD203B41FA5}">
                      <a16:colId xmlns:a16="http://schemas.microsoft.com/office/drawing/2014/main" val="1645470664"/>
                    </a:ext>
                  </a:extLst>
                </a:gridCol>
                <a:gridCol w="674186">
                  <a:extLst>
                    <a:ext uri="{9D8B030D-6E8A-4147-A177-3AD203B41FA5}">
                      <a16:colId xmlns:a16="http://schemas.microsoft.com/office/drawing/2014/main" val="56211788"/>
                    </a:ext>
                  </a:extLst>
                </a:gridCol>
                <a:gridCol w="674186">
                  <a:extLst>
                    <a:ext uri="{9D8B030D-6E8A-4147-A177-3AD203B41FA5}">
                      <a16:colId xmlns:a16="http://schemas.microsoft.com/office/drawing/2014/main" val="3913761126"/>
                    </a:ext>
                  </a:extLst>
                </a:gridCol>
              </a:tblGrid>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rPr>
                        <a:t> All Intra Main10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1200" b="0" i="0" u="none" strike="noStrike" dirty="0">
                        <a:solidFill>
                          <a:srgbClr val="000000"/>
                        </a:solidFill>
                        <a:effectLst/>
                        <a:latin typeface="Calibri" panose="020F050202020403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6770554"/>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rPr>
                        <a:t>Over HM16.20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997836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V</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2060026"/>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-19.12%</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109.65%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-11.03%</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extLst>
                  <a:ext uri="{0D108BD9-81ED-4DB2-BD59-A6C34878D82A}">
                    <a16:rowId xmlns:a16="http://schemas.microsoft.com/office/drawing/2014/main" val="171208601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-19.68%</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83.79%</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85.44%</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362059232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-9.47%</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19.83%</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-1.85%</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22945247"/>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-5.91%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24.96%</a:t>
                      </a:r>
                    </a:p>
                  </a:txBody>
                  <a:tcPr marL="9525" marR="9525" marT="9525" marB="0" anchor="ctr">
                    <a:lnL>
                      <a:noFill/>
                    </a:lnL>
                    <a:lnR>
                      <a:noFill/>
                    </a:lnR>
                    <a:lnT>
                      <a:noFill/>
                    </a:lnT>
                    <a:lnB>
                      <a:noFill/>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18.98%</a:t>
                      </a:r>
                    </a:p>
                  </a:txBody>
                  <a:tcPr marL="9525" marR="9525" marT="9525" marB="0" anchor="ctr">
                    <a:lnL>
                      <a:noFill/>
                    </a:lnL>
                    <a:lnR w="12700" cap="flat" cmpd="sng" algn="ctr">
                      <a:solidFill>
                        <a:schemeClr val="tx1"/>
                      </a:solidFill>
                      <a:prstDash val="solid"/>
                      <a:round/>
                      <a:headEnd type="none" w="med" len="med"/>
                      <a:tailEnd type="none" w="med" len="med"/>
                    </a:lnR>
                    <a:lnT>
                      <a:noFill/>
                    </a:lnT>
                    <a:lnB>
                      <a:noFill/>
                    </a:lnB>
                    <a:solidFill>
                      <a:srgbClr val="FFC7CE"/>
                    </a:solidFill>
                  </a:tcPr>
                </a:tc>
                <a:extLst>
                  <a:ext uri="{0D108BD9-81ED-4DB2-BD59-A6C34878D82A}">
                    <a16:rowId xmlns:a16="http://schemas.microsoft.com/office/drawing/2014/main" val="858971313"/>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-11.98%</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16.68%</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-14.73%</a:t>
                      </a:r>
                    </a:p>
                  </a:txBody>
                  <a:tcPr marL="9525" marR="9525" marT="9525"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CCFFCC"/>
                    </a:solidFill>
                  </a:tcPr>
                </a:tc>
                <a:extLst>
                  <a:ext uri="{0D108BD9-81ED-4DB2-BD59-A6C34878D82A}">
                    <a16:rowId xmlns:a16="http://schemas.microsoft.com/office/drawing/2014/main" val="162607828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-12.41%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46.07%</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7CE"/>
                    </a:solidFill>
                  </a:tcPr>
                </a:tc>
                <a:tc>
                  <a:txBody>
                    <a:bodyPr/>
                    <a:lstStyle/>
                    <a:p>
                      <a:pPr algn="ctr" fontAlgn="ctr"/>
                      <a:r>
                        <a:rPr lang="en-US" sz="900" b="0" i="0" u="none" strike="noStrike" dirty="0">
                          <a:solidFill>
                            <a:srgbClr val="000000"/>
                          </a:solidFill>
                          <a:effectLst/>
                          <a:latin typeface="Arial" panose="020B0604020202020204" pitchFamily="34" charset="0"/>
                        </a:rPr>
                        <a:t>13.65%</a:t>
                      </a:r>
                    </a:p>
                  </a:txBody>
                  <a:tcPr marL="9525" marR="9525" marT="9525"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7CE"/>
                    </a:solidFill>
                  </a:tcPr>
                </a:tc>
                <a:extLst>
                  <a:ext uri="{0D108BD9-81ED-4DB2-BD59-A6C34878D82A}">
                    <a16:rowId xmlns:a16="http://schemas.microsoft.com/office/drawing/2014/main" val="724934173"/>
                  </a:ext>
                </a:extLst>
              </a:tr>
            </a:tbl>
          </a:graphicData>
        </a:graphic>
      </p:graphicFrame>
      <p:sp>
        <p:nvSpPr>
          <p:cNvPr id="13" name="TextBox 12">
            <a:extLst>
              <a:ext uri="{FF2B5EF4-FFF2-40B4-BE49-F238E27FC236}">
                <a16:creationId xmlns:a16="http://schemas.microsoft.com/office/drawing/2014/main" id="{20C6B16E-1973-46D3-88D2-28EB525D558A}"/>
              </a:ext>
            </a:extLst>
          </p:cNvPr>
          <p:cNvSpPr txBox="1"/>
          <p:nvPr/>
        </p:nvSpPr>
        <p:spPr>
          <a:xfrm>
            <a:off x="3051285" y="5257286"/>
            <a:ext cx="1310295"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t>JVET-U0079</a:t>
            </a:r>
            <a:endParaRPr lang="en-US" sz="1600" dirty="0">
              <a:solidFill>
                <a:schemeClr val="tx1"/>
              </a:solidFill>
            </a:endParaRPr>
          </a:p>
        </p:txBody>
      </p:sp>
      <p:sp>
        <p:nvSpPr>
          <p:cNvPr id="14" name="TextBox 13">
            <a:extLst>
              <a:ext uri="{FF2B5EF4-FFF2-40B4-BE49-F238E27FC236}">
                <a16:creationId xmlns:a16="http://schemas.microsoft.com/office/drawing/2014/main" id="{F1864387-943C-4D49-8910-EA9C9D070934}"/>
              </a:ext>
            </a:extLst>
          </p:cNvPr>
          <p:cNvSpPr txBox="1"/>
          <p:nvPr/>
        </p:nvSpPr>
        <p:spPr>
          <a:xfrm>
            <a:off x="7303125" y="5228964"/>
            <a:ext cx="1310295" cy="418576"/>
          </a:xfrm>
          <a:prstGeom prst="rect">
            <a:avLst/>
          </a:prstGeom>
          <a:noFill/>
          <a:ln>
            <a:noFill/>
          </a:ln>
        </p:spPr>
        <p:txBody>
          <a:bodyPr wrap="none" lIns="137160" tIns="91440" rIns="0" bIns="91440" rtlCol="0">
            <a:spAutoFit/>
          </a:bodyPr>
          <a:lstStyle/>
          <a:p>
            <a:pPr algn="l">
              <a:lnSpc>
                <a:spcPct val="95000"/>
              </a:lnSpc>
              <a:spcBef>
                <a:spcPts val="1200"/>
              </a:spcBef>
            </a:pPr>
            <a:r>
              <a:rPr lang="en-US" sz="1600" dirty="0"/>
              <a:t>JVET-U0080</a:t>
            </a:r>
            <a:endParaRPr lang="en-US" sz="1600" dirty="0">
              <a:solidFill>
                <a:schemeClr val="tx1"/>
              </a:solidFill>
            </a:endParaRPr>
          </a:p>
        </p:txBody>
      </p:sp>
      <p:sp>
        <p:nvSpPr>
          <p:cNvPr id="11" name="Arrow: Right 10">
            <a:extLst>
              <a:ext uri="{FF2B5EF4-FFF2-40B4-BE49-F238E27FC236}">
                <a16:creationId xmlns:a16="http://schemas.microsoft.com/office/drawing/2014/main" id="{256EC108-2733-45D2-8A40-91C09128C5D8}"/>
              </a:ext>
            </a:extLst>
          </p:cNvPr>
          <p:cNvSpPr/>
          <p:nvPr/>
        </p:nvSpPr>
        <p:spPr>
          <a:xfrm>
            <a:off x="5380856" y="2590828"/>
            <a:ext cx="573742" cy="20785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59672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3030</TotalTime>
  <Words>327</Words>
  <Application>Microsoft Office PowerPoint</Application>
  <PresentationFormat>Widescreen</PresentationFormat>
  <Paragraphs>101</Paragraphs>
  <Slides>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vt:lpstr>
      <vt:lpstr>Calibri</vt:lpstr>
      <vt:lpstr>Cambria Math</vt:lpstr>
      <vt:lpstr>Century Gothic</vt:lpstr>
      <vt:lpstr>Microsoft Sans Serif</vt:lpstr>
      <vt:lpstr>Times New Roman</vt:lpstr>
      <vt:lpstr>Qualcomm</vt:lpstr>
      <vt:lpstr>JVET-U0080  Balancing Luma-Chroma Channel Coding for DNN-based Intra-Frame Coding in JVET-U0079 </vt:lpstr>
      <vt:lpstr>Luma-chroma balancing problem</vt:lpstr>
      <vt:lpstr>Proposed loss function and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Hilmi Enes Egilmez</cp:lastModifiedBy>
  <cp:revision>253</cp:revision>
  <dcterms:created xsi:type="dcterms:W3CDTF">2018-11-06T17:03:09Z</dcterms:created>
  <dcterms:modified xsi:type="dcterms:W3CDTF">2021-01-07T07:08:57Z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