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0"/>
  </p:notesMasterIdLst>
  <p:handoutMasterIdLst>
    <p:handoutMasterId r:id="rId11"/>
  </p:handoutMasterIdLst>
  <p:sldIdLst>
    <p:sldId id="573" r:id="rId2"/>
    <p:sldId id="580" r:id="rId3"/>
    <p:sldId id="607" r:id="rId4"/>
    <p:sldId id="608" r:id="rId5"/>
    <p:sldId id="609" r:id="rId6"/>
    <p:sldId id="610" r:id="rId7"/>
    <p:sldId id="611" r:id="rId8"/>
    <p:sldId id="612" r:id="rId9"/>
  </p:sldIdLst>
  <p:sldSz cx="12192000" cy="6858000"/>
  <p:notesSz cx="6858000" cy="9144000"/>
  <p:custDataLst>
    <p:tags r:id="rId1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0" autoAdjust="0"/>
    <p:restoredTop sz="95840" autoAdjust="0"/>
  </p:normalViewPr>
  <p:slideViewPr>
    <p:cSldViewPr snapToGrid="0">
      <p:cViewPr varScale="1">
        <p:scale>
          <a:sx n="102" d="100"/>
          <a:sy n="102" d="100"/>
        </p:scale>
        <p:origin x="624" y="114"/>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112915" y="1241571"/>
            <a:ext cx="8575227" cy="2718033"/>
          </a:xfrm>
        </p:spPr>
        <p:txBody>
          <a:bodyPr/>
          <a:lstStyle/>
          <a:p>
            <a:pPr algn="ctr"/>
            <a:r>
              <a:rPr lang="en-US" sz="3600" b="1" dirty="0"/>
              <a:t>JVET-U0079</a:t>
            </a:r>
            <a:br>
              <a:rPr lang="en-US" sz="3600" b="1" dirty="0"/>
            </a:br>
            <a:br>
              <a:rPr lang="en-US" sz="3600" b="1" dirty="0"/>
            </a:br>
            <a:r>
              <a:rPr lang="en-US" sz="2800" b="1" dirty="0"/>
              <a:t>A DNN Architecture for Intra-Frame Coding in YUV 4:2:0 format with Cross-Component Prediction </a:t>
            </a:r>
            <a:br>
              <a:rPr lang="en-US" sz="3600" b="1" dirty="0"/>
            </a:br>
            <a:endParaRPr lang="en-US" sz="36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a:xfrm>
            <a:off x="366504" y="4169918"/>
            <a:ext cx="7363786" cy="961930"/>
          </a:xfrm>
        </p:spPr>
        <p:txBody>
          <a:bodyPr/>
          <a:lstStyle/>
          <a:p>
            <a:pPr hangingPunct="0"/>
            <a:r>
              <a:rPr lang="en-CA" u="sng" dirty="0"/>
              <a:t>Hilmi E. Egilmez</a:t>
            </a:r>
            <a:r>
              <a:rPr lang="en-CA" dirty="0"/>
              <a:t>, Ankitesh K. Singh, Muhammed Coban, Marta Karczewicz</a:t>
            </a:r>
            <a:endParaRPr lang="en-US" dirty="0"/>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Introduction</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79793" y="1447060"/>
            <a:ext cx="11202619" cy="4811699"/>
          </a:xfrm>
        </p:spPr>
        <p:txBody>
          <a:bodyPr/>
          <a:lstStyle/>
          <a:p>
            <a:pPr marL="342900" indent="-342900" algn="just">
              <a:buFont typeface="Arial" panose="020B0604020202020204" pitchFamily="34" charset="0"/>
              <a:buChar char="•"/>
            </a:pPr>
            <a:r>
              <a:rPr lang="en-US" dirty="0">
                <a:solidFill>
                  <a:schemeClr val="tx1"/>
                </a:solidFill>
              </a:rPr>
              <a:t>End-to-end NN-based intra-frame (image) coding</a:t>
            </a:r>
          </a:p>
          <a:p>
            <a:pPr marL="800100" lvl="1" indent="-342900" algn="just">
              <a:buFont typeface="Arial" panose="020B0604020202020204" pitchFamily="34" charset="0"/>
              <a:buChar char="•"/>
            </a:pPr>
            <a:r>
              <a:rPr lang="en-US" dirty="0">
                <a:solidFill>
                  <a:schemeClr val="tx1"/>
                </a:solidFill>
              </a:rPr>
              <a:t>State-of-the art [*]: RGB coding</a:t>
            </a:r>
          </a:p>
          <a:p>
            <a:pPr lvl="1" algn="just"/>
            <a:endParaRPr lang="en-US" dirty="0">
              <a:solidFill>
                <a:schemeClr val="tx1"/>
              </a:solidFill>
            </a:endParaRPr>
          </a:p>
          <a:p>
            <a:pPr lvl="1" algn="just"/>
            <a:endParaRPr lang="en-US" dirty="0">
              <a:solidFill>
                <a:schemeClr val="tx1"/>
              </a:solidFill>
            </a:endParaRPr>
          </a:p>
          <a:p>
            <a:pPr lvl="1" algn="just"/>
            <a:endParaRPr lang="en-US" dirty="0">
              <a:solidFill>
                <a:schemeClr val="tx1"/>
              </a:solidFill>
            </a:endParaRPr>
          </a:p>
          <a:p>
            <a:pPr lvl="1" algn="just"/>
            <a:endParaRPr lang="en-US" dirty="0">
              <a:solidFill>
                <a:schemeClr val="tx1"/>
              </a:solidFill>
            </a:endParaRPr>
          </a:p>
          <a:p>
            <a:pPr lvl="1" algn="just"/>
            <a:endParaRPr lang="en-US" dirty="0">
              <a:solidFill>
                <a:schemeClr val="tx1"/>
              </a:solidFill>
            </a:endParaRPr>
          </a:p>
          <a:p>
            <a:pPr lvl="1" algn="just"/>
            <a:endParaRPr lang="en-US" dirty="0">
              <a:solidFill>
                <a:schemeClr val="tx1"/>
              </a:solidFill>
            </a:endParaRPr>
          </a:p>
          <a:p>
            <a:pPr lvl="1" algn="just"/>
            <a:endParaRPr lang="en-US" dirty="0">
              <a:solidFill>
                <a:schemeClr val="tx1"/>
              </a:solidFill>
            </a:endParaRPr>
          </a:p>
          <a:p>
            <a:pPr lvl="1" algn="just"/>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a:p>
            <a:pPr lvl="1" algn="just"/>
            <a:endParaRPr lang="en-US" dirty="0">
              <a:solidFill>
                <a:schemeClr val="tx1"/>
              </a:solidFill>
            </a:endParaRPr>
          </a:p>
          <a:p>
            <a:pPr marL="800100" lvl="1" indent="-342900" algn="just">
              <a:buFont typeface="Arial" panose="020B0604020202020204" pitchFamily="34" charset="0"/>
              <a:buChar char="•"/>
            </a:pPr>
            <a:r>
              <a:rPr lang="en-US" dirty="0">
                <a:solidFill>
                  <a:schemeClr val="tx1"/>
                </a:solidFill>
              </a:rPr>
              <a:t>Most practical codecs operate in YUV 4:2:0</a:t>
            </a:r>
          </a:p>
          <a:p>
            <a:pPr marL="800100" lvl="1" indent="-342900" algn="just">
              <a:buFont typeface="Arial" panose="020B0604020202020204" pitchFamily="34" charset="0"/>
              <a:buChar char="•"/>
            </a:pPr>
            <a:r>
              <a:rPr lang="en-US" dirty="0">
                <a:solidFill>
                  <a:schemeClr val="tx1"/>
                </a:solidFill>
              </a:rPr>
              <a:t>Handling YUV 4:2:0 is non-trivial (different input dimensions)</a:t>
            </a:r>
          </a:p>
          <a:p>
            <a:pPr marL="800100" lvl="1" indent="-342900" algn="just">
              <a:buFont typeface="Arial" panose="020B0604020202020204" pitchFamily="34" charset="0"/>
              <a:buChar char="•"/>
            </a:pPr>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p:txBody>
      </p:sp>
      <p:pic>
        <p:nvPicPr>
          <p:cNvPr id="6" name="Picture 5">
            <a:extLst>
              <a:ext uri="{FF2B5EF4-FFF2-40B4-BE49-F238E27FC236}">
                <a16:creationId xmlns:a16="http://schemas.microsoft.com/office/drawing/2014/main" id="{2E6412AB-4451-4605-AED5-731CDA506D0E}"/>
              </a:ext>
            </a:extLst>
          </p:cNvPr>
          <p:cNvPicPr>
            <a:picLocks noChangeAspect="1"/>
          </p:cNvPicPr>
          <p:nvPr/>
        </p:nvPicPr>
        <p:blipFill>
          <a:blip r:embed="rId2"/>
          <a:stretch>
            <a:fillRect/>
          </a:stretch>
        </p:blipFill>
        <p:spPr>
          <a:xfrm>
            <a:off x="3073138" y="2176136"/>
            <a:ext cx="4392891" cy="2721749"/>
          </a:xfrm>
          <a:prstGeom prst="rect">
            <a:avLst/>
          </a:prstGeom>
        </p:spPr>
      </p:pic>
      <p:sp>
        <p:nvSpPr>
          <p:cNvPr id="8" name="TextBox 7">
            <a:extLst>
              <a:ext uri="{FF2B5EF4-FFF2-40B4-BE49-F238E27FC236}">
                <a16:creationId xmlns:a16="http://schemas.microsoft.com/office/drawing/2014/main" id="{08550524-2D5F-4478-B6D5-7A3464D0CEAB}"/>
              </a:ext>
            </a:extLst>
          </p:cNvPr>
          <p:cNvSpPr txBox="1"/>
          <p:nvPr/>
        </p:nvSpPr>
        <p:spPr>
          <a:xfrm>
            <a:off x="858672" y="4985171"/>
            <a:ext cx="11528149" cy="276999"/>
          </a:xfrm>
          <a:prstGeom prst="rect">
            <a:avLst/>
          </a:prstGeom>
          <a:noFill/>
          <a:ln>
            <a:noFill/>
          </a:ln>
        </p:spPr>
        <p:txBody>
          <a:bodyPr wrap="square">
            <a:spAutoFit/>
          </a:bodyPr>
          <a:lstStyle/>
          <a:p>
            <a:pPr marR="0" lvl="0" algn="just" fontAlgn="auto"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 pos="1371600" algn="l"/>
                <a:tab pos="1600200" algn="l"/>
                <a:tab pos="1828800" algn="l"/>
                <a:tab pos="2057400" algn="l"/>
                <a:tab pos="2286000" algn="l"/>
                <a:tab pos="2514600" algn="l"/>
                <a:tab pos="2743200" algn="l"/>
              </a:tabLst>
            </a:pPr>
            <a:r>
              <a:rPr lang="en-CA" sz="1200" kern="100" dirty="0">
                <a:effectLst/>
                <a:latin typeface="Times New Roman" panose="02020603050405020304" pitchFamily="18" charset="0"/>
                <a:ea typeface="Yu Mincho" panose="02020400000000000000" pitchFamily="18" charset="-128"/>
              </a:rPr>
              <a:t>[*] D. </a:t>
            </a:r>
            <a:r>
              <a:rPr lang="en-CA" sz="1200" kern="100" dirty="0" err="1">
                <a:effectLst/>
                <a:latin typeface="Times New Roman" panose="02020603050405020304" pitchFamily="18" charset="0"/>
                <a:ea typeface="Yu Mincho" panose="02020400000000000000" pitchFamily="18" charset="-128"/>
              </a:rPr>
              <a:t>Minnen</a:t>
            </a:r>
            <a:r>
              <a:rPr lang="en-CA" sz="1200" kern="100" dirty="0">
                <a:effectLst/>
                <a:latin typeface="Times New Roman" panose="02020603050405020304" pitchFamily="18" charset="0"/>
                <a:ea typeface="Yu Mincho" panose="02020400000000000000" pitchFamily="18" charset="-128"/>
              </a:rPr>
              <a:t>, J. </a:t>
            </a:r>
            <a:r>
              <a:rPr lang="en-CA" sz="1200" kern="100" dirty="0" err="1">
                <a:effectLst/>
                <a:latin typeface="Times New Roman" panose="02020603050405020304" pitchFamily="18" charset="0"/>
                <a:ea typeface="Yu Mincho" panose="02020400000000000000" pitchFamily="18" charset="-128"/>
              </a:rPr>
              <a:t>Ballé</a:t>
            </a:r>
            <a:r>
              <a:rPr lang="en-CA" sz="1200" kern="100" dirty="0">
                <a:effectLst/>
                <a:latin typeface="Times New Roman" panose="02020603050405020304" pitchFamily="18" charset="0"/>
                <a:ea typeface="Yu Mincho" panose="02020400000000000000" pitchFamily="18" charset="-128"/>
              </a:rPr>
              <a:t>, and G. </a:t>
            </a:r>
            <a:r>
              <a:rPr lang="en-CA" sz="1200" kern="100" dirty="0" err="1">
                <a:effectLst/>
                <a:latin typeface="Times New Roman" panose="02020603050405020304" pitchFamily="18" charset="0"/>
                <a:ea typeface="Yu Mincho" panose="02020400000000000000" pitchFamily="18" charset="-128"/>
              </a:rPr>
              <a:t>Toderici</a:t>
            </a:r>
            <a:r>
              <a:rPr lang="en-CA" sz="1200" kern="100" dirty="0">
                <a:effectLst/>
                <a:latin typeface="Times New Roman" panose="02020603050405020304" pitchFamily="18" charset="0"/>
                <a:ea typeface="Yu Mincho" panose="02020400000000000000" pitchFamily="18" charset="-128"/>
              </a:rPr>
              <a:t>, ‘Joint Autoregressive and Hierarchical Priors for Learned Image Compression’, arXiv:1809.02736.</a:t>
            </a:r>
            <a:endParaRPr lang="en-US" sz="1200" dirty="0">
              <a:effectLst/>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4019108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Previous work (JVET-T0123)</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79793" y="1447060"/>
            <a:ext cx="11202619" cy="4811699"/>
          </a:xfrm>
        </p:spPr>
        <p:txBody>
          <a:bodyPr/>
          <a:lstStyle/>
          <a:p>
            <a:pPr marL="342900" indent="-342900" algn="just">
              <a:buFont typeface="Arial" panose="020B0604020202020204" pitchFamily="34" charset="0"/>
              <a:buChar char="•"/>
            </a:pPr>
            <a:r>
              <a:rPr lang="en-US" dirty="0">
                <a:solidFill>
                  <a:schemeClr val="tx1"/>
                </a:solidFill>
              </a:rPr>
              <a:t>Investigated three different solutions (4:2:0 YUV input)</a:t>
            </a: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algn="just"/>
            <a:endParaRPr lang="en-US" dirty="0">
              <a:solidFill>
                <a:schemeClr val="tx1"/>
              </a:solidFill>
            </a:endParaRPr>
          </a:p>
          <a:p>
            <a:pPr marL="342900" indent="-342900" algn="just">
              <a:buFont typeface="Arial" panose="020B0604020202020204" pitchFamily="34" charset="0"/>
              <a:buChar char="•"/>
            </a:pPr>
            <a:r>
              <a:rPr lang="en-US" dirty="0">
                <a:solidFill>
                  <a:schemeClr val="tx1"/>
                </a:solidFill>
              </a:rPr>
              <a:t>Coding performance: similar to HEVC</a:t>
            </a:r>
          </a:p>
          <a:p>
            <a:pPr marL="342900" indent="-342900" algn="just">
              <a:buFont typeface="Arial" panose="020B0604020202020204" pitchFamily="34" charset="0"/>
              <a:buChar char="•"/>
            </a:pPr>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p:txBody>
      </p:sp>
      <p:pic>
        <p:nvPicPr>
          <p:cNvPr id="10" name="Picture 9">
            <a:extLst>
              <a:ext uri="{FF2B5EF4-FFF2-40B4-BE49-F238E27FC236}">
                <a16:creationId xmlns:a16="http://schemas.microsoft.com/office/drawing/2014/main" id="{FEAD044B-9263-47D6-BD9D-130074D178A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3571" y="2055043"/>
            <a:ext cx="3200400" cy="2036190"/>
          </a:xfrm>
          <a:prstGeom prst="rect">
            <a:avLst/>
          </a:prstGeom>
          <a:noFill/>
          <a:ln>
            <a:noFill/>
          </a:ln>
        </p:spPr>
      </p:pic>
      <p:sp>
        <p:nvSpPr>
          <p:cNvPr id="5" name="TextBox 4">
            <a:extLst>
              <a:ext uri="{FF2B5EF4-FFF2-40B4-BE49-F238E27FC236}">
                <a16:creationId xmlns:a16="http://schemas.microsoft.com/office/drawing/2014/main" id="{C0EFB57E-7E4A-4992-9E7A-008FC5B80D83}"/>
              </a:ext>
            </a:extLst>
          </p:cNvPr>
          <p:cNvSpPr txBox="1"/>
          <p:nvPr/>
        </p:nvSpPr>
        <p:spPr>
          <a:xfrm>
            <a:off x="1410818" y="4176435"/>
            <a:ext cx="1629292"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t>Separate coding</a:t>
            </a:r>
          </a:p>
        </p:txBody>
      </p:sp>
      <p:pic>
        <p:nvPicPr>
          <p:cNvPr id="11" name="Picture 10">
            <a:extLst>
              <a:ext uri="{FF2B5EF4-FFF2-40B4-BE49-F238E27FC236}">
                <a16:creationId xmlns:a16="http://schemas.microsoft.com/office/drawing/2014/main" id="{32A5617B-E70B-43E3-BD11-C66296BE7519}"/>
              </a:ext>
            </a:extLst>
          </p:cNvPr>
          <p:cNvPicPr>
            <a:picLocks noChangeAspect="1"/>
          </p:cNvPicPr>
          <p:nvPr/>
        </p:nvPicPr>
        <p:blipFill>
          <a:blip r:embed="rId3"/>
          <a:stretch>
            <a:fillRect/>
          </a:stretch>
        </p:blipFill>
        <p:spPr>
          <a:xfrm>
            <a:off x="4282219" y="1965307"/>
            <a:ext cx="3200400" cy="2215661"/>
          </a:xfrm>
          <a:prstGeom prst="rect">
            <a:avLst/>
          </a:prstGeom>
        </p:spPr>
      </p:pic>
      <p:sp>
        <p:nvSpPr>
          <p:cNvPr id="12" name="TextBox 11">
            <a:extLst>
              <a:ext uri="{FF2B5EF4-FFF2-40B4-BE49-F238E27FC236}">
                <a16:creationId xmlns:a16="http://schemas.microsoft.com/office/drawing/2014/main" id="{93BDD982-37F6-4CB9-AA75-A34AA00BF162}"/>
              </a:ext>
            </a:extLst>
          </p:cNvPr>
          <p:cNvSpPr txBox="1"/>
          <p:nvPr/>
        </p:nvSpPr>
        <p:spPr>
          <a:xfrm>
            <a:off x="4766875" y="4180968"/>
            <a:ext cx="1869743" cy="418576"/>
          </a:xfrm>
          <a:prstGeom prst="rect">
            <a:avLst/>
          </a:prstGeom>
          <a:noFill/>
          <a:ln>
            <a:noFill/>
          </a:ln>
        </p:spPr>
        <p:txBody>
          <a:bodyPr wrap="none" lIns="137160" tIns="91440" rIns="0" bIns="91440" rtlCol="0">
            <a:spAutoFit/>
          </a:bodyPr>
          <a:lstStyle/>
          <a:p>
            <a:pPr algn="l">
              <a:lnSpc>
                <a:spcPct val="95000"/>
              </a:lnSpc>
              <a:spcBef>
                <a:spcPts val="1200"/>
              </a:spcBef>
            </a:pPr>
            <a:r>
              <a:rPr lang="en-US" sz="1600" dirty="0">
                <a:solidFill>
                  <a:schemeClr val="tx1"/>
                </a:solidFill>
              </a:rPr>
              <a:t>Si</a:t>
            </a:r>
            <a:r>
              <a:rPr lang="en-US" sz="1600" dirty="0"/>
              <a:t>x-channel coding</a:t>
            </a:r>
            <a:endParaRPr lang="en-US" sz="1600" dirty="0">
              <a:solidFill>
                <a:schemeClr val="tx1"/>
              </a:solidFill>
            </a:endParaRPr>
          </a:p>
        </p:txBody>
      </p:sp>
      <p:pic>
        <p:nvPicPr>
          <p:cNvPr id="14" name="Picture 13">
            <a:extLst>
              <a:ext uri="{FF2B5EF4-FFF2-40B4-BE49-F238E27FC236}">
                <a16:creationId xmlns:a16="http://schemas.microsoft.com/office/drawing/2014/main" id="{AD8739E7-63E1-46E5-BF80-7DA2029A96EC}"/>
              </a:ext>
            </a:extLst>
          </p:cNvPr>
          <p:cNvPicPr>
            <a:picLocks noChangeAspect="1"/>
          </p:cNvPicPr>
          <p:nvPr/>
        </p:nvPicPr>
        <p:blipFill>
          <a:blip r:embed="rId4"/>
          <a:stretch>
            <a:fillRect/>
          </a:stretch>
        </p:blipFill>
        <p:spPr>
          <a:xfrm>
            <a:off x="7858401" y="1848356"/>
            <a:ext cx="3200400" cy="2449561"/>
          </a:xfrm>
          <a:prstGeom prst="rect">
            <a:avLst/>
          </a:prstGeom>
        </p:spPr>
      </p:pic>
      <p:sp>
        <p:nvSpPr>
          <p:cNvPr id="15" name="TextBox 14">
            <a:extLst>
              <a:ext uri="{FF2B5EF4-FFF2-40B4-BE49-F238E27FC236}">
                <a16:creationId xmlns:a16="http://schemas.microsoft.com/office/drawing/2014/main" id="{1001BCB4-9C5D-4D8E-8DAB-CDDA0D21D6E7}"/>
              </a:ext>
            </a:extLst>
          </p:cNvPr>
          <p:cNvSpPr txBox="1"/>
          <p:nvPr/>
        </p:nvSpPr>
        <p:spPr>
          <a:xfrm>
            <a:off x="8749882" y="4201522"/>
            <a:ext cx="1231747" cy="418576"/>
          </a:xfrm>
          <a:prstGeom prst="rect">
            <a:avLst/>
          </a:prstGeom>
          <a:noFill/>
          <a:ln>
            <a:noFill/>
          </a:ln>
        </p:spPr>
        <p:txBody>
          <a:bodyPr wrap="none" lIns="137160" tIns="91440" rIns="0" bIns="91440" rtlCol="0">
            <a:spAutoFit/>
          </a:bodyPr>
          <a:lstStyle/>
          <a:p>
            <a:pPr algn="l">
              <a:lnSpc>
                <a:spcPct val="95000"/>
              </a:lnSpc>
              <a:spcBef>
                <a:spcPts val="1200"/>
              </a:spcBef>
            </a:pPr>
            <a:r>
              <a:rPr lang="en-US" sz="1600" dirty="0">
                <a:solidFill>
                  <a:schemeClr val="tx1"/>
                </a:solidFill>
              </a:rPr>
              <a:t>Joint</a:t>
            </a:r>
            <a:r>
              <a:rPr lang="en-US" sz="1600" dirty="0"/>
              <a:t> coding</a:t>
            </a:r>
            <a:endParaRPr lang="en-US" sz="1600" dirty="0">
              <a:solidFill>
                <a:schemeClr val="tx1"/>
              </a:solidFill>
            </a:endParaRPr>
          </a:p>
        </p:txBody>
      </p:sp>
      <p:graphicFrame>
        <p:nvGraphicFramePr>
          <p:cNvPr id="17" name="Table 16">
            <a:extLst>
              <a:ext uri="{FF2B5EF4-FFF2-40B4-BE49-F238E27FC236}">
                <a16:creationId xmlns:a16="http://schemas.microsoft.com/office/drawing/2014/main" id="{154AF201-9AB8-478E-97F5-1CC19A415D71}"/>
              </a:ext>
            </a:extLst>
          </p:cNvPr>
          <p:cNvGraphicFramePr>
            <a:graphicFrameLocks noGrp="1"/>
          </p:cNvGraphicFramePr>
          <p:nvPr>
            <p:extLst>
              <p:ext uri="{D42A27DB-BD31-4B8C-83A1-F6EECF244321}">
                <p14:modId xmlns:p14="http://schemas.microsoft.com/office/powerpoint/2010/main" val="2073979167"/>
              </p:ext>
            </p:extLst>
          </p:nvPr>
        </p:nvGraphicFramePr>
        <p:xfrm>
          <a:off x="3615466" y="5070038"/>
          <a:ext cx="3699734" cy="1554480"/>
        </p:xfrm>
        <a:graphic>
          <a:graphicData uri="http://schemas.openxmlformats.org/drawingml/2006/table">
            <a:tbl>
              <a:tblPr firstRow="1" firstCol="1" bandRow="1"/>
              <a:tblGrid>
                <a:gridCol w="1194167">
                  <a:extLst>
                    <a:ext uri="{9D8B030D-6E8A-4147-A177-3AD203B41FA5}">
                      <a16:colId xmlns:a16="http://schemas.microsoft.com/office/drawing/2014/main" val="438087364"/>
                    </a:ext>
                  </a:extLst>
                </a:gridCol>
                <a:gridCol w="771840">
                  <a:extLst>
                    <a:ext uri="{9D8B030D-6E8A-4147-A177-3AD203B41FA5}">
                      <a16:colId xmlns:a16="http://schemas.microsoft.com/office/drawing/2014/main" val="409006049"/>
                    </a:ext>
                  </a:extLst>
                </a:gridCol>
                <a:gridCol w="771840">
                  <a:extLst>
                    <a:ext uri="{9D8B030D-6E8A-4147-A177-3AD203B41FA5}">
                      <a16:colId xmlns:a16="http://schemas.microsoft.com/office/drawing/2014/main" val="2877676790"/>
                    </a:ext>
                  </a:extLst>
                </a:gridCol>
                <a:gridCol w="961887">
                  <a:extLst>
                    <a:ext uri="{9D8B030D-6E8A-4147-A177-3AD203B41FA5}">
                      <a16:colId xmlns:a16="http://schemas.microsoft.com/office/drawing/2014/main" val="2298420712"/>
                    </a:ext>
                  </a:extLst>
                </a:gridCol>
              </a:tblGrid>
              <a:tr h="272694">
                <a:tc>
                  <a:txBody>
                    <a:bodyPr/>
                    <a:lstStyle/>
                    <a:p>
                      <a:endParaRPr lang="en-US" sz="18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b="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 All Intra</a:t>
                      </a:r>
                      <a:endParaRPr lang="en-US" sz="24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88678868"/>
                  </a:ext>
                </a:extLst>
              </a:tr>
              <a:tr h="272694">
                <a:tc>
                  <a:txBody>
                    <a:bodyPr/>
                    <a:lstStyle/>
                    <a:p>
                      <a:endParaRPr lang="en-US" sz="18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b="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 Over HM-16.20</a:t>
                      </a:r>
                      <a:endParaRPr lang="en-US" sz="24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1631712"/>
                  </a:ext>
                </a:extLst>
              </a:tr>
              <a:tr h="272694">
                <a:tc>
                  <a:txBody>
                    <a:bodyPr/>
                    <a:lstStyle/>
                    <a:p>
                      <a:endParaRPr lang="en-US" sz="18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Y</a:t>
                      </a:r>
                      <a:endParaRPr lang="en-US" sz="2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U</a:t>
                      </a:r>
                      <a:endParaRPr lang="en-US" sz="2400" dirty="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V</a:t>
                      </a:r>
                      <a:endParaRPr lang="en-US" sz="24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36466930"/>
                  </a:ext>
                </a:extLst>
              </a:tr>
              <a:tr h="233738">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Joint</a:t>
                      </a:r>
                      <a:endParaRPr lang="en-US" sz="2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effectLst/>
                          <a:latin typeface="Times New Roman" panose="02020603050405020304" pitchFamily="18" charset="0"/>
                          <a:ea typeface="SimSun" panose="02010600030101010101" pitchFamily="2" charset="-122"/>
                        </a:rPr>
                        <a:t>-6.20%</a:t>
                      </a:r>
                      <a:endParaRPr lang="en-US" sz="24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effectLst/>
                          <a:latin typeface="Times New Roman" panose="02020603050405020304" pitchFamily="18" charset="0"/>
                          <a:ea typeface="SimSun" panose="02010600030101010101" pitchFamily="2" charset="-122"/>
                        </a:rPr>
                        <a:t>69.29%</a:t>
                      </a:r>
                      <a:endParaRPr lang="en-US" sz="2400" dirty="0">
                        <a:effectLst/>
                        <a:latin typeface="Times New Roman" panose="02020603050405020304" pitchFamily="18" charset="0"/>
                        <a:ea typeface="SimSun" panose="02010600030101010101" pitchFamily="2" charset="-122"/>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effectLst/>
                          <a:latin typeface="Times New Roman" panose="02020603050405020304" pitchFamily="18" charset="0"/>
                          <a:ea typeface="SimSun" panose="02010600030101010101" pitchFamily="2" charset="-122"/>
                        </a:rPr>
                        <a:t>20.76%</a:t>
                      </a:r>
                      <a:endParaRPr lang="en-US" sz="2400">
                        <a:effectLst/>
                        <a:latin typeface="Times New Roman" panose="02020603050405020304" pitchFamily="18" charset="0"/>
                        <a:ea typeface="SimSu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12294108"/>
                  </a:ext>
                </a:extLst>
              </a:tr>
              <a:tr h="233738">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Separate </a:t>
                      </a:r>
                      <a:endParaRPr lang="en-US" sz="2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effectLst/>
                          <a:latin typeface="Times New Roman" panose="02020603050405020304" pitchFamily="18" charset="0"/>
                          <a:ea typeface="SimSun" panose="02010600030101010101" pitchFamily="2" charset="-122"/>
                        </a:rPr>
                        <a:t>-6.25%</a:t>
                      </a:r>
                      <a:endParaRPr lang="en-US" sz="2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effectLst/>
                          <a:latin typeface="Times New Roman" panose="02020603050405020304" pitchFamily="18" charset="0"/>
                          <a:ea typeface="SimSun" panose="02010600030101010101" pitchFamily="2" charset="-122"/>
                        </a:rPr>
                        <a:t>73.80%</a:t>
                      </a:r>
                      <a:endParaRPr lang="en-US" sz="24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effectLst/>
                          <a:latin typeface="Times New Roman" panose="02020603050405020304" pitchFamily="18" charset="0"/>
                          <a:ea typeface="SimSun" panose="02010600030101010101" pitchFamily="2" charset="-122"/>
                        </a:rPr>
                        <a:t>25.78%</a:t>
                      </a:r>
                      <a:endParaRPr lang="en-US" sz="24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521139"/>
                  </a:ext>
                </a:extLst>
              </a:tr>
              <a:tr h="233738">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Six-channel </a:t>
                      </a:r>
                      <a:endParaRPr lang="en-US" sz="2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effectLst/>
                          <a:latin typeface="Times New Roman" panose="02020603050405020304" pitchFamily="18" charset="0"/>
                          <a:ea typeface="SimSun" panose="02010600030101010101" pitchFamily="2" charset="-122"/>
                        </a:rPr>
                        <a:t>-5.48%</a:t>
                      </a:r>
                      <a:endParaRPr lang="en-US" sz="2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a:effectLst/>
                          <a:latin typeface="Times New Roman" panose="02020603050405020304" pitchFamily="18" charset="0"/>
                          <a:ea typeface="SimSun" panose="02010600030101010101" pitchFamily="2" charset="-122"/>
                        </a:rPr>
                        <a:t>70.53%</a:t>
                      </a:r>
                      <a:endParaRPr lang="en-US" sz="24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effectLst/>
                          <a:latin typeface="Times New Roman" panose="02020603050405020304" pitchFamily="18" charset="0"/>
                          <a:ea typeface="SimSun" panose="02010600030101010101" pitchFamily="2" charset="-122"/>
                        </a:rPr>
                        <a:t>16.96%</a:t>
                      </a:r>
                      <a:endParaRPr lang="en-US" sz="24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1513103"/>
                  </a:ext>
                </a:extLst>
              </a:tr>
            </a:tbl>
          </a:graphicData>
        </a:graphic>
      </p:graphicFrame>
    </p:spTree>
    <p:extLst>
      <p:ext uri="{BB962C8B-B14F-4D97-AF65-F5344CB8AC3E}">
        <p14:creationId xmlns:p14="http://schemas.microsoft.com/office/powerpoint/2010/main" val="1921802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5F6017-FFF7-4913-84E3-76EDB161B841}"/>
              </a:ext>
            </a:extLst>
          </p:cNvPr>
          <p:cNvSpPr>
            <a:spLocks noGrp="1"/>
          </p:cNvSpPr>
          <p:nvPr>
            <p:ph type="title"/>
          </p:nvPr>
        </p:nvSpPr>
        <p:spPr/>
        <p:txBody>
          <a:bodyPr/>
          <a:lstStyle/>
          <a:p>
            <a:r>
              <a:rPr lang="en-US" dirty="0"/>
              <a:t>This contribution</a:t>
            </a:r>
          </a:p>
        </p:txBody>
      </p:sp>
      <p:sp>
        <p:nvSpPr>
          <p:cNvPr id="5" name="Subtitle 2">
            <a:extLst>
              <a:ext uri="{FF2B5EF4-FFF2-40B4-BE49-F238E27FC236}">
                <a16:creationId xmlns:a16="http://schemas.microsoft.com/office/drawing/2014/main" id="{6F9B8E5B-3B03-496C-A4AC-FE62C3BA1BAC}"/>
              </a:ext>
            </a:extLst>
          </p:cNvPr>
          <p:cNvSpPr txBox="1">
            <a:spLocks/>
          </p:cNvSpPr>
          <p:nvPr/>
        </p:nvSpPr>
        <p:spPr>
          <a:xfrm>
            <a:off x="479793" y="1447060"/>
            <a:ext cx="11202619" cy="4811699"/>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pPr marL="342900" indent="-342900" algn="just">
              <a:buFont typeface="Arial" panose="020B0604020202020204" pitchFamily="34" charset="0"/>
              <a:buChar char="•"/>
            </a:pPr>
            <a:r>
              <a:rPr lang="en-US" dirty="0">
                <a:solidFill>
                  <a:schemeClr val="tx1"/>
                </a:solidFill>
              </a:rPr>
              <a:t>Goal: improve the performance of </a:t>
            </a:r>
            <a:r>
              <a:rPr lang="en-US" i="1" dirty="0">
                <a:solidFill>
                  <a:schemeClr val="tx1"/>
                </a:solidFill>
              </a:rPr>
              <a:t>joint coding</a:t>
            </a:r>
          </a:p>
          <a:p>
            <a:pPr marL="342900" indent="-342900" algn="just">
              <a:buFont typeface="Arial" panose="020B0604020202020204" pitchFamily="34" charset="0"/>
              <a:buChar char="•"/>
            </a:pPr>
            <a:r>
              <a:rPr lang="en-US" dirty="0">
                <a:solidFill>
                  <a:schemeClr val="tx1"/>
                </a:solidFill>
              </a:rPr>
              <a:t>Additional layer </a:t>
            </a:r>
            <a:r>
              <a:rPr lang="en-US" u="sng" dirty="0">
                <a:solidFill>
                  <a:schemeClr val="tx1"/>
                </a:solidFill>
              </a:rPr>
              <a:t>1x1 convolution </a:t>
            </a:r>
            <a:r>
              <a:rPr lang="en-US" dirty="0">
                <a:solidFill>
                  <a:schemeClr val="tx1"/>
                </a:solidFill>
              </a:rPr>
              <a:t>with </a:t>
            </a:r>
            <a:r>
              <a:rPr lang="en-US" dirty="0" err="1">
                <a:solidFill>
                  <a:schemeClr val="tx1"/>
                </a:solidFill>
              </a:rPr>
              <a:t>pReLU</a:t>
            </a:r>
            <a:r>
              <a:rPr lang="en-US" dirty="0">
                <a:solidFill>
                  <a:schemeClr val="tx1"/>
                </a:solidFill>
              </a:rPr>
              <a:t> activation </a:t>
            </a:r>
            <a:r>
              <a:rPr lang="en-US" dirty="0">
                <a:solidFill>
                  <a:schemeClr val="tx1"/>
                </a:solidFill>
                <a:sym typeface="Wingdings" panose="05000000000000000000" pitchFamily="2" charset="2"/>
              </a:rPr>
              <a:t> cross-component</a:t>
            </a:r>
          </a:p>
          <a:p>
            <a:pPr marL="342900" indent="-342900" algn="just">
              <a:buFont typeface="Arial" panose="020B0604020202020204" pitchFamily="34" charset="0"/>
              <a:buChar char="•"/>
            </a:pPr>
            <a:r>
              <a:rPr lang="en-US" dirty="0">
                <a:solidFill>
                  <a:schemeClr val="tx1"/>
                </a:solidFill>
                <a:sym typeface="Wingdings" panose="05000000000000000000" pitchFamily="2" charset="2"/>
              </a:rPr>
              <a:t>Method 1:</a:t>
            </a: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lvl="1" algn="just"/>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p:txBody>
      </p:sp>
      <p:pic>
        <p:nvPicPr>
          <p:cNvPr id="7" name="Picture 6">
            <a:extLst>
              <a:ext uri="{FF2B5EF4-FFF2-40B4-BE49-F238E27FC236}">
                <a16:creationId xmlns:a16="http://schemas.microsoft.com/office/drawing/2014/main" id="{C4C19FC0-698B-42EB-A28D-F537967B0971}"/>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12517" y="2400456"/>
            <a:ext cx="5303520" cy="3580765"/>
          </a:xfrm>
          <a:prstGeom prst="rect">
            <a:avLst/>
          </a:prstGeom>
          <a:noFill/>
        </p:spPr>
      </p:pic>
      <p:sp>
        <p:nvSpPr>
          <p:cNvPr id="8" name="TextBox 7">
            <a:extLst>
              <a:ext uri="{FF2B5EF4-FFF2-40B4-BE49-F238E27FC236}">
                <a16:creationId xmlns:a16="http://schemas.microsoft.com/office/drawing/2014/main" id="{649567D1-D7CD-4DBF-AD8B-7899984F4825}"/>
              </a:ext>
            </a:extLst>
          </p:cNvPr>
          <p:cNvSpPr txBox="1"/>
          <p:nvPr/>
        </p:nvSpPr>
        <p:spPr>
          <a:xfrm>
            <a:off x="4025900" y="5997719"/>
            <a:ext cx="4959074"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t>Method 1: Joint coding with 1x1 conv. layer  </a:t>
            </a:r>
          </a:p>
        </p:txBody>
      </p:sp>
    </p:spTree>
    <p:extLst>
      <p:ext uri="{BB962C8B-B14F-4D97-AF65-F5344CB8AC3E}">
        <p14:creationId xmlns:p14="http://schemas.microsoft.com/office/powerpoint/2010/main" val="1596728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5F6017-FFF7-4913-84E3-76EDB161B841}"/>
              </a:ext>
            </a:extLst>
          </p:cNvPr>
          <p:cNvSpPr>
            <a:spLocks noGrp="1"/>
          </p:cNvSpPr>
          <p:nvPr>
            <p:ph type="title"/>
          </p:nvPr>
        </p:nvSpPr>
        <p:spPr/>
        <p:txBody>
          <a:bodyPr/>
          <a:lstStyle/>
          <a:p>
            <a:r>
              <a:rPr lang="en-US" dirty="0"/>
              <a:t>This contribution</a:t>
            </a:r>
          </a:p>
        </p:txBody>
      </p:sp>
      <p:sp>
        <p:nvSpPr>
          <p:cNvPr id="5" name="Subtitle 2">
            <a:extLst>
              <a:ext uri="{FF2B5EF4-FFF2-40B4-BE49-F238E27FC236}">
                <a16:creationId xmlns:a16="http://schemas.microsoft.com/office/drawing/2014/main" id="{6F9B8E5B-3B03-496C-A4AC-FE62C3BA1BAC}"/>
              </a:ext>
            </a:extLst>
          </p:cNvPr>
          <p:cNvSpPr txBox="1">
            <a:spLocks/>
          </p:cNvSpPr>
          <p:nvPr/>
        </p:nvSpPr>
        <p:spPr>
          <a:xfrm>
            <a:off x="479793" y="1447060"/>
            <a:ext cx="11202619" cy="4811699"/>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pPr marL="342900" indent="-342900" algn="just">
              <a:buFont typeface="Arial" panose="020B0604020202020204" pitchFamily="34" charset="0"/>
              <a:buChar char="•"/>
            </a:pPr>
            <a:r>
              <a:rPr lang="en-US" dirty="0">
                <a:solidFill>
                  <a:schemeClr val="tx1"/>
                </a:solidFill>
              </a:rPr>
              <a:t>Goal: improve the performance of </a:t>
            </a:r>
            <a:r>
              <a:rPr lang="en-US" i="1" dirty="0">
                <a:solidFill>
                  <a:schemeClr val="tx1"/>
                </a:solidFill>
              </a:rPr>
              <a:t>joint coding</a:t>
            </a:r>
          </a:p>
          <a:p>
            <a:pPr marL="342900" indent="-342900" algn="just">
              <a:buFont typeface="Arial" panose="020B0604020202020204" pitchFamily="34" charset="0"/>
              <a:buChar char="•"/>
            </a:pPr>
            <a:r>
              <a:rPr lang="en-US" dirty="0">
                <a:solidFill>
                  <a:schemeClr val="tx1"/>
                </a:solidFill>
              </a:rPr>
              <a:t>Additional layer </a:t>
            </a:r>
            <a:r>
              <a:rPr lang="en-US" u="sng" dirty="0">
                <a:solidFill>
                  <a:schemeClr val="tx1"/>
                </a:solidFill>
              </a:rPr>
              <a:t>1x1 convolution </a:t>
            </a:r>
            <a:r>
              <a:rPr lang="en-US" dirty="0">
                <a:solidFill>
                  <a:schemeClr val="tx1"/>
                </a:solidFill>
              </a:rPr>
              <a:t>with </a:t>
            </a:r>
            <a:r>
              <a:rPr lang="en-US" dirty="0" err="1">
                <a:solidFill>
                  <a:schemeClr val="tx1"/>
                </a:solidFill>
              </a:rPr>
              <a:t>pReLU</a:t>
            </a:r>
            <a:r>
              <a:rPr lang="en-US" dirty="0">
                <a:solidFill>
                  <a:schemeClr val="tx1"/>
                </a:solidFill>
              </a:rPr>
              <a:t> activation </a:t>
            </a:r>
            <a:r>
              <a:rPr lang="en-US" dirty="0">
                <a:solidFill>
                  <a:schemeClr val="tx1"/>
                </a:solidFill>
                <a:sym typeface="Wingdings" panose="05000000000000000000" pitchFamily="2" charset="2"/>
              </a:rPr>
              <a:t> cross-component</a:t>
            </a:r>
          </a:p>
          <a:p>
            <a:pPr marL="342900" indent="-342900" algn="just">
              <a:buFont typeface="Arial" panose="020B0604020202020204" pitchFamily="34" charset="0"/>
              <a:buChar char="•"/>
            </a:pPr>
            <a:r>
              <a:rPr lang="en-US" dirty="0">
                <a:solidFill>
                  <a:schemeClr val="tx1"/>
                </a:solidFill>
                <a:sym typeface="Wingdings" panose="05000000000000000000" pitchFamily="2" charset="2"/>
              </a:rPr>
              <a:t>Method 2:</a:t>
            </a: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lvl="1" algn="just"/>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p:txBody>
      </p:sp>
      <p:sp>
        <p:nvSpPr>
          <p:cNvPr id="8" name="TextBox 7">
            <a:extLst>
              <a:ext uri="{FF2B5EF4-FFF2-40B4-BE49-F238E27FC236}">
                <a16:creationId xmlns:a16="http://schemas.microsoft.com/office/drawing/2014/main" id="{649567D1-D7CD-4DBF-AD8B-7899984F4825}"/>
              </a:ext>
            </a:extLst>
          </p:cNvPr>
          <p:cNvSpPr txBox="1"/>
          <p:nvPr/>
        </p:nvSpPr>
        <p:spPr>
          <a:xfrm>
            <a:off x="4025899" y="5997719"/>
            <a:ext cx="5693135"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t>Method 2: Method 1 + remove all GDN layers</a:t>
            </a:r>
          </a:p>
        </p:txBody>
      </p:sp>
      <p:pic>
        <p:nvPicPr>
          <p:cNvPr id="9" name="Picture 8">
            <a:extLst>
              <a:ext uri="{FF2B5EF4-FFF2-40B4-BE49-F238E27FC236}">
                <a16:creationId xmlns:a16="http://schemas.microsoft.com/office/drawing/2014/main" id="{BB5E42F2-C495-49F1-AFE2-E288474C03A6}"/>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17997" y="2407527"/>
            <a:ext cx="5303520" cy="3580765"/>
          </a:xfrm>
          <a:prstGeom prst="rect">
            <a:avLst/>
          </a:prstGeom>
          <a:noFill/>
        </p:spPr>
      </p:pic>
    </p:spTree>
    <p:extLst>
      <p:ext uri="{BB962C8B-B14F-4D97-AF65-F5344CB8AC3E}">
        <p14:creationId xmlns:p14="http://schemas.microsoft.com/office/powerpoint/2010/main" val="3140329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9F017-41E0-48C4-ABA7-3085336AE975}"/>
              </a:ext>
            </a:extLst>
          </p:cNvPr>
          <p:cNvSpPr>
            <a:spLocks noGrp="1"/>
          </p:cNvSpPr>
          <p:nvPr>
            <p:ph type="title"/>
          </p:nvPr>
        </p:nvSpPr>
        <p:spPr/>
        <p:txBody>
          <a:bodyPr/>
          <a:lstStyle/>
          <a:p>
            <a:r>
              <a:rPr lang="en-US" dirty="0"/>
              <a:t>Results</a:t>
            </a:r>
          </a:p>
        </p:txBody>
      </p:sp>
      <p:sp>
        <p:nvSpPr>
          <p:cNvPr id="6" name="Subtitle 2">
            <a:extLst>
              <a:ext uri="{FF2B5EF4-FFF2-40B4-BE49-F238E27FC236}">
                <a16:creationId xmlns:a16="http://schemas.microsoft.com/office/drawing/2014/main" id="{00AF2098-C9A1-4093-A92D-F9152EDA3D8B}"/>
              </a:ext>
            </a:extLst>
          </p:cNvPr>
          <p:cNvSpPr txBox="1">
            <a:spLocks/>
          </p:cNvSpPr>
          <p:nvPr/>
        </p:nvSpPr>
        <p:spPr>
          <a:xfrm>
            <a:off x="479793" y="1447060"/>
            <a:ext cx="11202619" cy="4811699"/>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pPr marL="342900" indent="-342900" algn="just">
              <a:buFont typeface="Arial" panose="020B0604020202020204" pitchFamily="34" charset="0"/>
              <a:buChar char="•"/>
            </a:pPr>
            <a:r>
              <a:rPr lang="en-US" dirty="0">
                <a:solidFill>
                  <a:schemeClr val="tx1"/>
                </a:solidFill>
              </a:rPr>
              <a:t>Training dataset: Vimeo90K</a:t>
            </a:r>
          </a:p>
          <a:p>
            <a:pPr marL="342900" indent="-342900" algn="just">
              <a:buFont typeface="Arial" panose="020B0604020202020204" pitchFamily="34" charset="0"/>
              <a:buChar char="•"/>
            </a:pPr>
            <a:r>
              <a:rPr lang="en-US" dirty="0">
                <a:solidFill>
                  <a:schemeClr val="tx1"/>
                </a:solidFill>
              </a:rPr>
              <a:t>Trained for 5 rate points aligned with 5 QP values (JVET-T0041)</a:t>
            </a:r>
          </a:p>
          <a:p>
            <a:pPr marL="342900" indent="-342900" algn="just">
              <a:buFont typeface="Arial" panose="020B0604020202020204" pitchFamily="34" charset="0"/>
              <a:buChar char="•"/>
            </a:pPr>
            <a:r>
              <a:rPr lang="en-US" dirty="0">
                <a:solidFill>
                  <a:schemeClr val="tx1"/>
                </a:solidFill>
              </a:rPr>
              <a:t>Results over JVET-T0123</a:t>
            </a: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r>
              <a:rPr lang="en-US" dirty="0">
                <a:solidFill>
                  <a:schemeClr val="tx1"/>
                </a:solidFill>
              </a:rPr>
              <a:t>Results over HEVC</a:t>
            </a: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lvl="1" algn="just"/>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p:txBody>
      </p:sp>
      <p:graphicFrame>
        <p:nvGraphicFramePr>
          <p:cNvPr id="12" name="Table 11">
            <a:extLst>
              <a:ext uri="{FF2B5EF4-FFF2-40B4-BE49-F238E27FC236}">
                <a16:creationId xmlns:a16="http://schemas.microsoft.com/office/drawing/2014/main" id="{88D8692C-37DB-4895-96A2-0136BF2925ED}"/>
              </a:ext>
            </a:extLst>
          </p:cNvPr>
          <p:cNvGraphicFramePr>
            <a:graphicFrameLocks noGrp="1"/>
          </p:cNvGraphicFramePr>
          <p:nvPr>
            <p:extLst>
              <p:ext uri="{D42A27DB-BD31-4B8C-83A1-F6EECF244321}">
                <p14:modId xmlns:p14="http://schemas.microsoft.com/office/powerpoint/2010/main" val="1109192774"/>
              </p:ext>
            </p:extLst>
          </p:nvPr>
        </p:nvGraphicFramePr>
        <p:xfrm>
          <a:off x="436236" y="2944720"/>
          <a:ext cx="4949072" cy="974614"/>
        </p:xfrm>
        <a:graphic>
          <a:graphicData uri="http://schemas.openxmlformats.org/drawingml/2006/table">
            <a:tbl>
              <a:tblPr firstRow="1" firstCol="1" bandRow="1"/>
              <a:tblGrid>
                <a:gridCol w="1597418">
                  <a:extLst>
                    <a:ext uri="{9D8B030D-6E8A-4147-A177-3AD203B41FA5}">
                      <a16:colId xmlns:a16="http://schemas.microsoft.com/office/drawing/2014/main" val="1161141501"/>
                    </a:ext>
                  </a:extLst>
                </a:gridCol>
                <a:gridCol w="1032477">
                  <a:extLst>
                    <a:ext uri="{9D8B030D-6E8A-4147-A177-3AD203B41FA5}">
                      <a16:colId xmlns:a16="http://schemas.microsoft.com/office/drawing/2014/main" val="1114794594"/>
                    </a:ext>
                  </a:extLst>
                </a:gridCol>
                <a:gridCol w="1032477">
                  <a:extLst>
                    <a:ext uri="{9D8B030D-6E8A-4147-A177-3AD203B41FA5}">
                      <a16:colId xmlns:a16="http://schemas.microsoft.com/office/drawing/2014/main" val="1010705319"/>
                    </a:ext>
                  </a:extLst>
                </a:gridCol>
                <a:gridCol w="1286700">
                  <a:extLst>
                    <a:ext uri="{9D8B030D-6E8A-4147-A177-3AD203B41FA5}">
                      <a16:colId xmlns:a16="http://schemas.microsoft.com/office/drawing/2014/main" val="1818352610"/>
                    </a:ext>
                  </a:extLst>
                </a:gridCol>
              </a:tblGrid>
              <a:tr h="243467">
                <a:tc>
                  <a:txBody>
                    <a:bodyPr/>
                    <a:lstStyle/>
                    <a:p>
                      <a:endParaRPr lang="en-US" sz="1600" dirty="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 Over separate coding in JVET-T0123</a:t>
                      </a:r>
                      <a:endParaRPr lang="en-US"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1192061"/>
                  </a:ext>
                </a:extLst>
              </a:tr>
              <a:tr h="243467">
                <a:tc>
                  <a:txBody>
                    <a:bodyPr/>
                    <a:lstStyle/>
                    <a:p>
                      <a:endParaRPr lang="en-US" sz="16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Y</a:t>
                      </a:r>
                      <a:endParaRPr lang="en-US"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U</a:t>
                      </a:r>
                      <a:endParaRPr lang="en-US" sz="2000" dirty="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V</a:t>
                      </a:r>
                      <a:endParaRPr lang="en-US" sz="2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5437274"/>
                  </a:ext>
                </a:extLst>
              </a:tr>
              <a:tr h="24346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Method 1</a:t>
                      </a:r>
                      <a:endParaRPr lang="en-US"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-6.57%</a:t>
                      </a:r>
                      <a:endParaRPr lang="en-US"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-4.51%</a:t>
                      </a:r>
                      <a:endParaRPr lang="en-US" sz="2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-7.57%</a:t>
                      </a:r>
                      <a:endParaRPr lang="en-US" sz="20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0775349"/>
                  </a:ext>
                </a:extLst>
              </a:tr>
              <a:tr h="24346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Method 2</a:t>
                      </a:r>
                      <a:endParaRPr lang="en-US"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-6.81%</a:t>
                      </a:r>
                      <a:endParaRPr lang="en-US"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-6.04%</a:t>
                      </a:r>
                      <a:endParaRPr lang="en-US" sz="2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-9.07%</a:t>
                      </a:r>
                      <a:endParaRPr lang="en-US" sz="20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0155797"/>
                  </a:ext>
                </a:extLst>
              </a:tr>
            </a:tbl>
          </a:graphicData>
        </a:graphic>
      </p:graphicFrame>
      <p:graphicFrame>
        <p:nvGraphicFramePr>
          <p:cNvPr id="14" name="Table 13">
            <a:extLst>
              <a:ext uri="{FF2B5EF4-FFF2-40B4-BE49-F238E27FC236}">
                <a16:creationId xmlns:a16="http://schemas.microsoft.com/office/drawing/2014/main" id="{15C4F1A5-AA81-40FB-A3A6-96AD42EE3B43}"/>
              </a:ext>
            </a:extLst>
          </p:cNvPr>
          <p:cNvGraphicFramePr>
            <a:graphicFrameLocks noGrp="1"/>
          </p:cNvGraphicFramePr>
          <p:nvPr>
            <p:extLst>
              <p:ext uri="{D42A27DB-BD31-4B8C-83A1-F6EECF244321}">
                <p14:modId xmlns:p14="http://schemas.microsoft.com/office/powerpoint/2010/main" val="2054506785"/>
              </p:ext>
            </p:extLst>
          </p:nvPr>
        </p:nvGraphicFramePr>
        <p:xfrm>
          <a:off x="5385308" y="2942066"/>
          <a:ext cx="3238492" cy="973868"/>
        </p:xfrm>
        <a:graphic>
          <a:graphicData uri="http://schemas.openxmlformats.org/drawingml/2006/table">
            <a:tbl>
              <a:tblPr firstRow="1" firstCol="1" bandRow="1"/>
              <a:tblGrid>
                <a:gridCol w="997617">
                  <a:extLst>
                    <a:ext uri="{9D8B030D-6E8A-4147-A177-3AD203B41FA5}">
                      <a16:colId xmlns:a16="http://schemas.microsoft.com/office/drawing/2014/main" val="1114794594"/>
                    </a:ext>
                  </a:extLst>
                </a:gridCol>
                <a:gridCol w="997617">
                  <a:extLst>
                    <a:ext uri="{9D8B030D-6E8A-4147-A177-3AD203B41FA5}">
                      <a16:colId xmlns:a16="http://schemas.microsoft.com/office/drawing/2014/main" val="1010705319"/>
                    </a:ext>
                  </a:extLst>
                </a:gridCol>
                <a:gridCol w="1243258">
                  <a:extLst>
                    <a:ext uri="{9D8B030D-6E8A-4147-A177-3AD203B41FA5}">
                      <a16:colId xmlns:a16="http://schemas.microsoft.com/office/drawing/2014/main" val="1818352610"/>
                    </a:ext>
                  </a:extLst>
                </a:gridCol>
              </a:tblGrid>
              <a:tr h="243467">
                <a:tc gridSpan="3">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 Over six-channel coding in JVET-T0123</a:t>
                      </a:r>
                      <a:endParaRPr lang="en-US"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1192061"/>
                  </a:ext>
                </a:extLst>
              </a:tr>
              <a:tr h="24346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Y</a:t>
                      </a:r>
                      <a:endParaRPr lang="en-US"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U</a:t>
                      </a:r>
                      <a:endParaRPr lang="en-US" sz="2000" dirty="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V</a:t>
                      </a:r>
                      <a:endParaRPr lang="en-US" sz="2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5437274"/>
                  </a:ext>
                </a:extLst>
              </a:tr>
              <a:tr h="24346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-6.61%</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-5.91%</a:t>
                      </a: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-3.50%</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0775349"/>
                  </a:ext>
                </a:extLst>
              </a:tr>
              <a:tr h="24346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-6.84%</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-7.47%</a:t>
                      </a: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-5.30%</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0155797"/>
                  </a:ext>
                </a:extLst>
              </a:tr>
            </a:tbl>
          </a:graphicData>
        </a:graphic>
      </p:graphicFrame>
      <p:graphicFrame>
        <p:nvGraphicFramePr>
          <p:cNvPr id="15" name="Table 14">
            <a:extLst>
              <a:ext uri="{FF2B5EF4-FFF2-40B4-BE49-F238E27FC236}">
                <a16:creationId xmlns:a16="http://schemas.microsoft.com/office/drawing/2014/main" id="{20C7E597-5B16-4771-9B94-01D9B0CAD85A}"/>
              </a:ext>
            </a:extLst>
          </p:cNvPr>
          <p:cNvGraphicFramePr>
            <a:graphicFrameLocks noGrp="1"/>
          </p:cNvGraphicFramePr>
          <p:nvPr>
            <p:extLst>
              <p:ext uri="{D42A27DB-BD31-4B8C-83A1-F6EECF244321}">
                <p14:modId xmlns:p14="http://schemas.microsoft.com/office/powerpoint/2010/main" val="2648266476"/>
              </p:ext>
            </p:extLst>
          </p:nvPr>
        </p:nvGraphicFramePr>
        <p:xfrm>
          <a:off x="8623800" y="2942066"/>
          <a:ext cx="3058612" cy="973868"/>
        </p:xfrm>
        <a:graphic>
          <a:graphicData uri="http://schemas.openxmlformats.org/drawingml/2006/table">
            <a:tbl>
              <a:tblPr firstRow="1" firstCol="1" bandRow="1"/>
              <a:tblGrid>
                <a:gridCol w="942205">
                  <a:extLst>
                    <a:ext uri="{9D8B030D-6E8A-4147-A177-3AD203B41FA5}">
                      <a16:colId xmlns:a16="http://schemas.microsoft.com/office/drawing/2014/main" val="1114794594"/>
                    </a:ext>
                  </a:extLst>
                </a:gridCol>
                <a:gridCol w="942205">
                  <a:extLst>
                    <a:ext uri="{9D8B030D-6E8A-4147-A177-3AD203B41FA5}">
                      <a16:colId xmlns:a16="http://schemas.microsoft.com/office/drawing/2014/main" val="1010705319"/>
                    </a:ext>
                  </a:extLst>
                </a:gridCol>
                <a:gridCol w="1174202">
                  <a:extLst>
                    <a:ext uri="{9D8B030D-6E8A-4147-A177-3AD203B41FA5}">
                      <a16:colId xmlns:a16="http://schemas.microsoft.com/office/drawing/2014/main" val="1818352610"/>
                    </a:ext>
                  </a:extLst>
                </a:gridCol>
              </a:tblGrid>
              <a:tr h="243467">
                <a:tc gridSpan="3">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 Over joint coding in JVET-T0123</a:t>
                      </a:r>
                      <a:endParaRPr lang="en-US"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1192061"/>
                  </a:ext>
                </a:extLst>
              </a:tr>
              <a:tr h="24346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Y</a:t>
                      </a:r>
                      <a:endParaRPr lang="en-US"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U</a:t>
                      </a:r>
                      <a:endParaRPr lang="en-US" sz="2000" dirty="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V</a:t>
                      </a:r>
                      <a:endParaRPr lang="en-US" sz="2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5437274"/>
                  </a:ext>
                </a:extLst>
              </a:tr>
              <a:tr h="24346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-6.43%</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-5.56%</a:t>
                      </a: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-6.76%</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0775349"/>
                  </a:ext>
                </a:extLst>
              </a:tr>
              <a:tr h="24346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-6.64%</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-6.97%</a:t>
                      </a: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-8.34%</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0155797"/>
                  </a:ext>
                </a:extLst>
              </a:tr>
            </a:tbl>
          </a:graphicData>
        </a:graphic>
      </p:graphicFrame>
      <p:graphicFrame>
        <p:nvGraphicFramePr>
          <p:cNvPr id="17" name="Table 16">
            <a:extLst>
              <a:ext uri="{FF2B5EF4-FFF2-40B4-BE49-F238E27FC236}">
                <a16:creationId xmlns:a16="http://schemas.microsoft.com/office/drawing/2014/main" id="{5A4C781B-889C-4C41-85BE-AFC46D1460DD}"/>
              </a:ext>
            </a:extLst>
          </p:cNvPr>
          <p:cNvGraphicFramePr>
            <a:graphicFrameLocks noGrp="1"/>
          </p:cNvGraphicFramePr>
          <p:nvPr>
            <p:extLst>
              <p:ext uri="{D42A27DB-BD31-4B8C-83A1-F6EECF244321}">
                <p14:modId xmlns:p14="http://schemas.microsoft.com/office/powerpoint/2010/main" val="2124235306"/>
              </p:ext>
            </p:extLst>
          </p:nvPr>
        </p:nvGraphicFramePr>
        <p:xfrm>
          <a:off x="1943294" y="4835002"/>
          <a:ext cx="4439485" cy="1914237"/>
        </p:xfrm>
        <a:graphic>
          <a:graphicData uri="http://schemas.openxmlformats.org/drawingml/2006/table">
            <a:tbl>
              <a:tblPr firstRow="1" firstCol="1" bandRow="1"/>
              <a:tblGrid>
                <a:gridCol w="1432937">
                  <a:extLst>
                    <a:ext uri="{9D8B030D-6E8A-4147-A177-3AD203B41FA5}">
                      <a16:colId xmlns:a16="http://schemas.microsoft.com/office/drawing/2014/main" val="1456700394"/>
                    </a:ext>
                  </a:extLst>
                </a:gridCol>
                <a:gridCol w="926167">
                  <a:extLst>
                    <a:ext uri="{9D8B030D-6E8A-4147-A177-3AD203B41FA5}">
                      <a16:colId xmlns:a16="http://schemas.microsoft.com/office/drawing/2014/main" val="2821779776"/>
                    </a:ext>
                  </a:extLst>
                </a:gridCol>
                <a:gridCol w="926167">
                  <a:extLst>
                    <a:ext uri="{9D8B030D-6E8A-4147-A177-3AD203B41FA5}">
                      <a16:colId xmlns:a16="http://schemas.microsoft.com/office/drawing/2014/main" val="718157461"/>
                    </a:ext>
                  </a:extLst>
                </a:gridCol>
                <a:gridCol w="1154214">
                  <a:extLst>
                    <a:ext uri="{9D8B030D-6E8A-4147-A177-3AD203B41FA5}">
                      <a16:colId xmlns:a16="http://schemas.microsoft.com/office/drawing/2014/main" val="365955796"/>
                    </a:ext>
                  </a:extLst>
                </a:gridCol>
              </a:tblGrid>
              <a:tr h="207357">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 All Intra</a:t>
                      </a:r>
                      <a:endParaRPr lang="en-US" sz="14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22556671"/>
                  </a:ext>
                </a:extLst>
              </a:tr>
              <a:tr h="207357">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 Over HM-16.20</a:t>
                      </a:r>
                      <a:endParaRPr lang="en-US" sz="14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4531126"/>
                  </a:ext>
                </a:extLst>
              </a:tr>
              <a:tr h="207357">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Y</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U</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V</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8174520"/>
                  </a:ext>
                </a:extLst>
              </a:tr>
              <a:tr h="20735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Class A1</a:t>
                      </a:r>
                      <a:endParaRPr lang="en-US" sz="14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-19.12%</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109.65%</a:t>
                      </a: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-11.03%</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485442697"/>
                  </a:ext>
                </a:extLst>
              </a:tr>
              <a:tr h="20735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Class A2</a:t>
                      </a:r>
                      <a:endParaRPr lang="en-US" sz="14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-19.68%</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83.79%</a:t>
                      </a:r>
                    </a:p>
                  </a:txBody>
                  <a:tcPr marL="68580" marR="68580" marT="0" marB="0" anchor="ctr">
                    <a:lnL>
                      <a:noFill/>
                    </a:lnL>
                    <a:lnR>
                      <a:noFill/>
                    </a:lnR>
                    <a:lnT>
                      <a:noFill/>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85.44%</a:t>
                      </a: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83560261"/>
                  </a:ext>
                </a:extLst>
              </a:tr>
              <a:tr h="20735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Class B</a:t>
                      </a:r>
                      <a:endParaRPr lang="en-US" sz="14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-9.47%</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19.83%</a:t>
                      </a:r>
                    </a:p>
                  </a:txBody>
                  <a:tcPr marL="68580" marR="68580" marT="0" marB="0" anchor="ctr">
                    <a:lnL>
                      <a:noFill/>
                    </a:lnL>
                    <a:lnR>
                      <a:noFill/>
                    </a:lnR>
                    <a:lnT>
                      <a:noFill/>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SimSun" panose="02010600030101010101" pitchFamily="2" charset="-122"/>
                        </a:rPr>
                        <a:t>-1.85%</a:t>
                      </a:r>
                      <a:endParaRPr lang="en-US" sz="14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25140979"/>
                  </a:ext>
                </a:extLst>
              </a:tr>
              <a:tr h="20735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Class C</a:t>
                      </a:r>
                      <a:endParaRPr lang="en-US" sz="14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-5.91%</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24.96%</a:t>
                      </a:r>
                    </a:p>
                  </a:txBody>
                  <a:tcPr marL="68580" marR="68580" marT="0" marB="0" anchor="ctr">
                    <a:lnL>
                      <a:noFill/>
                    </a:lnL>
                    <a:lnR>
                      <a:noFill/>
                    </a:lnR>
                    <a:lnT>
                      <a:noFill/>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18.98%</a:t>
                      </a: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23779958"/>
                  </a:ext>
                </a:extLst>
              </a:tr>
              <a:tr h="20735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Class E</a:t>
                      </a:r>
                      <a:endParaRPr lang="en-US" sz="14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-11.98%</a:t>
                      </a: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16.68%</a:t>
                      </a: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-14.73%</a:t>
                      </a: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97778453"/>
                  </a:ext>
                </a:extLst>
              </a:tr>
              <a:tr h="20735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Overall </a:t>
                      </a:r>
                      <a:endParaRPr lang="en-US" sz="14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-12.41%</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46.07%</a:t>
                      </a: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13.65%</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0429154"/>
                  </a:ext>
                </a:extLst>
              </a:tr>
            </a:tbl>
          </a:graphicData>
        </a:graphic>
      </p:graphicFrame>
      <p:graphicFrame>
        <p:nvGraphicFramePr>
          <p:cNvPr id="18" name="Table 17">
            <a:extLst>
              <a:ext uri="{FF2B5EF4-FFF2-40B4-BE49-F238E27FC236}">
                <a16:creationId xmlns:a16="http://schemas.microsoft.com/office/drawing/2014/main" id="{8C8D8806-667D-4703-AC34-A53A3BDA0901}"/>
              </a:ext>
            </a:extLst>
          </p:cNvPr>
          <p:cNvGraphicFramePr>
            <a:graphicFrameLocks noGrp="1"/>
          </p:cNvGraphicFramePr>
          <p:nvPr>
            <p:extLst>
              <p:ext uri="{D42A27DB-BD31-4B8C-83A1-F6EECF244321}">
                <p14:modId xmlns:p14="http://schemas.microsoft.com/office/powerpoint/2010/main" val="2321903624"/>
              </p:ext>
            </p:extLst>
          </p:nvPr>
        </p:nvGraphicFramePr>
        <p:xfrm>
          <a:off x="6382779" y="4835002"/>
          <a:ext cx="3006548" cy="1914237"/>
        </p:xfrm>
        <a:graphic>
          <a:graphicData uri="http://schemas.openxmlformats.org/drawingml/2006/table">
            <a:tbl>
              <a:tblPr firstRow="1" firstCol="1" bandRow="1"/>
              <a:tblGrid>
                <a:gridCol w="926167">
                  <a:extLst>
                    <a:ext uri="{9D8B030D-6E8A-4147-A177-3AD203B41FA5}">
                      <a16:colId xmlns:a16="http://schemas.microsoft.com/office/drawing/2014/main" val="2821779776"/>
                    </a:ext>
                  </a:extLst>
                </a:gridCol>
                <a:gridCol w="926167">
                  <a:extLst>
                    <a:ext uri="{9D8B030D-6E8A-4147-A177-3AD203B41FA5}">
                      <a16:colId xmlns:a16="http://schemas.microsoft.com/office/drawing/2014/main" val="718157461"/>
                    </a:ext>
                  </a:extLst>
                </a:gridCol>
                <a:gridCol w="1154214">
                  <a:extLst>
                    <a:ext uri="{9D8B030D-6E8A-4147-A177-3AD203B41FA5}">
                      <a16:colId xmlns:a16="http://schemas.microsoft.com/office/drawing/2014/main" val="365955796"/>
                    </a:ext>
                  </a:extLst>
                </a:gridCol>
              </a:tblGrid>
              <a:tr h="207357">
                <a:tc gridSpan="3">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 All Intra</a:t>
                      </a:r>
                      <a:endParaRPr lang="en-US" sz="14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22556671"/>
                  </a:ext>
                </a:extLst>
              </a:tr>
              <a:tr h="207357">
                <a:tc gridSpan="3">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 Over HM-16.20</a:t>
                      </a:r>
                      <a:endParaRPr lang="en-US" sz="14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4531126"/>
                  </a:ext>
                </a:extLst>
              </a:tr>
              <a:tr h="20735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Y</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U</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V</a:t>
                      </a:r>
                      <a:endParaRPr lang="en-US" sz="11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8174520"/>
                  </a:ext>
                </a:extLst>
              </a:tr>
              <a:tr h="20735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-18.12%</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74.46%</a:t>
                      </a: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-10.32%</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485442697"/>
                  </a:ext>
                </a:extLst>
              </a:tr>
              <a:tr h="20735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-19.26%</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70.31%</a:t>
                      </a:r>
                    </a:p>
                  </a:txBody>
                  <a:tcPr marL="68580" marR="68580" marT="0" marB="0" anchor="ctr">
                    <a:lnL>
                      <a:noFill/>
                    </a:lnL>
                    <a:lnR>
                      <a:noFill/>
                    </a:lnR>
                    <a:lnT>
                      <a:noFill/>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79.23%</a:t>
                      </a: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83560261"/>
                  </a:ext>
                </a:extLst>
              </a:tr>
              <a:tr h="20735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-10.16%</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23.22%</a:t>
                      </a:r>
                    </a:p>
                  </a:txBody>
                  <a:tcPr marL="68580" marR="68580" marT="0" marB="0" anchor="ctr">
                    <a:lnL>
                      <a:noFill/>
                    </a:lnL>
                    <a:lnR>
                      <a:noFill/>
                    </a:lnR>
                    <a:lnT>
                      <a:noFill/>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-4.30%</a:t>
                      </a: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25140979"/>
                  </a:ext>
                </a:extLst>
              </a:tr>
              <a:tr h="20735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-6.20%</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21.44%</a:t>
                      </a:r>
                    </a:p>
                  </a:txBody>
                  <a:tcPr marL="68580" marR="68580" marT="0" marB="0" anchor="ctr">
                    <a:lnL>
                      <a:noFill/>
                    </a:lnL>
                    <a:lnR>
                      <a:noFill/>
                    </a:lnR>
                    <a:lnT>
                      <a:noFill/>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10.98%</a:t>
                      </a: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23779958"/>
                  </a:ext>
                </a:extLst>
              </a:tr>
              <a:tr h="20735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-13.08%</a:t>
                      </a: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12.85%</a:t>
                      </a: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-10.92%</a:t>
                      </a: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97778453"/>
                  </a:ext>
                </a:extLst>
              </a:tr>
              <a:tr h="20735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-12.61%</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37.48%</a:t>
                      </a: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10.91%</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0429154"/>
                  </a:ext>
                </a:extLst>
              </a:tr>
            </a:tbl>
          </a:graphicData>
        </a:graphic>
      </p:graphicFrame>
      <p:sp>
        <p:nvSpPr>
          <p:cNvPr id="20" name="TextBox 19">
            <a:extLst>
              <a:ext uri="{FF2B5EF4-FFF2-40B4-BE49-F238E27FC236}">
                <a16:creationId xmlns:a16="http://schemas.microsoft.com/office/drawing/2014/main" id="{1D5236CD-0EB0-485F-A6B7-00BC56412FD6}"/>
              </a:ext>
            </a:extLst>
          </p:cNvPr>
          <p:cNvSpPr txBox="1"/>
          <p:nvPr/>
        </p:nvSpPr>
        <p:spPr>
          <a:xfrm>
            <a:off x="4163036" y="4465670"/>
            <a:ext cx="1488796" cy="369332"/>
          </a:xfrm>
          <a:prstGeom prst="rect">
            <a:avLst/>
          </a:prstGeom>
          <a:noFill/>
          <a:ln>
            <a:noFill/>
          </a:ln>
        </p:spPr>
        <p:txBody>
          <a:bodyPr wrap="square">
            <a:spAutoFit/>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solidFill>
                  <a:srgbClr val="000000"/>
                </a:solidFill>
                <a:effectLst/>
                <a:ea typeface="Times New Roman" panose="02020603050405020304" pitchFamily="18" charset="0"/>
                <a:cs typeface="Arial" panose="020B0604020202020204" pitchFamily="34" charset="0"/>
              </a:rPr>
              <a:t>Method 1</a:t>
            </a:r>
            <a:endParaRPr lang="en-US" sz="2800" dirty="0">
              <a:effectLst/>
              <a:ea typeface="SimSun" panose="02010600030101010101" pitchFamily="2" charset="-122"/>
            </a:endParaRPr>
          </a:p>
        </p:txBody>
      </p:sp>
      <p:sp>
        <p:nvSpPr>
          <p:cNvPr id="21" name="TextBox 20">
            <a:extLst>
              <a:ext uri="{FF2B5EF4-FFF2-40B4-BE49-F238E27FC236}">
                <a16:creationId xmlns:a16="http://schemas.microsoft.com/office/drawing/2014/main" id="{109BA04B-E643-4FD6-BDD2-866520671763}"/>
              </a:ext>
            </a:extLst>
          </p:cNvPr>
          <p:cNvSpPr txBox="1"/>
          <p:nvPr/>
        </p:nvSpPr>
        <p:spPr>
          <a:xfrm>
            <a:off x="7099079" y="4465670"/>
            <a:ext cx="1488796" cy="369332"/>
          </a:xfrm>
          <a:prstGeom prst="rect">
            <a:avLst/>
          </a:prstGeom>
          <a:noFill/>
          <a:ln>
            <a:noFill/>
          </a:ln>
        </p:spPr>
        <p:txBody>
          <a:bodyPr wrap="square">
            <a:spAutoFit/>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solidFill>
                  <a:srgbClr val="000000"/>
                </a:solidFill>
                <a:effectLst/>
                <a:ea typeface="Times New Roman" panose="02020603050405020304" pitchFamily="18" charset="0"/>
                <a:cs typeface="Arial" panose="020B0604020202020204" pitchFamily="34" charset="0"/>
              </a:rPr>
              <a:t>Method 2</a:t>
            </a:r>
            <a:endParaRPr lang="en-US" sz="2800" dirty="0">
              <a:effectLst/>
              <a:ea typeface="SimSun" panose="02010600030101010101" pitchFamily="2" charset="-122"/>
            </a:endParaRPr>
          </a:p>
        </p:txBody>
      </p:sp>
    </p:spTree>
    <p:extLst>
      <p:ext uri="{BB962C8B-B14F-4D97-AF65-F5344CB8AC3E}">
        <p14:creationId xmlns:p14="http://schemas.microsoft.com/office/powerpoint/2010/main" val="2845193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9F017-41E0-48C4-ABA7-3085336AE975}"/>
              </a:ext>
            </a:extLst>
          </p:cNvPr>
          <p:cNvSpPr>
            <a:spLocks noGrp="1"/>
          </p:cNvSpPr>
          <p:nvPr>
            <p:ph type="title"/>
          </p:nvPr>
        </p:nvSpPr>
        <p:spPr/>
        <p:txBody>
          <a:bodyPr/>
          <a:lstStyle/>
          <a:p>
            <a:r>
              <a:rPr lang="en-US" dirty="0"/>
              <a:t>Results</a:t>
            </a:r>
          </a:p>
        </p:txBody>
      </p:sp>
      <p:sp>
        <p:nvSpPr>
          <p:cNvPr id="6" name="Subtitle 2">
            <a:extLst>
              <a:ext uri="{FF2B5EF4-FFF2-40B4-BE49-F238E27FC236}">
                <a16:creationId xmlns:a16="http://schemas.microsoft.com/office/drawing/2014/main" id="{00AF2098-C9A1-4093-A92D-F9152EDA3D8B}"/>
              </a:ext>
            </a:extLst>
          </p:cNvPr>
          <p:cNvSpPr txBox="1">
            <a:spLocks/>
          </p:cNvSpPr>
          <p:nvPr/>
        </p:nvSpPr>
        <p:spPr>
          <a:xfrm>
            <a:off x="479793" y="1447060"/>
            <a:ext cx="11202619" cy="4811699"/>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pPr marL="342900" indent="-342900" algn="just">
              <a:buFont typeface="Arial" panose="020B0604020202020204" pitchFamily="34" charset="0"/>
              <a:buChar char="•"/>
            </a:pPr>
            <a:r>
              <a:rPr lang="en-US" dirty="0">
                <a:solidFill>
                  <a:schemeClr val="tx1"/>
                </a:solidFill>
              </a:rPr>
              <a:t>Training dataset: Vimeo90K</a:t>
            </a:r>
          </a:p>
          <a:p>
            <a:pPr marL="342900" indent="-342900" algn="just">
              <a:buFont typeface="Arial" panose="020B0604020202020204" pitchFamily="34" charset="0"/>
              <a:buChar char="•"/>
            </a:pPr>
            <a:r>
              <a:rPr lang="en-US" dirty="0">
                <a:solidFill>
                  <a:schemeClr val="tx1"/>
                </a:solidFill>
              </a:rPr>
              <a:t>Trained for 5 rate points aligned with 5 QP values (JVET-T0041)</a:t>
            </a:r>
          </a:p>
          <a:p>
            <a:pPr marL="342900" indent="-342900" algn="just">
              <a:buFont typeface="Arial" panose="020B0604020202020204" pitchFamily="34" charset="0"/>
              <a:buChar char="•"/>
            </a:pPr>
            <a:r>
              <a:rPr lang="en-US" dirty="0">
                <a:solidFill>
                  <a:schemeClr val="tx1"/>
                </a:solidFill>
              </a:rPr>
              <a:t>Results over JVET-T0123</a:t>
            </a: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r>
              <a:rPr lang="en-US" dirty="0">
                <a:solidFill>
                  <a:schemeClr val="tx1"/>
                </a:solidFill>
              </a:rPr>
              <a:t>Complexity: Number of trainable parameters</a:t>
            </a: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lvl="1" algn="just"/>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p:txBody>
      </p:sp>
      <p:graphicFrame>
        <p:nvGraphicFramePr>
          <p:cNvPr id="12" name="Table 11">
            <a:extLst>
              <a:ext uri="{FF2B5EF4-FFF2-40B4-BE49-F238E27FC236}">
                <a16:creationId xmlns:a16="http://schemas.microsoft.com/office/drawing/2014/main" id="{88D8692C-37DB-4895-96A2-0136BF2925ED}"/>
              </a:ext>
            </a:extLst>
          </p:cNvPr>
          <p:cNvGraphicFramePr>
            <a:graphicFrameLocks noGrp="1"/>
          </p:cNvGraphicFramePr>
          <p:nvPr/>
        </p:nvGraphicFramePr>
        <p:xfrm>
          <a:off x="436236" y="2944720"/>
          <a:ext cx="4949072" cy="974614"/>
        </p:xfrm>
        <a:graphic>
          <a:graphicData uri="http://schemas.openxmlformats.org/drawingml/2006/table">
            <a:tbl>
              <a:tblPr firstRow="1" firstCol="1" bandRow="1"/>
              <a:tblGrid>
                <a:gridCol w="1597418">
                  <a:extLst>
                    <a:ext uri="{9D8B030D-6E8A-4147-A177-3AD203B41FA5}">
                      <a16:colId xmlns:a16="http://schemas.microsoft.com/office/drawing/2014/main" val="1161141501"/>
                    </a:ext>
                  </a:extLst>
                </a:gridCol>
                <a:gridCol w="1032477">
                  <a:extLst>
                    <a:ext uri="{9D8B030D-6E8A-4147-A177-3AD203B41FA5}">
                      <a16:colId xmlns:a16="http://schemas.microsoft.com/office/drawing/2014/main" val="1114794594"/>
                    </a:ext>
                  </a:extLst>
                </a:gridCol>
                <a:gridCol w="1032477">
                  <a:extLst>
                    <a:ext uri="{9D8B030D-6E8A-4147-A177-3AD203B41FA5}">
                      <a16:colId xmlns:a16="http://schemas.microsoft.com/office/drawing/2014/main" val="1010705319"/>
                    </a:ext>
                  </a:extLst>
                </a:gridCol>
                <a:gridCol w="1286700">
                  <a:extLst>
                    <a:ext uri="{9D8B030D-6E8A-4147-A177-3AD203B41FA5}">
                      <a16:colId xmlns:a16="http://schemas.microsoft.com/office/drawing/2014/main" val="1818352610"/>
                    </a:ext>
                  </a:extLst>
                </a:gridCol>
              </a:tblGrid>
              <a:tr h="243467">
                <a:tc>
                  <a:txBody>
                    <a:bodyPr/>
                    <a:lstStyle/>
                    <a:p>
                      <a:endParaRPr lang="en-US" sz="1600" dirty="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 Over separate coding in JVET-T0123</a:t>
                      </a:r>
                      <a:endParaRPr lang="en-US"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1192061"/>
                  </a:ext>
                </a:extLst>
              </a:tr>
              <a:tr h="243467">
                <a:tc>
                  <a:txBody>
                    <a:bodyPr/>
                    <a:lstStyle/>
                    <a:p>
                      <a:endParaRPr lang="en-US" sz="16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Y</a:t>
                      </a:r>
                      <a:endParaRPr lang="en-US"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U</a:t>
                      </a:r>
                      <a:endParaRPr lang="en-US" sz="2000" dirty="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V</a:t>
                      </a:r>
                      <a:endParaRPr lang="en-US" sz="2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5437274"/>
                  </a:ext>
                </a:extLst>
              </a:tr>
              <a:tr h="24346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Method 1</a:t>
                      </a:r>
                      <a:endParaRPr lang="en-US"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-6.57%</a:t>
                      </a:r>
                      <a:endParaRPr lang="en-US"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-4.51%</a:t>
                      </a:r>
                      <a:endParaRPr lang="en-US" sz="2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-7.57%</a:t>
                      </a:r>
                      <a:endParaRPr lang="en-US" sz="20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0775349"/>
                  </a:ext>
                </a:extLst>
              </a:tr>
              <a:tr h="24346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Method 2</a:t>
                      </a:r>
                      <a:endParaRPr lang="en-US"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-6.81%</a:t>
                      </a:r>
                      <a:endParaRPr lang="en-US"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-6.04%</a:t>
                      </a:r>
                      <a:endParaRPr lang="en-US" sz="2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-9.07%</a:t>
                      </a:r>
                      <a:endParaRPr lang="en-US" sz="20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0155797"/>
                  </a:ext>
                </a:extLst>
              </a:tr>
            </a:tbl>
          </a:graphicData>
        </a:graphic>
      </p:graphicFrame>
      <p:graphicFrame>
        <p:nvGraphicFramePr>
          <p:cNvPr id="14" name="Table 13">
            <a:extLst>
              <a:ext uri="{FF2B5EF4-FFF2-40B4-BE49-F238E27FC236}">
                <a16:creationId xmlns:a16="http://schemas.microsoft.com/office/drawing/2014/main" id="{15C4F1A5-AA81-40FB-A3A6-96AD42EE3B43}"/>
              </a:ext>
            </a:extLst>
          </p:cNvPr>
          <p:cNvGraphicFramePr>
            <a:graphicFrameLocks noGrp="1"/>
          </p:cNvGraphicFramePr>
          <p:nvPr/>
        </p:nvGraphicFramePr>
        <p:xfrm>
          <a:off x="5385308" y="2942066"/>
          <a:ext cx="3238492" cy="973868"/>
        </p:xfrm>
        <a:graphic>
          <a:graphicData uri="http://schemas.openxmlformats.org/drawingml/2006/table">
            <a:tbl>
              <a:tblPr firstRow="1" firstCol="1" bandRow="1"/>
              <a:tblGrid>
                <a:gridCol w="997617">
                  <a:extLst>
                    <a:ext uri="{9D8B030D-6E8A-4147-A177-3AD203B41FA5}">
                      <a16:colId xmlns:a16="http://schemas.microsoft.com/office/drawing/2014/main" val="1114794594"/>
                    </a:ext>
                  </a:extLst>
                </a:gridCol>
                <a:gridCol w="997617">
                  <a:extLst>
                    <a:ext uri="{9D8B030D-6E8A-4147-A177-3AD203B41FA5}">
                      <a16:colId xmlns:a16="http://schemas.microsoft.com/office/drawing/2014/main" val="1010705319"/>
                    </a:ext>
                  </a:extLst>
                </a:gridCol>
                <a:gridCol w="1243258">
                  <a:extLst>
                    <a:ext uri="{9D8B030D-6E8A-4147-A177-3AD203B41FA5}">
                      <a16:colId xmlns:a16="http://schemas.microsoft.com/office/drawing/2014/main" val="1818352610"/>
                    </a:ext>
                  </a:extLst>
                </a:gridCol>
              </a:tblGrid>
              <a:tr h="243467">
                <a:tc gridSpan="3">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 Over six-channel coding in JVET-T0123</a:t>
                      </a:r>
                      <a:endParaRPr lang="en-US"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1192061"/>
                  </a:ext>
                </a:extLst>
              </a:tr>
              <a:tr h="24346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Y</a:t>
                      </a:r>
                      <a:endParaRPr lang="en-US"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U</a:t>
                      </a:r>
                      <a:endParaRPr lang="en-US" sz="2000" dirty="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V</a:t>
                      </a:r>
                      <a:endParaRPr lang="en-US" sz="2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5437274"/>
                  </a:ext>
                </a:extLst>
              </a:tr>
              <a:tr h="24346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-6.61%</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-5.91%</a:t>
                      </a: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-3.50%</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0775349"/>
                  </a:ext>
                </a:extLst>
              </a:tr>
              <a:tr h="24346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-6.84%</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-7.47%</a:t>
                      </a: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-5.30%</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0155797"/>
                  </a:ext>
                </a:extLst>
              </a:tr>
            </a:tbl>
          </a:graphicData>
        </a:graphic>
      </p:graphicFrame>
      <p:graphicFrame>
        <p:nvGraphicFramePr>
          <p:cNvPr id="15" name="Table 14">
            <a:extLst>
              <a:ext uri="{FF2B5EF4-FFF2-40B4-BE49-F238E27FC236}">
                <a16:creationId xmlns:a16="http://schemas.microsoft.com/office/drawing/2014/main" id="{20C7E597-5B16-4771-9B94-01D9B0CAD85A}"/>
              </a:ext>
            </a:extLst>
          </p:cNvPr>
          <p:cNvGraphicFramePr>
            <a:graphicFrameLocks noGrp="1"/>
          </p:cNvGraphicFramePr>
          <p:nvPr/>
        </p:nvGraphicFramePr>
        <p:xfrm>
          <a:off x="8623800" y="2942066"/>
          <a:ext cx="3058612" cy="973868"/>
        </p:xfrm>
        <a:graphic>
          <a:graphicData uri="http://schemas.openxmlformats.org/drawingml/2006/table">
            <a:tbl>
              <a:tblPr firstRow="1" firstCol="1" bandRow="1"/>
              <a:tblGrid>
                <a:gridCol w="942205">
                  <a:extLst>
                    <a:ext uri="{9D8B030D-6E8A-4147-A177-3AD203B41FA5}">
                      <a16:colId xmlns:a16="http://schemas.microsoft.com/office/drawing/2014/main" val="1114794594"/>
                    </a:ext>
                  </a:extLst>
                </a:gridCol>
                <a:gridCol w="942205">
                  <a:extLst>
                    <a:ext uri="{9D8B030D-6E8A-4147-A177-3AD203B41FA5}">
                      <a16:colId xmlns:a16="http://schemas.microsoft.com/office/drawing/2014/main" val="1010705319"/>
                    </a:ext>
                  </a:extLst>
                </a:gridCol>
                <a:gridCol w="1174202">
                  <a:extLst>
                    <a:ext uri="{9D8B030D-6E8A-4147-A177-3AD203B41FA5}">
                      <a16:colId xmlns:a16="http://schemas.microsoft.com/office/drawing/2014/main" val="1818352610"/>
                    </a:ext>
                  </a:extLst>
                </a:gridCol>
              </a:tblGrid>
              <a:tr h="243467">
                <a:tc gridSpan="3">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 Over joint coding in JVET-T0123</a:t>
                      </a:r>
                      <a:endParaRPr lang="en-US"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1192061"/>
                  </a:ext>
                </a:extLst>
              </a:tr>
              <a:tr h="24346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Y</a:t>
                      </a:r>
                      <a:endParaRPr lang="en-US"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U</a:t>
                      </a:r>
                      <a:endParaRPr lang="en-US" sz="2000" dirty="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V</a:t>
                      </a:r>
                      <a:endParaRPr lang="en-US" sz="2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5437274"/>
                  </a:ext>
                </a:extLst>
              </a:tr>
              <a:tr h="24346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-6.43%</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-5.56%</a:t>
                      </a: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-6.76%</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0775349"/>
                  </a:ext>
                </a:extLst>
              </a:tr>
              <a:tr h="24346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-6.64%</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-6.97%</a:t>
                      </a: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-8.34%</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0155797"/>
                  </a:ext>
                </a:extLst>
              </a:tr>
            </a:tbl>
          </a:graphicData>
        </a:graphic>
      </p:graphicFrame>
      <p:graphicFrame>
        <p:nvGraphicFramePr>
          <p:cNvPr id="5" name="Table 4">
            <a:extLst>
              <a:ext uri="{FF2B5EF4-FFF2-40B4-BE49-F238E27FC236}">
                <a16:creationId xmlns:a16="http://schemas.microsoft.com/office/drawing/2014/main" id="{F3AD024F-0935-4E8D-AEEC-F4D9F3CA066F}"/>
              </a:ext>
            </a:extLst>
          </p:cNvPr>
          <p:cNvGraphicFramePr>
            <a:graphicFrameLocks noGrp="1"/>
          </p:cNvGraphicFramePr>
          <p:nvPr>
            <p:extLst>
              <p:ext uri="{D42A27DB-BD31-4B8C-83A1-F6EECF244321}">
                <p14:modId xmlns:p14="http://schemas.microsoft.com/office/powerpoint/2010/main" val="561061403"/>
              </p:ext>
            </p:extLst>
          </p:nvPr>
        </p:nvGraphicFramePr>
        <p:xfrm>
          <a:off x="2349106" y="4686093"/>
          <a:ext cx="7134260" cy="548640"/>
        </p:xfrm>
        <a:graphic>
          <a:graphicData uri="http://schemas.openxmlformats.org/drawingml/2006/table">
            <a:tbl>
              <a:tblPr firstRow="1" firstCol="1" bandRow="1"/>
              <a:tblGrid>
                <a:gridCol w="1426852">
                  <a:extLst>
                    <a:ext uri="{9D8B030D-6E8A-4147-A177-3AD203B41FA5}">
                      <a16:colId xmlns:a16="http://schemas.microsoft.com/office/drawing/2014/main" val="3877528073"/>
                    </a:ext>
                  </a:extLst>
                </a:gridCol>
                <a:gridCol w="1426852">
                  <a:extLst>
                    <a:ext uri="{9D8B030D-6E8A-4147-A177-3AD203B41FA5}">
                      <a16:colId xmlns:a16="http://schemas.microsoft.com/office/drawing/2014/main" val="456301226"/>
                    </a:ext>
                  </a:extLst>
                </a:gridCol>
                <a:gridCol w="1426852">
                  <a:extLst>
                    <a:ext uri="{9D8B030D-6E8A-4147-A177-3AD203B41FA5}">
                      <a16:colId xmlns:a16="http://schemas.microsoft.com/office/drawing/2014/main" val="4174381113"/>
                    </a:ext>
                  </a:extLst>
                </a:gridCol>
                <a:gridCol w="1426852">
                  <a:extLst>
                    <a:ext uri="{9D8B030D-6E8A-4147-A177-3AD203B41FA5}">
                      <a16:colId xmlns:a16="http://schemas.microsoft.com/office/drawing/2014/main" val="2078964395"/>
                    </a:ext>
                  </a:extLst>
                </a:gridCol>
                <a:gridCol w="1426852">
                  <a:extLst>
                    <a:ext uri="{9D8B030D-6E8A-4147-A177-3AD203B41FA5}">
                      <a16:colId xmlns:a16="http://schemas.microsoft.com/office/drawing/2014/main" val="2947520913"/>
                    </a:ext>
                  </a:extLst>
                </a:gridCol>
              </a:tblGrid>
              <a:tr h="190500">
                <a:tc>
                  <a:txBody>
                    <a:bodyPr/>
                    <a:lstStyle/>
                    <a:p>
                      <a:pPr marL="0" marR="0" algn="ctr" fontAlgn="auto" hangingPunct="0">
                        <a:spcBef>
                          <a:spcPts val="60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b="1" dirty="0">
                          <a:effectLst/>
                          <a:latin typeface="Times New Roman" panose="02020603050405020304" pitchFamily="18" charset="0"/>
                          <a:ea typeface="Times New Roman" panose="02020603050405020304" pitchFamily="18" charset="0"/>
                        </a:rPr>
                        <a:t>Separate</a:t>
                      </a:r>
                      <a:endParaRPr lang="en-US" sz="18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0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b="1">
                          <a:effectLst/>
                          <a:latin typeface="Times New Roman" panose="02020603050405020304" pitchFamily="18" charset="0"/>
                          <a:ea typeface="Times New Roman" panose="02020603050405020304" pitchFamily="18" charset="0"/>
                        </a:rPr>
                        <a:t>Six-channel</a:t>
                      </a:r>
                      <a:endParaRPr lang="en-US" sz="18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0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b="1" dirty="0">
                          <a:effectLst/>
                          <a:latin typeface="Times New Roman" panose="02020603050405020304" pitchFamily="18" charset="0"/>
                          <a:ea typeface="Times New Roman" panose="02020603050405020304" pitchFamily="18" charset="0"/>
                        </a:rPr>
                        <a:t>Joint</a:t>
                      </a:r>
                      <a:endParaRPr lang="en-US" sz="18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0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b="1">
                          <a:effectLst/>
                          <a:latin typeface="Times New Roman" panose="02020603050405020304" pitchFamily="18" charset="0"/>
                          <a:ea typeface="Times New Roman" panose="02020603050405020304" pitchFamily="18" charset="0"/>
                        </a:rPr>
                        <a:t>Method 1</a:t>
                      </a:r>
                      <a:endParaRPr lang="en-US" sz="18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0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b="1">
                          <a:effectLst/>
                          <a:latin typeface="Times New Roman" panose="02020603050405020304" pitchFamily="18" charset="0"/>
                          <a:ea typeface="Times New Roman" panose="02020603050405020304" pitchFamily="18" charset="0"/>
                        </a:rPr>
                        <a:t>Method 2</a:t>
                      </a:r>
                      <a:endParaRPr lang="en-US" sz="18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36964883"/>
                  </a:ext>
                </a:extLst>
              </a:tr>
              <a:tr h="190500">
                <a:tc>
                  <a:txBody>
                    <a:bodyPr/>
                    <a:lstStyle/>
                    <a:p>
                      <a:pPr marL="0" marR="0" algn="ctr" fontAlgn="auto" hangingPunct="0">
                        <a:spcBef>
                          <a:spcPts val="60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latin typeface="Times New Roman" panose="02020603050405020304" pitchFamily="18" charset="0"/>
                          <a:ea typeface="Times New Roman" panose="02020603050405020304" pitchFamily="18" charset="0"/>
                        </a:rPr>
                        <a:t>14,004,411</a:t>
                      </a:r>
                      <a:endParaRPr lang="en-US" sz="18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0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latin typeface="Times New Roman" panose="02020603050405020304" pitchFamily="18" charset="0"/>
                          <a:ea typeface="Times New Roman" panose="02020603050405020304" pitchFamily="18" charset="0"/>
                        </a:rPr>
                        <a:t>7,014,690</a:t>
                      </a:r>
                      <a:endParaRPr lang="en-US" sz="18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0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latin typeface="Times New Roman" panose="02020603050405020304" pitchFamily="18" charset="0"/>
                          <a:ea typeface="Times New Roman" panose="02020603050405020304" pitchFamily="18" charset="0"/>
                        </a:rPr>
                        <a:t>7,084,775</a:t>
                      </a:r>
                      <a:endParaRPr lang="en-US" sz="18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0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latin typeface="Times New Roman" panose="02020603050405020304" pitchFamily="18" charset="0"/>
                          <a:ea typeface="Times New Roman" panose="02020603050405020304" pitchFamily="18" charset="0"/>
                        </a:rPr>
                        <a:t>7,232,809</a:t>
                      </a:r>
                      <a:endParaRPr lang="en-US" sz="18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0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latin typeface="Times New Roman" panose="02020603050405020304" pitchFamily="18" charset="0"/>
                          <a:ea typeface="Times New Roman" panose="02020603050405020304" pitchFamily="18" charset="0"/>
                        </a:rPr>
                        <a:t>6,936,337</a:t>
                      </a:r>
                      <a:endParaRPr lang="en-US" sz="18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0668668"/>
                  </a:ext>
                </a:extLst>
              </a:tr>
            </a:tbl>
          </a:graphicData>
        </a:graphic>
      </p:graphicFrame>
      <p:cxnSp>
        <p:nvCxnSpPr>
          <p:cNvPr id="16" name="Straight Arrow Connector 15">
            <a:extLst>
              <a:ext uri="{FF2B5EF4-FFF2-40B4-BE49-F238E27FC236}">
                <a16:creationId xmlns:a16="http://schemas.microsoft.com/office/drawing/2014/main" id="{9770BC6D-B32E-45FF-9929-7F32A83A8C39}"/>
              </a:ext>
            </a:extLst>
          </p:cNvPr>
          <p:cNvCxnSpPr>
            <a:cxnSpLocks/>
          </p:cNvCxnSpPr>
          <p:nvPr/>
        </p:nvCxnSpPr>
        <p:spPr>
          <a:xfrm>
            <a:off x="7273972" y="5372534"/>
            <a:ext cx="1452585" cy="0"/>
          </a:xfrm>
          <a:prstGeom prst="straightConnector1">
            <a:avLst/>
          </a:prstGeom>
          <a:ln>
            <a:headEnd type="oval" w="lg" len="lg"/>
            <a:tailEnd type="triangle" w="lg" len="lg"/>
          </a:ln>
        </p:spPr>
        <p:style>
          <a:lnRef idx="1">
            <a:schemeClr val="dk1"/>
          </a:lnRef>
          <a:fillRef idx="0">
            <a:schemeClr val="dk1"/>
          </a:fillRef>
          <a:effectRef idx="0">
            <a:schemeClr val="dk1"/>
          </a:effectRef>
          <a:fontRef idx="minor">
            <a:schemeClr val="tx1"/>
          </a:fontRef>
        </p:style>
      </p:cxnSp>
      <p:cxnSp>
        <p:nvCxnSpPr>
          <p:cNvPr id="19" name="Straight Arrow Connector 18">
            <a:extLst>
              <a:ext uri="{FF2B5EF4-FFF2-40B4-BE49-F238E27FC236}">
                <a16:creationId xmlns:a16="http://schemas.microsoft.com/office/drawing/2014/main" id="{04C25408-9452-4F50-9459-531C301B6692}"/>
              </a:ext>
            </a:extLst>
          </p:cNvPr>
          <p:cNvCxnSpPr>
            <a:cxnSpLocks/>
          </p:cNvCxnSpPr>
          <p:nvPr/>
        </p:nvCxnSpPr>
        <p:spPr>
          <a:xfrm>
            <a:off x="6133149" y="5785796"/>
            <a:ext cx="2593408" cy="0"/>
          </a:xfrm>
          <a:prstGeom prst="straightConnector1">
            <a:avLst/>
          </a:prstGeom>
          <a:ln>
            <a:headEnd type="oval" w="lg" len="lg"/>
            <a:tailEnd type="triangle" w="lg" len="lg"/>
          </a:ln>
        </p:spPr>
        <p:style>
          <a:lnRef idx="1">
            <a:schemeClr val="dk1"/>
          </a:lnRef>
          <a:fillRef idx="0">
            <a:schemeClr val="dk1"/>
          </a:fillRef>
          <a:effectRef idx="0">
            <a:schemeClr val="dk1"/>
          </a:effectRef>
          <a:fontRef idx="minor">
            <a:schemeClr val="tx1"/>
          </a:fontRef>
        </p:style>
      </p:cxnSp>
      <p:sp>
        <p:nvSpPr>
          <p:cNvPr id="22" name="TextBox 21">
            <a:extLst>
              <a:ext uri="{FF2B5EF4-FFF2-40B4-BE49-F238E27FC236}">
                <a16:creationId xmlns:a16="http://schemas.microsoft.com/office/drawing/2014/main" id="{AF47F966-E538-4FA8-AA1A-843AF4B85E28}"/>
              </a:ext>
            </a:extLst>
          </p:cNvPr>
          <p:cNvSpPr txBox="1"/>
          <p:nvPr/>
        </p:nvSpPr>
        <p:spPr>
          <a:xfrm>
            <a:off x="6722987" y="5776579"/>
            <a:ext cx="1900813" cy="307777"/>
          </a:xfrm>
          <a:prstGeom prst="rect">
            <a:avLst/>
          </a:prstGeom>
          <a:noFill/>
          <a:ln>
            <a:noFill/>
          </a:ln>
        </p:spPr>
        <p:txBody>
          <a:bodyPr wrap="square">
            <a:spAutoFit/>
          </a:bodyPr>
          <a:lstStyle/>
          <a:p>
            <a:r>
              <a:rPr lang="en-US" sz="1400" dirty="0">
                <a:effectLst/>
                <a:ea typeface="SimSun" panose="02010600030101010101" pitchFamily="2" charset="-122"/>
              </a:rPr>
              <a:t>148,438 fewer</a:t>
            </a:r>
            <a:endParaRPr lang="en-US" sz="1400" dirty="0"/>
          </a:p>
        </p:txBody>
      </p:sp>
      <p:sp>
        <p:nvSpPr>
          <p:cNvPr id="23" name="TextBox 22">
            <a:extLst>
              <a:ext uri="{FF2B5EF4-FFF2-40B4-BE49-F238E27FC236}">
                <a16:creationId xmlns:a16="http://schemas.microsoft.com/office/drawing/2014/main" id="{E8D36604-FB62-4487-8240-F2AE986E9FAF}"/>
              </a:ext>
            </a:extLst>
          </p:cNvPr>
          <p:cNvSpPr txBox="1"/>
          <p:nvPr/>
        </p:nvSpPr>
        <p:spPr>
          <a:xfrm>
            <a:off x="7317769" y="5377865"/>
            <a:ext cx="1624684" cy="307777"/>
          </a:xfrm>
          <a:prstGeom prst="rect">
            <a:avLst/>
          </a:prstGeom>
          <a:noFill/>
          <a:ln>
            <a:noFill/>
          </a:ln>
        </p:spPr>
        <p:txBody>
          <a:bodyPr wrap="square">
            <a:spAutoFit/>
          </a:bodyPr>
          <a:lstStyle/>
          <a:p>
            <a:r>
              <a:rPr lang="en-US" sz="1400" dirty="0">
                <a:effectLst/>
                <a:ea typeface="SimSun" panose="02010600030101010101" pitchFamily="2" charset="-122"/>
              </a:rPr>
              <a:t>296,472 fewer</a:t>
            </a:r>
            <a:endParaRPr lang="en-US" sz="1400" dirty="0"/>
          </a:p>
        </p:txBody>
      </p:sp>
    </p:spTree>
    <p:extLst>
      <p:ext uri="{BB962C8B-B14F-4D97-AF65-F5344CB8AC3E}">
        <p14:creationId xmlns:p14="http://schemas.microsoft.com/office/powerpoint/2010/main" val="1949753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1CDCE2-C265-4D10-AE73-CD4A438A37F0}"/>
              </a:ext>
            </a:extLst>
          </p:cNvPr>
          <p:cNvSpPr>
            <a:spLocks noGrp="1"/>
          </p:cNvSpPr>
          <p:nvPr>
            <p:ph type="title"/>
          </p:nvPr>
        </p:nvSpPr>
        <p:spPr/>
        <p:txBody>
          <a:bodyPr/>
          <a:lstStyle/>
          <a:p>
            <a:r>
              <a:rPr lang="en-US" dirty="0"/>
              <a:t>Conclusions</a:t>
            </a:r>
          </a:p>
        </p:txBody>
      </p:sp>
      <p:sp>
        <p:nvSpPr>
          <p:cNvPr id="7" name="Subtitle 2">
            <a:extLst>
              <a:ext uri="{FF2B5EF4-FFF2-40B4-BE49-F238E27FC236}">
                <a16:creationId xmlns:a16="http://schemas.microsoft.com/office/drawing/2014/main" id="{E39F3F64-69FE-4882-B0A8-6C48FE9206BD}"/>
              </a:ext>
            </a:extLst>
          </p:cNvPr>
          <p:cNvSpPr txBox="1">
            <a:spLocks/>
          </p:cNvSpPr>
          <p:nvPr/>
        </p:nvSpPr>
        <p:spPr>
          <a:xfrm>
            <a:off x="479793" y="1447060"/>
            <a:ext cx="11202619" cy="4811699"/>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pPr marL="342900" indent="-342900" algn="just">
              <a:buFont typeface="Arial" panose="020B0604020202020204" pitchFamily="34" charset="0"/>
              <a:buChar char="•"/>
            </a:pPr>
            <a:r>
              <a:rPr lang="en-US" dirty="0">
                <a:solidFill>
                  <a:schemeClr val="tx1"/>
                </a:solidFill>
              </a:rPr>
              <a:t>Two E2E methods for joint luma-chroma coding</a:t>
            </a:r>
          </a:p>
          <a:p>
            <a:pPr marL="342900" indent="-342900" algn="just">
              <a:buFont typeface="Arial" panose="020B0604020202020204" pitchFamily="34" charset="0"/>
              <a:buChar char="•"/>
            </a:pPr>
            <a:r>
              <a:rPr lang="en-US" dirty="0">
                <a:solidFill>
                  <a:schemeClr val="tx1"/>
                </a:solidFill>
              </a:rPr>
              <a:t>Introduces 1x1 convolutions </a:t>
            </a:r>
            <a:r>
              <a:rPr lang="en-US" dirty="0">
                <a:solidFill>
                  <a:schemeClr val="tx1"/>
                </a:solidFill>
                <a:sym typeface="Wingdings" panose="05000000000000000000" pitchFamily="2" charset="2"/>
              </a:rPr>
              <a:t> cross-component (channel) prediction</a:t>
            </a:r>
          </a:p>
          <a:p>
            <a:pPr marL="342900" indent="-342900" algn="just">
              <a:buFont typeface="Arial" panose="020B0604020202020204" pitchFamily="34" charset="0"/>
              <a:buChar char="•"/>
            </a:pPr>
            <a:r>
              <a:rPr lang="en-US" dirty="0">
                <a:solidFill>
                  <a:schemeClr val="tx1"/>
                </a:solidFill>
              </a:rPr>
              <a:t>Method 2 shows that GDNs can be removed completely </a:t>
            </a:r>
          </a:p>
          <a:p>
            <a:pPr marL="342900" indent="-342900" algn="just">
              <a:buFont typeface="Arial" panose="020B0604020202020204" pitchFamily="34" charset="0"/>
              <a:buChar char="•"/>
            </a:pPr>
            <a:r>
              <a:rPr lang="en-US" dirty="0">
                <a:solidFill>
                  <a:schemeClr val="tx1"/>
                </a:solidFill>
              </a:rPr>
              <a:t>12% luma gains over HM-16.20</a:t>
            </a:r>
          </a:p>
          <a:p>
            <a:pPr marL="800100" lvl="1"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r>
              <a:rPr lang="en-US" dirty="0">
                <a:solidFill>
                  <a:schemeClr val="tx1"/>
                </a:solidFill>
              </a:rPr>
              <a:t>Recommendation</a:t>
            </a:r>
          </a:p>
          <a:p>
            <a:pPr marL="800100" lvl="1" indent="-342900" algn="just">
              <a:buFont typeface="Arial" panose="020B0604020202020204" pitchFamily="34" charset="0"/>
              <a:buChar char="•"/>
            </a:pPr>
            <a:r>
              <a:rPr lang="en-US" dirty="0">
                <a:solidFill>
                  <a:schemeClr val="tx1"/>
                </a:solidFill>
              </a:rPr>
              <a:t>Address luma-chroma gain balancing: JVET-U0080 shows one way</a:t>
            </a:r>
          </a:p>
          <a:p>
            <a:pPr marL="800100" lvl="1" indent="-342900" algn="just">
              <a:buFont typeface="Arial" panose="020B0604020202020204" pitchFamily="34" charset="0"/>
              <a:buChar char="•"/>
            </a:pPr>
            <a:r>
              <a:rPr lang="en-US" dirty="0">
                <a:solidFill>
                  <a:schemeClr val="tx1"/>
                </a:solidFill>
              </a:rPr>
              <a:t>Further study and improve intra-coding performance (get closer to VVC)</a:t>
            </a:r>
          </a:p>
          <a:p>
            <a:pPr lvl="1"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lvl="1" algn="just"/>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p:txBody>
      </p:sp>
      <p:graphicFrame>
        <p:nvGraphicFramePr>
          <p:cNvPr id="8" name="Table 7">
            <a:extLst>
              <a:ext uri="{FF2B5EF4-FFF2-40B4-BE49-F238E27FC236}">
                <a16:creationId xmlns:a16="http://schemas.microsoft.com/office/drawing/2014/main" id="{0DFE00B0-F4BD-4DCB-9CF7-0A165CF65146}"/>
              </a:ext>
            </a:extLst>
          </p:cNvPr>
          <p:cNvGraphicFramePr>
            <a:graphicFrameLocks noGrp="1"/>
          </p:cNvGraphicFramePr>
          <p:nvPr>
            <p:extLst>
              <p:ext uri="{D42A27DB-BD31-4B8C-83A1-F6EECF244321}">
                <p14:modId xmlns:p14="http://schemas.microsoft.com/office/powerpoint/2010/main" val="3508458830"/>
              </p:ext>
            </p:extLst>
          </p:nvPr>
        </p:nvGraphicFramePr>
        <p:xfrm>
          <a:off x="2132138" y="3576215"/>
          <a:ext cx="4439485" cy="1914237"/>
        </p:xfrm>
        <a:graphic>
          <a:graphicData uri="http://schemas.openxmlformats.org/drawingml/2006/table">
            <a:tbl>
              <a:tblPr firstRow="1" firstCol="1" bandRow="1"/>
              <a:tblGrid>
                <a:gridCol w="1432937">
                  <a:extLst>
                    <a:ext uri="{9D8B030D-6E8A-4147-A177-3AD203B41FA5}">
                      <a16:colId xmlns:a16="http://schemas.microsoft.com/office/drawing/2014/main" val="1456700394"/>
                    </a:ext>
                  </a:extLst>
                </a:gridCol>
                <a:gridCol w="926167">
                  <a:extLst>
                    <a:ext uri="{9D8B030D-6E8A-4147-A177-3AD203B41FA5}">
                      <a16:colId xmlns:a16="http://schemas.microsoft.com/office/drawing/2014/main" val="2821779776"/>
                    </a:ext>
                  </a:extLst>
                </a:gridCol>
                <a:gridCol w="926167">
                  <a:extLst>
                    <a:ext uri="{9D8B030D-6E8A-4147-A177-3AD203B41FA5}">
                      <a16:colId xmlns:a16="http://schemas.microsoft.com/office/drawing/2014/main" val="718157461"/>
                    </a:ext>
                  </a:extLst>
                </a:gridCol>
                <a:gridCol w="1154214">
                  <a:extLst>
                    <a:ext uri="{9D8B030D-6E8A-4147-A177-3AD203B41FA5}">
                      <a16:colId xmlns:a16="http://schemas.microsoft.com/office/drawing/2014/main" val="365955796"/>
                    </a:ext>
                  </a:extLst>
                </a:gridCol>
              </a:tblGrid>
              <a:tr h="207357">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 All Intra</a:t>
                      </a:r>
                      <a:endParaRPr lang="en-US" sz="14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22556671"/>
                  </a:ext>
                </a:extLst>
              </a:tr>
              <a:tr h="207357">
                <a:tc>
                  <a:txBody>
                    <a:bodyPr/>
                    <a:lstStyle/>
                    <a:p>
                      <a:endParaRPr lang="en-US" sz="1000" dirty="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 Over HM-16.20</a:t>
                      </a:r>
                      <a:endParaRPr lang="en-US" sz="14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4531126"/>
                  </a:ext>
                </a:extLst>
              </a:tr>
              <a:tr h="207357">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Y</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U</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V</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8174520"/>
                  </a:ext>
                </a:extLst>
              </a:tr>
              <a:tr h="20735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Class A1</a:t>
                      </a:r>
                      <a:endParaRPr lang="en-US"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-19.12%</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109.65%</a:t>
                      </a: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-11.03%</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485442697"/>
                  </a:ext>
                </a:extLst>
              </a:tr>
              <a:tr h="20735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Class A2</a:t>
                      </a:r>
                      <a:endParaRPr lang="en-US"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-19.68%</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83.79%</a:t>
                      </a:r>
                    </a:p>
                  </a:txBody>
                  <a:tcPr marL="68580" marR="68580" marT="0" marB="0" anchor="ctr">
                    <a:lnL>
                      <a:noFill/>
                    </a:lnL>
                    <a:lnR>
                      <a:noFill/>
                    </a:lnR>
                    <a:lnT>
                      <a:noFill/>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85.44%</a:t>
                      </a: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83560261"/>
                  </a:ext>
                </a:extLst>
              </a:tr>
              <a:tr h="20735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Class B</a:t>
                      </a:r>
                      <a:endParaRPr lang="en-US"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-9.47%</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19.83%</a:t>
                      </a:r>
                    </a:p>
                  </a:txBody>
                  <a:tcPr marL="68580" marR="68580" marT="0" marB="0" anchor="ctr">
                    <a:lnL>
                      <a:noFill/>
                    </a:lnL>
                    <a:lnR>
                      <a:noFill/>
                    </a:lnR>
                    <a:lnT>
                      <a:noFill/>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solidFill>
                            <a:srgbClr val="000000"/>
                          </a:solidFill>
                          <a:effectLst/>
                          <a:latin typeface="Times New Roman" panose="02020603050405020304" pitchFamily="18" charset="0"/>
                          <a:ea typeface="SimSun" panose="02010600030101010101" pitchFamily="2" charset="-122"/>
                        </a:rPr>
                        <a:t>-1.85%</a:t>
                      </a:r>
                      <a:endParaRPr lang="en-US" sz="14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25140979"/>
                  </a:ext>
                </a:extLst>
              </a:tr>
              <a:tr h="20735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Class C</a:t>
                      </a:r>
                      <a:endParaRPr lang="en-US"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-5.91%</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24.96%</a:t>
                      </a:r>
                    </a:p>
                  </a:txBody>
                  <a:tcPr marL="68580" marR="68580" marT="0" marB="0" anchor="ctr">
                    <a:lnL>
                      <a:noFill/>
                    </a:lnL>
                    <a:lnR>
                      <a:noFill/>
                    </a:lnR>
                    <a:lnT>
                      <a:noFill/>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18.98%</a:t>
                      </a: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23779958"/>
                  </a:ext>
                </a:extLst>
              </a:tr>
              <a:tr h="20735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Class E</a:t>
                      </a:r>
                      <a:endParaRPr lang="en-US"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-11.98%</a:t>
                      </a: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16.68%</a:t>
                      </a: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-14.73%</a:t>
                      </a: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97778453"/>
                  </a:ext>
                </a:extLst>
              </a:tr>
              <a:tr h="20735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Overall </a:t>
                      </a:r>
                      <a:endParaRPr lang="en-US"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-12.41%</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46.07%</a:t>
                      </a: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13.65%</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0429154"/>
                  </a:ext>
                </a:extLst>
              </a:tr>
            </a:tbl>
          </a:graphicData>
        </a:graphic>
      </p:graphicFrame>
      <p:graphicFrame>
        <p:nvGraphicFramePr>
          <p:cNvPr id="9" name="Table 8">
            <a:extLst>
              <a:ext uri="{FF2B5EF4-FFF2-40B4-BE49-F238E27FC236}">
                <a16:creationId xmlns:a16="http://schemas.microsoft.com/office/drawing/2014/main" id="{4AC113C0-FEB6-4501-BCD2-9E67B0EBD830}"/>
              </a:ext>
            </a:extLst>
          </p:cNvPr>
          <p:cNvGraphicFramePr>
            <a:graphicFrameLocks noGrp="1"/>
          </p:cNvGraphicFramePr>
          <p:nvPr>
            <p:extLst>
              <p:ext uri="{D42A27DB-BD31-4B8C-83A1-F6EECF244321}">
                <p14:modId xmlns:p14="http://schemas.microsoft.com/office/powerpoint/2010/main" val="570765159"/>
              </p:ext>
            </p:extLst>
          </p:nvPr>
        </p:nvGraphicFramePr>
        <p:xfrm>
          <a:off x="6571623" y="3576215"/>
          <a:ext cx="3006548" cy="1914237"/>
        </p:xfrm>
        <a:graphic>
          <a:graphicData uri="http://schemas.openxmlformats.org/drawingml/2006/table">
            <a:tbl>
              <a:tblPr firstRow="1" firstCol="1" bandRow="1"/>
              <a:tblGrid>
                <a:gridCol w="926167">
                  <a:extLst>
                    <a:ext uri="{9D8B030D-6E8A-4147-A177-3AD203B41FA5}">
                      <a16:colId xmlns:a16="http://schemas.microsoft.com/office/drawing/2014/main" val="2821779776"/>
                    </a:ext>
                  </a:extLst>
                </a:gridCol>
                <a:gridCol w="926167">
                  <a:extLst>
                    <a:ext uri="{9D8B030D-6E8A-4147-A177-3AD203B41FA5}">
                      <a16:colId xmlns:a16="http://schemas.microsoft.com/office/drawing/2014/main" val="718157461"/>
                    </a:ext>
                  </a:extLst>
                </a:gridCol>
                <a:gridCol w="1154214">
                  <a:extLst>
                    <a:ext uri="{9D8B030D-6E8A-4147-A177-3AD203B41FA5}">
                      <a16:colId xmlns:a16="http://schemas.microsoft.com/office/drawing/2014/main" val="365955796"/>
                    </a:ext>
                  </a:extLst>
                </a:gridCol>
              </a:tblGrid>
              <a:tr h="207357">
                <a:tc gridSpan="3">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 All Intra</a:t>
                      </a:r>
                      <a:endParaRPr lang="en-US" sz="14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22556671"/>
                  </a:ext>
                </a:extLst>
              </a:tr>
              <a:tr h="207357">
                <a:tc gridSpan="3">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 Over HM-16.20</a:t>
                      </a:r>
                      <a:endParaRPr lang="en-US" sz="14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4531126"/>
                  </a:ext>
                </a:extLst>
              </a:tr>
              <a:tr h="20735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Y</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U</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V</a:t>
                      </a:r>
                      <a:endParaRPr lang="en-US" sz="11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8174520"/>
                  </a:ext>
                </a:extLst>
              </a:tr>
              <a:tr h="20735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-18.12%</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74.46%</a:t>
                      </a: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-10.32%</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485442697"/>
                  </a:ext>
                </a:extLst>
              </a:tr>
              <a:tr h="20735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-19.26%</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70.31%</a:t>
                      </a:r>
                    </a:p>
                  </a:txBody>
                  <a:tcPr marL="68580" marR="68580" marT="0" marB="0" anchor="ctr">
                    <a:lnL>
                      <a:noFill/>
                    </a:lnL>
                    <a:lnR>
                      <a:noFill/>
                    </a:lnR>
                    <a:lnT>
                      <a:noFill/>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79.23%</a:t>
                      </a: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83560261"/>
                  </a:ext>
                </a:extLst>
              </a:tr>
              <a:tr h="20735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-10.16%</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23.22%</a:t>
                      </a:r>
                    </a:p>
                  </a:txBody>
                  <a:tcPr marL="68580" marR="68580" marT="0" marB="0" anchor="ctr">
                    <a:lnL>
                      <a:noFill/>
                    </a:lnL>
                    <a:lnR>
                      <a:noFill/>
                    </a:lnR>
                    <a:lnT>
                      <a:noFill/>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-4.30%</a:t>
                      </a: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25140979"/>
                  </a:ext>
                </a:extLst>
              </a:tr>
              <a:tr h="20735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-6.20%</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21.44%</a:t>
                      </a:r>
                    </a:p>
                  </a:txBody>
                  <a:tcPr marL="68580" marR="68580" marT="0" marB="0" anchor="ctr">
                    <a:lnL>
                      <a:noFill/>
                    </a:lnL>
                    <a:lnR>
                      <a:noFill/>
                    </a:lnR>
                    <a:lnT>
                      <a:noFill/>
                    </a:lnT>
                    <a:lnB>
                      <a:noFill/>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10.98%</a:t>
                      </a: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23779958"/>
                  </a:ext>
                </a:extLst>
              </a:tr>
              <a:tr h="20735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-13.08%</a:t>
                      </a: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12.85%</a:t>
                      </a: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-10.92%</a:t>
                      </a: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97778453"/>
                  </a:ext>
                </a:extLst>
              </a:tr>
              <a:tr h="207357">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-12.61%</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latin typeface="Times New Roman" panose="02020603050405020304" pitchFamily="18" charset="0"/>
                          <a:ea typeface="SimSun" panose="02010600030101010101" pitchFamily="2" charset="-122"/>
                        </a:rPr>
                        <a:t>37.48%</a:t>
                      </a: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latin typeface="Times New Roman" panose="02020603050405020304" pitchFamily="18" charset="0"/>
                          <a:ea typeface="SimSun" panose="02010600030101010101" pitchFamily="2" charset="-122"/>
                        </a:rPr>
                        <a:t>10.91%</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0429154"/>
                  </a:ext>
                </a:extLst>
              </a:tr>
            </a:tbl>
          </a:graphicData>
        </a:graphic>
      </p:graphicFrame>
      <p:sp>
        <p:nvSpPr>
          <p:cNvPr id="10" name="TextBox 9">
            <a:extLst>
              <a:ext uri="{FF2B5EF4-FFF2-40B4-BE49-F238E27FC236}">
                <a16:creationId xmlns:a16="http://schemas.microsoft.com/office/drawing/2014/main" id="{8F867CB9-F1E9-472A-9C91-D41FC36C34BF}"/>
              </a:ext>
            </a:extLst>
          </p:cNvPr>
          <p:cNvSpPr txBox="1"/>
          <p:nvPr/>
        </p:nvSpPr>
        <p:spPr>
          <a:xfrm>
            <a:off x="4351880" y="3256143"/>
            <a:ext cx="1488796" cy="338554"/>
          </a:xfrm>
          <a:prstGeom prst="rect">
            <a:avLst/>
          </a:prstGeom>
          <a:noFill/>
          <a:ln>
            <a:noFill/>
          </a:ln>
        </p:spPr>
        <p:txBody>
          <a:bodyPr wrap="square">
            <a:spAutoFit/>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ea typeface="Times New Roman" panose="02020603050405020304" pitchFamily="18" charset="0"/>
                <a:cs typeface="Arial" panose="020B0604020202020204" pitchFamily="34" charset="0"/>
              </a:rPr>
              <a:t>Method 1</a:t>
            </a:r>
            <a:endParaRPr lang="en-US" sz="2400" dirty="0">
              <a:effectLst/>
              <a:ea typeface="SimSun" panose="02010600030101010101" pitchFamily="2" charset="-122"/>
            </a:endParaRPr>
          </a:p>
        </p:txBody>
      </p:sp>
      <p:sp>
        <p:nvSpPr>
          <p:cNvPr id="11" name="TextBox 10">
            <a:extLst>
              <a:ext uri="{FF2B5EF4-FFF2-40B4-BE49-F238E27FC236}">
                <a16:creationId xmlns:a16="http://schemas.microsoft.com/office/drawing/2014/main" id="{F40FB75B-3B15-48B8-A590-7EFC0A90A389}"/>
              </a:ext>
            </a:extLst>
          </p:cNvPr>
          <p:cNvSpPr txBox="1"/>
          <p:nvPr/>
        </p:nvSpPr>
        <p:spPr>
          <a:xfrm>
            <a:off x="7302569" y="3256143"/>
            <a:ext cx="1488796" cy="338554"/>
          </a:xfrm>
          <a:prstGeom prst="rect">
            <a:avLst/>
          </a:prstGeom>
          <a:noFill/>
          <a:ln>
            <a:noFill/>
          </a:ln>
        </p:spPr>
        <p:txBody>
          <a:bodyPr wrap="square">
            <a:spAutoFit/>
          </a:bodyPr>
          <a:lstStyle/>
          <a:p>
            <a:pPr marL="0" marR="0" algn="ctr" fontAlgn="auto"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solidFill>
                  <a:srgbClr val="000000"/>
                </a:solidFill>
                <a:effectLst/>
                <a:ea typeface="Times New Roman" panose="02020603050405020304" pitchFamily="18" charset="0"/>
                <a:cs typeface="Arial" panose="020B0604020202020204" pitchFamily="34" charset="0"/>
              </a:rPr>
              <a:t>Method 2</a:t>
            </a:r>
            <a:endParaRPr lang="en-US" sz="2400" dirty="0">
              <a:effectLst/>
              <a:ea typeface="SimSun" panose="02010600030101010101" pitchFamily="2" charset="-122"/>
            </a:endParaRPr>
          </a:p>
        </p:txBody>
      </p:sp>
    </p:spTree>
    <p:extLst>
      <p:ext uri="{BB962C8B-B14F-4D97-AF65-F5344CB8AC3E}">
        <p14:creationId xmlns:p14="http://schemas.microsoft.com/office/powerpoint/2010/main" val="189496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3424</TotalTime>
  <Words>752</Words>
  <Application>Microsoft Office PowerPoint</Application>
  <PresentationFormat>Widescreen</PresentationFormat>
  <Paragraphs>300</Paragraphs>
  <Slides>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Century Gothic</vt:lpstr>
      <vt:lpstr>Microsoft Sans Serif</vt:lpstr>
      <vt:lpstr>Times New Roman</vt:lpstr>
      <vt:lpstr>Qualcomm</vt:lpstr>
      <vt:lpstr>JVET-U0079  A DNN Architecture for Intra-Frame Coding in YUV 4:2:0 format with Cross-Component Prediction  </vt:lpstr>
      <vt:lpstr>Introduction</vt:lpstr>
      <vt:lpstr>Previous work (JVET-T0123)</vt:lpstr>
      <vt:lpstr>This contribution</vt:lpstr>
      <vt:lpstr>This contribution</vt:lpstr>
      <vt:lpstr>Results</vt:lpstr>
      <vt:lpstr>Results</vt:lpstr>
      <vt:lpstr>Conclusions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Wei-Jung Chien</dc:creator>
  <cp:lastModifiedBy>Hilmi Enes Egilmez</cp:lastModifiedBy>
  <cp:revision>241</cp:revision>
  <dcterms:created xsi:type="dcterms:W3CDTF">2018-11-06T17:03:09Z</dcterms:created>
  <dcterms:modified xsi:type="dcterms:W3CDTF">2021-01-07T08:19:08Z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