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1" r:id="rId1"/>
    <p:sldMasterId id="2147483678" r:id="rId2"/>
  </p:sldMasterIdLst>
  <p:notesMasterIdLst>
    <p:notesMasterId r:id="rId14"/>
  </p:notesMasterIdLst>
  <p:handoutMasterIdLst>
    <p:handoutMasterId r:id="rId15"/>
  </p:handoutMasterIdLst>
  <p:sldIdLst>
    <p:sldId id="11088857" r:id="rId3"/>
    <p:sldId id="11088858" r:id="rId4"/>
    <p:sldId id="11088868" r:id="rId5"/>
    <p:sldId id="11088869" r:id="rId6"/>
    <p:sldId id="11088859" r:id="rId7"/>
    <p:sldId id="11088864" r:id="rId8"/>
    <p:sldId id="11088870" r:id="rId9"/>
    <p:sldId id="11088865" r:id="rId10"/>
    <p:sldId id="11088866" r:id="rId11"/>
    <p:sldId id="11088867" r:id="rId12"/>
    <p:sldId id="11088871" r:id="rId13"/>
  </p:sldIdLst>
  <p:sldSz cx="12192000" cy="6858000"/>
  <p:notesSz cx="7104063" cy="10234613"/>
  <p:custDataLst>
    <p:tags r:id="rId1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1" name="作者" initials="A" lastIdx="0" clrIdx="2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EDAB6"/>
    <a:srgbClr val="0432FF"/>
    <a:srgbClr val="FF40FF"/>
    <a:srgbClr val="D6E7FF"/>
    <a:srgbClr val="B4E8F2"/>
    <a:srgbClr val="005493"/>
    <a:srgbClr val="3088FF"/>
    <a:srgbClr val="A3A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6684" autoAdjust="0"/>
  </p:normalViewPr>
  <p:slideViewPr>
    <p:cSldViewPr snapToObjects="1" showGuides="1">
      <p:cViewPr varScale="1">
        <p:scale>
          <a:sx n="90" d="100"/>
          <a:sy n="90" d="100"/>
        </p:scale>
        <p:origin x="432" y="78"/>
      </p:cViewPr>
      <p:guideLst/>
    </p:cSldViewPr>
  </p:slideViewPr>
  <p:outlineViewPr>
    <p:cViewPr>
      <p:scale>
        <a:sx n="33" d="100"/>
        <a:sy n="33" d="100"/>
      </p:scale>
      <p:origin x="0" y="-7997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-306"/>
    </p:cViewPr>
  </p:sorterViewPr>
  <p:notesViewPr>
    <p:cSldViewPr snapToObjects="1" showGuides="1">
      <p:cViewPr varScale="1">
        <p:scale>
          <a:sx n="66" d="100"/>
          <a:sy n="66" d="100"/>
        </p:scale>
        <p:origin x="3720" y="84"/>
      </p:cViewPr>
      <p:guideLst>
        <p:guide orient="horz" pos="3224"/>
        <p:guide pos="223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ym\WXWork_Data\WXWork\1688850523093876\Cache\File\2020-11\&#27169;&#22359;&#21270;&#27979;&#35797;&#32467;&#2652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ym\WXWork_Data\WXWork\1688850523093876\Cache\File\2020-11\&#27169;&#22359;&#21270;&#27979;&#35797;&#32467;&#2652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AC-46FC-857E-01B61873A9F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8AC-46FC-857E-01B61873A9F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8AC-46FC-857E-01B61873A9F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8AC-46FC-857E-01B61873A9F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8AC-46FC-857E-01B61873A9F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8AC-46FC-857E-01B61873A9F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8AC-46FC-857E-01B61873A9F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8AC-46FC-857E-01B61873A9FB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8AC-46FC-857E-01B61873A9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(占比变化!$A$19:$A$24,占比变化!$A$26:$A$28)</c:f>
              <c:strCache>
                <c:ptCount val="9"/>
                <c:pt idx="0">
                  <c:v>alf</c:v>
                </c:pt>
                <c:pt idx="1">
                  <c:v>Deblock</c:v>
                </c:pt>
                <c:pt idx="2">
                  <c:v>Dequant</c:v>
                </c:pt>
                <c:pt idx="3">
                  <c:v>InterPred</c:v>
                </c:pt>
                <c:pt idx="4">
                  <c:v>IntraPred</c:v>
                </c:pt>
                <c:pt idx="5">
                  <c:v>ParseCtu</c:v>
                </c:pt>
                <c:pt idx="6">
                  <c:v>Reconstruct</c:v>
                </c:pt>
                <c:pt idx="7">
                  <c:v>Reshaper</c:v>
                </c:pt>
                <c:pt idx="8">
                  <c:v>Sao</c:v>
                </c:pt>
              </c:strCache>
            </c:strRef>
          </c:cat>
          <c:val>
            <c:numRef>
              <c:f>(占比变化!$B$19:$B$24,占比变化!$B$26:$B$28)</c:f>
              <c:numCache>
                <c:formatCode>0.00%</c:formatCode>
                <c:ptCount val="9"/>
                <c:pt idx="0">
                  <c:v>0.62014500000000006</c:v>
                </c:pt>
                <c:pt idx="1">
                  <c:v>5.3694999999999979E-2</c:v>
                </c:pt>
                <c:pt idx="2">
                  <c:v>3.2050000000000004E-3</c:v>
                </c:pt>
                <c:pt idx="3">
                  <c:v>0.209065</c:v>
                </c:pt>
                <c:pt idx="4">
                  <c:v>6.8850000000000005E-3</c:v>
                </c:pt>
                <c:pt idx="5">
                  <c:v>3.4615E-2</c:v>
                </c:pt>
                <c:pt idx="6">
                  <c:v>3.9965000000000007E-2</c:v>
                </c:pt>
                <c:pt idx="7">
                  <c:v>1.1775000000000001E-2</c:v>
                </c:pt>
                <c:pt idx="8">
                  <c:v>1.0344999999999998E-2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8AC-46FC-857E-01B61873A9F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834390234590643"/>
          <c:y val="0.80066029171025321"/>
          <c:w val="0.76156463428629317"/>
          <c:h val="0.140736366287547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6C6-4A0F-8CED-7C71031E7E6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6C6-4A0F-8CED-7C71031E7E6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6C6-4A0F-8CED-7C71031E7E6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6C6-4A0F-8CED-7C71031E7E6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6C6-4A0F-8CED-7C71031E7E6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6C6-4A0F-8CED-7C71031E7E6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6C6-4A0F-8CED-7C71031E7E6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6C6-4A0F-8CED-7C71031E7E6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6C6-4A0F-8CED-7C71031E7E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(占比变化!$A$19:$A$24,占比变化!$A$26:$A$28)</c:f>
              <c:strCache>
                <c:ptCount val="9"/>
                <c:pt idx="0">
                  <c:v>alf</c:v>
                </c:pt>
                <c:pt idx="1">
                  <c:v>Deblock</c:v>
                </c:pt>
                <c:pt idx="2">
                  <c:v>Dequant</c:v>
                </c:pt>
                <c:pt idx="3">
                  <c:v>InterPred</c:v>
                </c:pt>
                <c:pt idx="4">
                  <c:v>IntraPred</c:v>
                </c:pt>
                <c:pt idx="5">
                  <c:v>ParseCtu</c:v>
                </c:pt>
                <c:pt idx="6">
                  <c:v>Reconstruct</c:v>
                </c:pt>
                <c:pt idx="7">
                  <c:v>Reshaper</c:v>
                </c:pt>
                <c:pt idx="8">
                  <c:v>Sao</c:v>
                </c:pt>
              </c:strCache>
            </c:strRef>
          </c:cat>
          <c:val>
            <c:numRef>
              <c:f>(占比变化!$C$19:$C$24,占比变化!$C$26:$C$28)</c:f>
              <c:numCache>
                <c:formatCode>0.00%</c:formatCode>
                <c:ptCount val="9"/>
                <c:pt idx="0">
                  <c:v>0.30950999999999995</c:v>
                </c:pt>
                <c:pt idx="1">
                  <c:v>0.14631</c:v>
                </c:pt>
                <c:pt idx="2">
                  <c:v>3.1949999999999999E-3</c:v>
                </c:pt>
                <c:pt idx="3">
                  <c:v>0.24506499999999995</c:v>
                </c:pt>
                <c:pt idx="4">
                  <c:v>1.2864999999999998E-2</c:v>
                </c:pt>
                <c:pt idx="5">
                  <c:v>9.9175000000000013E-2</c:v>
                </c:pt>
                <c:pt idx="6">
                  <c:v>0.12243</c:v>
                </c:pt>
                <c:pt idx="7">
                  <c:v>3.8169999999999996E-2</c:v>
                </c:pt>
                <c:pt idx="8">
                  <c:v>4.2050000000000004E-3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6C6-4A0F-8CED-7C71031E7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731359324272612"/>
          <c:y val="0.7886191263179263"/>
          <c:w val="0.77172096618894193"/>
          <c:h val="0.150246442491238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/>
          <a:lstStyle>
            <a:lvl1pPr algn="l">
              <a:defRPr sz="1200"/>
            </a:lvl1pPr>
          </a:lstStyle>
          <a:p>
            <a:endParaRPr lang="en-US" dirty="0">
              <a:latin typeface="STKaiti" panose="02010600040101010101" pitchFamily="2" charset="-122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995" y="6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/>
          <a:lstStyle>
            <a:lvl1pPr algn="r">
              <a:defRPr sz="1200"/>
            </a:lvl1pPr>
          </a:lstStyle>
          <a:p>
            <a:fld id="{37497BA2-BE1C-4EE9-A31C-7FFCDEBC3FDE}" type="datetimeFigureOut">
              <a:rPr lang="en-US" smtClean="0">
                <a:latin typeface="STKaiti" panose="02010600040101010101" pitchFamily="2" charset="-122"/>
                <a:cs typeface="Arial" pitchFamily="34" charset="0"/>
              </a:rPr>
              <a:pPr/>
              <a:t>1/12/2021</a:t>
            </a:fld>
            <a:endParaRPr lang="en-US">
              <a:latin typeface="STKaiti" panose="02010600040101010101" pitchFamily="2" charset="-122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721112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 anchor="b"/>
          <a:lstStyle>
            <a:lvl1pPr algn="l">
              <a:defRPr sz="1200"/>
            </a:lvl1pPr>
          </a:lstStyle>
          <a:p>
            <a:endParaRPr lang="en-US">
              <a:latin typeface="STKaiti" panose="02010600040101010101" pitchFamily="2" charset="-122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995" y="9721112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 anchor="b"/>
          <a:lstStyle>
            <a:lvl1pPr algn="r">
              <a:defRPr sz="1200"/>
            </a:lvl1pPr>
          </a:lstStyle>
          <a:p>
            <a:fld id="{F0C191C2-D4F7-424F-868C-23ADE6615EBC}" type="slidenum">
              <a:rPr lang="en-US" smtClean="0">
                <a:latin typeface="STKaiti" panose="02010600040101010101" pitchFamily="2" charset="-122"/>
                <a:cs typeface="Arial" pitchFamily="34" charset="0"/>
              </a:rPr>
              <a:pPr/>
              <a:t>‹#›</a:t>
            </a:fld>
            <a:endParaRPr lang="en-US">
              <a:latin typeface="STKaiti" panose="0201060004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55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>
              <a:latin typeface="STKaiti" panose="02010600040101010101" pitchFamily="2" charset="-122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5" y="6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732C4D34-2C19-43C3-91CC-9F2B4AC12977}" type="datetimeFigureOut">
              <a:rPr lang="en-US" smtClean="0">
                <a:latin typeface="STKaiti" panose="02010600040101010101" pitchFamily="2" charset="-122"/>
              </a:rPr>
              <a:pPr/>
              <a:t>1/12/2021</a:t>
            </a:fld>
            <a:endParaRPr lang="en-US">
              <a:latin typeface="STKaiti" panose="02010600040101010101" pitchFamily="2" charset="-122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84" tIns="47542" rIns="95084" bIns="47542" rtlCol="0" anchor="ctr"/>
          <a:lstStyle/>
          <a:p>
            <a:endParaRPr lang="en-US">
              <a:latin typeface="STKaiti" panose="02010600040101010101" pitchFamily="2" charset="-122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6"/>
            <a:ext cx="5683250" cy="4605577"/>
          </a:xfrm>
          <a:prstGeom prst="rect">
            <a:avLst/>
          </a:prstGeom>
        </p:spPr>
        <p:txBody>
          <a:bodyPr vert="horz" lIns="95084" tIns="47542" rIns="95084" bIns="47542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721112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en-US">
              <a:latin typeface="STKaiti" panose="02010600040101010101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5" y="9721112"/>
            <a:ext cx="3078427" cy="511731"/>
          </a:xfrm>
          <a:prstGeom prst="rect">
            <a:avLst/>
          </a:prstGeom>
        </p:spPr>
        <p:txBody>
          <a:bodyPr vert="horz" lIns="95084" tIns="47542" rIns="95084" bIns="47542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D256E95E-57AA-4526-AA4C-3002F47FB13B}" type="slidenum">
              <a:rPr lang="en-US" smtClean="0">
                <a:latin typeface="STKaiti" panose="02010600040101010101" pitchFamily="2" charset="-122"/>
              </a:rPr>
              <a:pPr/>
              <a:t>‹#›</a:t>
            </a:fld>
            <a:endParaRPr lang="en-US">
              <a:latin typeface="STKaiti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139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TKaiti" panose="02010600040101010101" pitchFamily="2" charset="-122"/>
        <a:ea typeface="+mn-ea"/>
        <a:cs typeface="Arial" pitchFamily="34" charset="0"/>
        <a:sym typeface="STKaiti" panose="0201060004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TKaiti" panose="02010600040101010101" pitchFamily="2" charset="-122"/>
        <a:ea typeface="+mn-ea"/>
        <a:cs typeface="Arial" pitchFamily="34" charset="0"/>
        <a:sym typeface="STKaiti" panose="0201060004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TKaiti" panose="02010600040101010101" pitchFamily="2" charset="-122"/>
        <a:ea typeface="+mn-ea"/>
        <a:cs typeface="Arial" pitchFamily="34" charset="0"/>
        <a:sym typeface="STKaiti" panose="0201060004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TKaiti" panose="02010600040101010101" pitchFamily="2" charset="-122"/>
        <a:ea typeface="+mn-ea"/>
        <a:cs typeface="Arial" pitchFamily="34" charset="0"/>
        <a:sym typeface="STKaiti" panose="0201060004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TKaiti" panose="02010600040101010101" pitchFamily="2" charset="-122"/>
        <a:ea typeface="+mn-ea"/>
        <a:cs typeface="Arial" pitchFamily="34" charset="0"/>
        <a:sym typeface="STKaiti" panose="0201060004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.T. Kearney TitleOnly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7875760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14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C540B8F-FDFF-493B-A744-3ADF5D11DF36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3"/>
          </a:solidFill>
          <a:ln w="635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0" i="0" baseline="0" dirty="0" err="1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4CE90629-8B2A-432D-9C31-A2A3A1BB28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465" y="216153"/>
            <a:ext cx="11521440" cy="332399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0" tIns="0" rIns="0" bIns="0" rtlCol="0" anchor="ctr" anchorCtr="0">
            <a:spAutoFit/>
          </a:bodyPr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55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仅标题 copy">
    <p:bg>
      <p:bgPr>
        <a:gradFill>
          <a:gsLst>
            <a:gs pos="0">
              <a:srgbClr val="B1B9C0"/>
            </a:gs>
            <a:gs pos="100000">
              <a:srgbClr val="D5DB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文本"/>
          <p:cNvSpPr txBox="1">
            <a:spLocks noGrp="1"/>
          </p:cNvSpPr>
          <p:nvPr>
            <p:ph type="title"/>
          </p:nvPr>
        </p:nvSpPr>
        <p:spPr>
          <a:xfrm>
            <a:off x="1813672" y="2314377"/>
            <a:ext cx="8855237" cy="142584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sz="6900" b="0">
                <a:solidFill>
                  <a:srgbClr val="0D4FD8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8" name="Freeform 5"/>
          <p:cNvSpPr/>
          <p:nvPr userDrawn="1"/>
        </p:nvSpPr>
        <p:spPr>
          <a:xfrm>
            <a:off x="129994" y="6613862"/>
            <a:ext cx="211351" cy="179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12192" tIns="12192" rIns="12192" bIns="12192"/>
          <a:lstStyle/>
          <a:p>
            <a:pPr defTabSz="325112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600"/>
          </a:p>
        </p:txBody>
      </p:sp>
      <p:sp>
        <p:nvSpPr>
          <p:cNvPr id="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0" cy="2872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79751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889000" y="1149351"/>
            <a:ext cx="10414000" cy="23241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889000" y="3536950"/>
            <a:ext cx="10414000" cy="79375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700"/>
            </a:lvl1pPr>
            <a:lvl2pPr marL="0" indent="0" algn="ctr">
              <a:spcBef>
                <a:spcPts val="0"/>
              </a:spcBef>
              <a:buSzTx/>
              <a:buNone/>
              <a:defRPr sz="2700"/>
            </a:lvl2pPr>
            <a:lvl3pPr marL="0" indent="0" algn="ctr">
              <a:spcBef>
                <a:spcPts val="0"/>
              </a:spcBef>
              <a:buSzTx/>
              <a:buNone/>
              <a:defRPr sz="2700"/>
            </a:lvl3pPr>
            <a:lvl4pPr marL="0" indent="0" algn="ctr">
              <a:spcBef>
                <a:spcPts val="0"/>
              </a:spcBef>
              <a:buSzTx/>
              <a:buNone/>
              <a:defRPr sz="2700"/>
            </a:lvl4pPr>
            <a:lvl5pPr marL="0" indent="0" algn="ctr">
              <a:spcBef>
                <a:spcPts val="0"/>
              </a:spcBef>
              <a:buSzTx/>
              <a:buNone/>
              <a:defRPr sz="27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2262104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03669-FF58-E04A-82F3-7A6B5681F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0144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F59443-1E2C-4FD9-B8F7-C75CF7D1D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6E159C8-F28A-41DD-9CD9-CD8979D34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E27202E-154B-4CB1-B6F5-25B4EAAD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BCB20-4110-4BD7-9FE0-12262F09FAA0}" type="slidenum">
              <a:rPr lang="zh-CN" altLang="en-US" smtClean="0"/>
              <a:t>‹#›</a:t>
            </a:fld>
            <a:endParaRPr lang="en-US" altLang="zh-CN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880A3A8A-740C-4524-9223-58AF801D7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78909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F59443-1E2C-4FD9-B8F7-C75CF7D1D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6E159C8-F28A-41DD-9CD9-CD8979D34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E27202E-154B-4CB1-B6F5-25B4EAAD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BCB20-4110-4BD7-9FE0-12262F09FAA0}" type="slidenum">
              <a:rPr lang="zh-CN" altLang="en-US" smtClean="0"/>
              <a:t>‹#›</a:t>
            </a:fld>
            <a:endParaRPr lang="en-US" altLang="zh-CN"/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880A3A8A-740C-4524-9223-58AF801D7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711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537BE46D-101B-BF4D-AA2D-5BDAEEC56D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3092" y="341992"/>
            <a:ext cx="858667" cy="39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2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画, 钟表, 标志&#10;&#10;描述已自动生成">
            <a:extLst>
              <a:ext uri="{FF2B5EF4-FFF2-40B4-BE49-F238E27FC236}">
                <a16:creationId xmlns:a16="http://schemas.microsoft.com/office/drawing/2014/main" id="{5B891130-E4C8-2D4C-83A1-E5E6E68F2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65" y="213664"/>
            <a:ext cx="691191" cy="675337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71550" y="233449"/>
            <a:ext cx="8474077" cy="6155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lvl="0"/>
            <a:r>
              <a:rPr lang="zh-CN" altLang="en-US" dirty="0"/>
              <a:t>请添加标题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364894D1-2944-DA42-B296-F8176E124C7D}"/>
              </a:ext>
            </a:extLst>
          </p:cNvPr>
          <p:cNvSpPr/>
          <p:nvPr userDrawn="1"/>
        </p:nvSpPr>
        <p:spPr>
          <a:xfrm>
            <a:off x="126764" y="6470111"/>
            <a:ext cx="218305" cy="185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23591" tIns="23591" rIns="23591" bIns="23591"/>
          <a:lstStyle/>
          <a:p>
            <a:pPr defTabSz="629070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161"/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A105315E-D4E3-F54F-BD73-7DE4C855F4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3092" y="341992"/>
            <a:ext cx="858667" cy="398467"/>
          </a:xfrm>
          <a:prstGeom prst="rect">
            <a:avLst/>
          </a:prstGeom>
        </p:spPr>
      </p:pic>
      <p:pic>
        <p:nvPicPr>
          <p:cNvPr id="7" name="图片 6" descr="图片包含 游戏机, 画&#10;&#10;描述已自动生成">
            <a:extLst>
              <a:ext uri="{FF2B5EF4-FFF2-40B4-BE49-F238E27FC236}">
                <a16:creationId xmlns:a16="http://schemas.microsoft.com/office/drawing/2014/main" id="{0E9AD4DF-DE58-1E4E-9483-C5B9923A12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221" y="395889"/>
            <a:ext cx="1524000" cy="29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3C2C49A-6258-934C-BFF3-152F3EBF286A}"/>
              </a:ext>
            </a:extLst>
          </p:cNvPr>
          <p:cNvSpPr/>
          <p:nvPr userDrawn="1"/>
        </p:nvSpPr>
        <p:spPr>
          <a:xfrm>
            <a:off x="281718" y="275731"/>
            <a:ext cx="639233" cy="530228"/>
          </a:xfrm>
          <a:prstGeom prst="parallelogram">
            <a:avLst>
              <a:gd name="adj" fmla="val 1702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i="0" dirty="0">
              <a:latin typeface="TencentSans W7" panose="020C04030202040F0204" pitchFamily="34" charset="-122"/>
              <a:ea typeface="TencentSans W7" panose="020C04030202040F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71550" y="233066"/>
            <a:ext cx="8474077" cy="6155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lvl="0"/>
            <a:r>
              <a:rPr lang="zh-CN" altLang="en-US" dirty="0"/>
              <a:t>请添加标题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364894D1-2944-DA42-B296-F8176E124C7D}"/>
              </a:ext>
            </a:extLst>
          </p:cNvPr>
          <p:cNvSpPr/>
          <p:nvPr userDrawn="1"/>
        </p:nvSpPr>
        <p:spPr>
          <a:xfrm>
            <a:off x="126764" y="6470111"/>
            <a:ext cx="218305" cy="185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23591" tIns="23591" rIns="23591" bIns="23591"/>
          <a:lstStyle/>
          <a:p>
            <a:pPr defTabSz="629070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16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72FC2C-6AC3-F443-8804-22077201FC19}"/>
              </a:ext>
            </a:extLst>
          </p:cNvPr>
          <p:cNvSpPr txBox="1"/>
          <p:nvPr userDrawn="1"/>
        </p:nvSpPr>
        <p:spPr>
          <a:xfrm>
            <a:off x="294403" y="233065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i="0" dirty="0">
                <a:solidFill>
                  <a:schemeClr val="bg1"/>
                </a:solidFill>
                <a:latin typeface="TencentSans W7" panose="020C04030202040F0204" pitchFamily="34" charset="-122"/>
                <a:ea typeface="TencentSans W7" panose="020C04030202040F0204" pitchFamily="34" charset="-122"/>
              </a:rPr>
              <a:t>1</a:t>
            </a:r>
          </a:p>
          <a:p>
            <a:pPr algn="ctr"/>
            <a:r>
              <a:rPr kumimoji="1" lang="zh-CN" altLang="en-US" sz="1600" b="1" i="0" dirty="0">
                <a:solidFill>
                  <a:schemeClr val="bg1"/>
                </a:solidFill>
                <a:latin typeface="TencentSans W7" panose="020C04030202040F0204" pitchFamily="34" charset="-122"/>
                <a:ea typeface="TencentSans W7" panose="020C04030202040F0204" pitchFamily="34" charset="-122"/>
              </a:rPr>
              <a:t>对接</a:t>
            </a:r>
          </a:p>
        </p:txBody>
      </p:sp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id="{E2D1FC1C-AFF1-934D-844C-6E714BD3DD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3092" y="341992"/>
            <a:ext cx="858667" cy="39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9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3C2C49A-6258-934C-BFF3-152F3EBF286A}"/>
              </a:ext>
            </a:extLst>
          </p:cNvPr>
          <p:cNvSpPr/>
          <p:nvPr userDrawn="1"/>
        </p:nvSpPr>
        <p:spPr>
          <a:xfrm>
            <a:off x="281718" y="275731"/>
            <a:ext cx="639233" cy="530228"/>
          </a:xfrm>
          <a:prstGeom prst="parallelogram">
            <a:avLst>
              <a:gd name="adj" fmla="val 17027"/>
            </a:avLst>
          </a:prstGeom>
          <a:solidFill>
            <a:srgbClr val="0052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i="0" dirty="0">
              <a:latin typeface="TencentSans W7" panose="020C04030202040F0204" pitchFamily="34" charset="-122"/>
              <a:ea typeface="TencentSans W7" panose="020C04030202040F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71550" y="233066"/>
            <a:ext cx="8474077" cy="6155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lvl="0"/>
            <a:r>
              <a:rPr lang="zh-CN" altLang="en-US" dirty="0"/>
              <a:t>请添加标题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364894D1-2944-DA42-B296-F8176E124C7D}"/>
              </a:ext>
            </a:extLst>
          </p:cNvPr>
          <p:cNvSpPr/>
          <p:nvPr userDrawn="1"/>
        </p:nvSpPr>
        <p:spPr>
          <a:xfrm>
            <a:off x="126764" y="6470111"/>
            <a:ext cx="218305" cy="185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23591" tIns="23591" rIns="23591" bIns="23591"/>
          <a:lstStyle/>
          <a:p>
            <a:pPr defTabSz="629070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16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6D0F17-9639-D04E-8CDC-AFE95950A9E2}"/>
              </a:ext>
            </a:extLst>
          </p:cNvPr>
          <p:cNvSpPr txBox="1"/>
          <p:nvPr userDrawn="1"/>
        </p:nvSpPr>
        <p:spPr>
          <a:xfrm>
            <a:off x="294405" y="233065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i="0" dirty="0">
                <a:solidFill>
                  <a:schemeClr val="bg1"/>
                </a:solidFill>
                <a:latin typeface="TencentSans W7" panose="020C04030202040F0204" pitchFamily="34" charset="-122"/>
                <a:ea typeface="TencentSans W7" panose="020C04030202040F0204" pitchFamily="34" charset="-122"/>
              </a:rPr>
              <a:t>2</a:t>
            </a:r>
          </a:p>
          <a:p>
            <a:pPr algn="ctr"/>
            <a:r>
              <a:rPr kumimoji="1" lang="zh-CN" altLang="en-US" sz="1600" b="1" i="0" dirty="0">
                <a:solidFill>
                  <a:schemeClr val="bg1"/>
                </a:solidFill>
                <a:latin typeface="TencentSans W7" panose="020C04030202040F0204" pitchFamily="34" charset="-122"/>
                <a:ea typeface="TencentSans W7" panose="020C04030202040F0204" pitchFamily="34" charset="-122"/>
              </a:rPr>
              <a:t>交易</a:t>
            </a:r>
          </a:p>
        </p:txBody>
      </p:sp>
      <p:pic>
        <p:nvPicPr>
          <p:cNvPr id="14" name="图片 13" descr="图片包含 游戏机&#10;&#10;描述已自动生成">
            <a:extLst>
              <a:ext uri="{FF2B5EF4-FFF2-40B4-BE49-F238E27FC236}">
                <a16:creationId xmlns:a16="http://schemas.microsoft.com/office/drawing/2014/main" id="{F671A92A-095D-EB4F-BE7A-DD1530A933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3092" y="341992"/>
            <a:ext cx="858667" cy="39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17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3C2C49A-6258-934C-BFF3-152F3EBF286A}"/>
              </a:ext>
            </a:extLst>
          </p:cNvPr>
          <p:cNvSpPr/>
          <p:nvPr userDrawn="1"/>
        </p:nvSpPr>
        <p:spPr>
          <a:xfrm>
            <a:off x="281718" y="275731"/>
            <a:ext cx="639233" cy="530228"/>
          </a:xfrm>
          <a:prstGeom prst="parallelogram">
            <a:avLst>
              <a:gd name="adj" fmla="val 1702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i="0" dirty="0">
              <a:latin typeface="TencentSans W7" panose="020C04030202040F0204" pitchFamily="34" charset="-122"/>
              <a:ea typeface="TencentSans W7" panose="020C04030202040F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971550" y="233066"/>
            <a:ext cx="8474077" cy="6155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腾讯体 W7" panose="020C08030202040F0204" pitchFamily="34" charset="-122"/>
                <a:ea typeface="腾讯体 W7" panose="020C08030202040F0204" pitchFamily="34" charset="-122"/>
              </a:defRPr>
            </a:lvl1pPr>
          </a:lstStyle>
          <a:p>
            <a:pPr lvl="0"/>
            <a:r>
              <a:rPr lang="zh-CN" altLang="en-US" dirty="0"/>
              <a:t>请添加标题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364894D1-2944-DA42-B296-F8176E124C7D}"/>
              </a:ext>
            </a:extLst>
          </p:cNvPr>
          <p:cNvSpPr/>
          <p:nvPr userDrawn="1"/>
        </p:nvSpPr>
        <p:spPr>
          <a:xfrm>
            <a:off x="126764" y="6470111"/>
            <a:ext cx="218305" cy="185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23591" tIns="23591" rIns="23591" bIns="23591"/>
          <a:lstStyle/>
          <a:p>
            <a:pPr defTabSz="629070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16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8086DA-1971-9B42-AC9B-19A46CB98D79}"/>
              </a:ext>
            </a:extLst>
          </p:cNvPr>
          <p:cNvSpPr txBox="1"/>
          <p:nvPr userDrawn="1"/>
        </p:nvSpPr>
        <p:spPr>
          <a:xfrm>
            <a:off x="294405" y="233065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i="0" dirty="0">
                <a:solidFill>
                  <a:schemeClr val="bg1"/>
                </a:solidFill>
                <a:latin typeface="TencentSans W7" panose="020C04030202040F0204" pitchFamily="34" charset="-122"/>
                <a:ea typeface="TencentSans W7" panose="020C04030202040F0204" pitchFamily="34" charset="-122"/>
              </a:rPr>
              <a:t>3</a:t>
            </a:r>
          </a:p>
          <a:p>
            <a:pPr algn="ctr"/>
            <a:r>
              <a:rPr kumimoji="1" lang="zh-CN" altLang="en-US" sz="1600" b="1" i="0" dirty="0">
                <a:solidFill>
                  <a:schemeClr val="bg1"/>
                </a:solidFill>
                <a:latin typeface="TencentSans W7" panose="020C04030202040F0204" pitchFamily="34" charset="-122"/>
                <a:ea typeface="TencentSans W7" panose="020C04030202040F0204" pitchFamily="34" charset="-122"/>
              </a:rPr>
              <a:t>洽谈</a:t>
            </a:r>
          </a:p>
        </p:txBody>
      </p:sp>
      <p:pic>
        <p:nvPicPr>
          <p:cNvPr id="14" name="图片 13" descr="图片包含 游戏机&#10;&#10;描述已自动生成">
            <a:extLst>
              <a:ext uri="{FF2B5EF4-FFF2-40B4-BE49-F238E27FC236}">
                <a16:creationId xmlns:a16="http://schemas.microsoft.com/office/drawing/2014/main" id="{69EC87BE-FAB2-2848-9BBB-14509DD912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3092" y="341992"/>
            <a:ext cx="858667" cy="39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76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03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469027" y="6219191"/>
            <a:ext cx="268576" cy="27432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474208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4" descr="资源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-27935"/>
            <a:ext cx="12204095" cy="88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6" name="图片 17" descr="资源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">
            <a:off x="59269" y="153175"/>
            <a:ext cx="1527175" cy="678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7" name="图片 16" descr="资源 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5763" y="192090"/>
            <a:ext cx="2525712" cy="35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3E72EE8-06DE-4267-82E3-7CE168E0B9FF}"/>
              </a:ext>
            </a:extLst>
          </p:cNvPr>
          <p:cNvSpPr txBox="1"/>
          <p:nvPr userDrawn="1"/>
        </p:nvSpPr>
        <p:spPr>
          <a:xfrm>
            <a:off x="290958" y="122933"/>
            <a:ext cx="8771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  </a:t>
            </a:r>
            <a:endParaRPr lang="zh-CN" altLang="en-US" sz="1800" dirty="0"/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DD954E11-C66A-4B85-9782-429604FFC1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700" y="205534"/>
            <a:ext cx="8892533" cy="551391"/>
          </a:xfrm>
        </p:spPr>
        <p:txBody>
          <a:bodyPr/>
          <a:lstStyle>
            <a:lvl1pPr marL="228594" indent="-228594">
              <a:defRPr lang="zh-CN" altLang="en-US" sz="2400" u="none" strike="noStrike" kern="1200" cap="none" spc="151" normalizeH="0" baseline="0" dirty="0" smtClean="0">
                <a:solidFill>
                  <a:srgbClr val="D9D9D9"/>
                </a:solidFill>
                <a:uFillTx/>
                <a:latin typeface="腾讯体 W7" panose="020C08030202040F0204" pitchFamily="34" charset="-122"/>
                <a:ea typeface="腾讯体 W7" panose="020C08030202040F0204" pitchFamily="34" charset="-122"/>
                <a:cs typeface="+mn-cs"/>
              </a:defRPr>
            </a:lvl1pPr>
          </a:lstStyle>
          <a:p>
            <a:pPr marL="228594" lvl="0" indent="-228594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9048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mlDrawing" Target="../drawings/vmlDrawing1.vml"/><Relationship Id="rId7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16286508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28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 hidden="1">
            <a:extLst>
              <a:ext uri="{FF2B5EF4-FFF2-40B4-BE49-F238E27FC236}">
                <a16:creationId xmlns:a16="http://schemas.microsoft.com/office/drawing/2014/main" id="{3C399CA8-1073-4E28-B52D-6563204F0539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3"/>
          </a:solidFill>
          <a:ln w="635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i="0" baseline="0" dirty="0" err="1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10" name="SlideBottomBar">
            <a:extLst>
              <a:ext uri="{FF2B5EF4-FFF2-40B4-BE49-F238E27FC236}">
                <a16:creationId xmlns:a16="http://schemas.microsoft.com/office/drawing/2014/main" id="{3663129C-D5C7-47FB-A4AB-47B50B32C0E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900" y="6533330"/>
            <a:ext cx="12194900" cy="32467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  <a:effectLst/>
        </p:spPr>
        <p:txBody>
          <a:bodyPr wrap="none" lIns="93296" tIns="46648" rIns="93296" bIns="46648" anchor="ctr"/>
          <a:lstStyle/>
          <a:p>
            <a:endParaRPr lang="en-US" baseline="0" noProof="0" dirty="0">
              <a:latin typeface="Arial" panose="020B0604020202020204" pitchFamily="34" charset="0"/>
              <a:ea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511337" y="6627940"/>
            <a:ext cx="353568" cy="138499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fld id="{6CE8C368-3382-4C28-AE75-DF7C05ACA19D}" type="slidenum">
              <a:rPr lang="en-US" sz="1100">
                <a:solidFill>
                  <a:schemeClr val="tx1"/>
                </a:solidFill>
                <a:latin typeface="+mj-lt"/>
              </a:rPr>
              <a:pPr algn="r"/>
              <a:t>‹#›</a:t>
            </a:fld>
            <a:endParaRPr lang="en-US" sz="11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4895" name="Picture 623" descr="âtencent logoâçå¾çæç´¢ç»æ">
            <a:extLst>
              <a:ext uri="{FF2B5EF4-FFF2-40B4-BE49-F238E27FC236}">
                <a16:creationId xmlns:a16="http://schemas.microsoft.com/office/drawing/2014/main" id="{94C2AF19-2116-4155-8AEB-9DDF43BCCB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5951" y="6568700"/>
            <a:ext cx="1226573" cy="24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22">
            <a:extLst>
              <a:ext uri="{FF2B5EF4-FFF2-40B4-BE49-F238E27FC236}">
                <a16:creationId xmlns:a16="http://schemas.microsoft.com/office/drawing/2014/main" id="{27E01765-D0E5-4957-BB01-8E1ECD6C4BAD}"/>
              </a:ext>
            </a:extLst>
          </p:cNvPr>
          <p:cNvSpPr/>
          <p:nvPr userDrawn="1"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chemeClr val="bg2">
              <a:alpha val="6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343465" y="216153"/>
            <a:ext cx="11521440" cy="332399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dirty="0"/>
              <a:t>标题</a:t>
            </a:r>
            <a:endParaRPr lang="en-US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16D1020A-11A9-4E34-9C67-2F21E5B324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8714" y="618446"/>
            <a:ext cx="10882313" cy="74613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</a:ln>
          <a:effectLst>
            <a:outerShdw dist="23000" dir="5400000" algn="ctr" rotWithShape="0">
              <a:srgbClr val="000000">
                <a:alpha val="34998"/>
              </a:srgbClr>
            </a:outerShdw>
          </a:effec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01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baseline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Arial" pitchFamily="34" charset="0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400"/>
        </a:spcBef>
        <a:buClr>
          <a:schemeClr val="bg2"/>
        </a:buClr>
        <a:buSzPct val="100000"/>
        <a:buFont typeface="Arial" pitchFamily="34" charset="0"/>
        <a:buChar char="■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310896" indent="-128016" algn="l" defTabSz="914400" rtl="0" eaLnBrk="1" latinLnBrk="0" hangingPunct="1">
        <a:lnSpc>
          <a:spcPct val="90000"/>
        </a:lnSpc>
        <a:spcBef>
          <a:spcPts val="900"/>
        </a:spcBef>
        <a:buClr>
          <a:schemeClr val="bg2"/>
        </a:buClr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489600" indent="-18000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33600" indent="-137160" algn="l" defTabSz="914400" rtl="0" eaLnBrk="1" latinLnBrk="0" hangingPunct="1">
        <a:lnSpc>
          <a:spcPct val="90000"/>
        </a:lnSpc>
        <a:spcBef>
          <a:spcPts val="200"/>
        </a:spcBef>
        <a:buClr>
          <a:schemeClr val="bg2"/>
        </a:buClr>
        <a:buFont typeface="Arial" pitchFamily="34" charset="0"/>
        <a:buChar char="-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770400" indent="-136800" algn="l" defTabSz="914400" rtl="0" eaLnBrk="1" latinLnBrk="0" hangingPunct="1">
        <a:lnSpc>
          <a:spcPct val="90000"/>
        </a:lnSpc>
        <a:spcBef>
          <a:spcPts val="100"/>
        </a:spcBef>
        <a:buClr>
          <a:schemeClr val="bg2"/>
        </a:buClr>
        <a:buFont typeface="Arial" pitchFamily="34" charset="0"/>
        <a:buChar char="-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8" userDrawn="1">
          <p15:clr>
            <a:srgbClr val="FF9696"/>
          </p15:clr>
        </p15:guide>
        <p15:guide id="2" orient="horz" pos="845" userDrawn="1">
          <p15:clr>
            <a:srgbClr val="FF9696"/>
          </p15:clr>
        </p15:guide>
        <p15:guide id="5" orient="horz" pos="4065" userDrawn="1">
          <p15:clr>
            <a:srgbClr val="FF9696"/>
          </p15:clr>
        </p15:guide>
        <p15:guide id="6" orient="horz" pos="2251" userDrawn="1">
          <p15:clr>
            <a:srgbClr val="FF9696"/>
          </p15:clr>
        </p15:guide>
        <p15:guide id="7" pos="211" userDrawn="1">
          <p15:clr>
            <a:srgbClr val="FF9696"/>
          </p15:clr>
        </p15:guide>
        <p15:guide id="8" pos="3613" userDrawn="1">
          <p15:clr>
            <a:srgbClr val="FF9696"/>
          </p15:clr>
        </p15:guide>
        <p15:guide id="9" pos="3840" userDrawn="1">
          <p15:clr>
            <a:srgbClr val="FF9696"/>
          </p15:clr>
        </p15:guide>
        <p15:guide id="10" pos="4067" userDrawn="1">
          <p15:clr>
            <a:srgbClr val="FF9696"/>
          </p15:clr>
        </p15:guide>
        <p15:guide id="11" pos="7469" userDrawn="1">
          <p15:clr>
            <a:srgbClr val="FF9696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63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1" r:id="rId12"/>
    <p:sldLayoutId id="2147483692" r:id="rId13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74975DA-AFF8-412A-8365-A9E7E0B828C4}"/>
              </a:ext>
            </a:extLst>
          </p:cNvPr>
          <p:cNvSpPr txBox="1"/>
          <p:nvPr/>
        </p:nvSpPr>
        <p:spPr>
          <a:xfrm>
            <a:off x="947428" y="2708920"/>
            <a:ext cx="9672520" cy="1680460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Performance of a VVC Software Decoder on Mobile Platform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2000" dirty="0">
              <a:latin typeface="Arial" pitchFamily="34" charset="0"/>
              <a:cs typeface="Arial" pitchFamily="34" charset="0"/>
            </a:endParaRPr>
          </a:p>
          <a:p>
            <a:pPr algn="ctr" hangingPunct="0"/>
            <a:r>
              <a:rPr lang="en-CA" altLang="zh-CN" dirty="0"/>
              <a:t>Y. Li, J. Lou</a:t>
            </a:r>
            <a:r>
              <a:rPr lang="en-US" altLang="zh-CN" dirty="0"/>
              <a:t>, </a:t>
            </a:r>
            <a:r>
              <a:rPr lang="en-CA" altLang="zh-CN" dirty="0"/>
              <a:t>S. Liu</a:t>
            </a:r>
            <a:r>
              <a:rPr lang="en-US" altLang="zh-CN" dirty="0"/>
              <a:t>, </a:t>
            </a:r>
            <a:r>
              <a:rPr lang="en-CA" altLang="zh-CN" dirty="0"/>
              <a:t>Y. Chen</a:t>
            </a:r>
            <a:r>
              <a:rPr lang="en-US" altLang="zh-CN" dirty="0"/>
              <a:t>, </a:t>
            </a:r>
            <a:r>
              <a:rPr lang="en-CA" altLang="zh-CN" dirty="0"/>
              <a:t>Y. Zheng</a:t>
            </a:r>
            <a:r>
              <a:rPr lang="en-US" altLang="zh-CN" dirty="0"/>
              <a:t>, </a:t>
            </a:r>
            <a:r>
              <a:rPr lang="en-CA" altLang="zh-CN" dirty="0"/>
              <a:t>S. Chen</a:t>
            </a:r>
            <a:r>
              <a:rPr lang="en-US" altLang="zh-CN" dirty="0"/>
              <a:t>, </a:t>
            </a:r>
            <a:r>
              <a:rPr lang="en-CA" altLang="zh-CN" dirty="0"/>
              <a:t>B. Zhu</a:t>
            </a:r>
          </a:p>
          <a:p>
            <a:pPr algn="ctr" hangingPunct="0"/>
            <a:endParaRPr lang="en-US" altLang="zh-CN" sz="20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000" dirty="0">
                <a:latin typeface="Arial" pitchFamily="34" charset="0"/>
                <a:cs typeface="Arial" pitchFamily="34" charset="0"/>
              </a:rPr>
              <a:t>Tencent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381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1665071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Player (Support real time decoding)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26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02C1C8-69C1-4576-88B5-92C4E5A20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492" y="1628800"/>
            <a:ext cx="8051692" cy="37277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B6697B1-A886-40BE-9B17-EF921B4C5060}"/>
              </a:ext>
            </a:extLst>
          </p:cNvPr>
          <p:cNvSpPr/>
          <p:nvPr/>
        </p:nvSpPr>
        <p:spPr>
          <a:xfrm>
            <a:off x="2099556" y="5913276"/>
            <a:ext cx="6096000" cy="3831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050" dirty="0"/>
              <a:t>A player for mobile device is also prepared. It can support real-time 1080p video decoding based on A14 device.</a:t>
            </a:r>
          </a:p>
        </p:txBody>
      </p:sp>
    </p:spTree>
    <p:extLst>
      <p:ext uri="{BB962C8B-B14F-4D97-AF65-F5344CB8AC3E}">
        <p14:creationId xmlns:p14="http://schemas.microsoft.com/office/powerpoint/2010/main" val="3687630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1665071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Player (Support real time decoding)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26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B6697B1-A886-40BE-9B17-EF921B4C5060}"/>
              </a:ext>
            </a:extLst>
          </p:cNvPr>
          <p:cNvSpPr/>
          <p:nvPr/>
        </p:nvSpPr>
        <p:spPr>
          <a:xfrm>
            <a:off x="2099556" y="5913276"/>
            <a:ext cx="6096000" cy="3831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050" dirty="0"/>
              <a:t>A player for mobile device is also prepared. It can support real-time 1080p video decoding based on A14 device.</a:t>
            </a:r>
          </a:p>
        </p:txBody>
      </p:sp>
      <p:pic>
        <p:nvPicPr>
          <p:cNvPr id="5" name="RPReplay_Final1609409692">
            <a:hlinkClick r:id="" action="ppaction://media"/>
            <a:extLst>
              <a:ext uri="{FF2B5EF4-FFF2-40B4-BE49-F238E27FC236}">
                <a16:creationId xmlns:a16="http://schemas.microsoft.com/office/drawing/2014/main" id="{D34A1EFA-DB62-4999-A112-A2EB90B29D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51484" y="1592796"/>
            <a:ext cx="8113240" cy="392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5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39416" y="1196752"/>
            <a:ext cx="9613068" cy="3727431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Summary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Based on JVET-T0095, a VVC software decoder is optimized based on mobile platform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Support almost all the CTC tools including ALF, BDOF, DMVR, etc.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Support SCC tools in 420 profile, including IBC, BDPCM.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Based on Apple A14 processor (iPhone 12pro) </a:t>
            </a:r>
            <a:r>
              <a:rPr lang="en-CA" altLang="zh-CN" dirty="0"/>
              <a:t>the average decoding speed is 53.0 fps (RA)/ 50.3 fps (LB) for full HD (1080p) bitstreams; 81.5 fps (RA)/ 88.4 fps (LB) for full HD (1080p) SCC bitstreams. 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altLang="zh-CN" dirty="0"/>
              <a:t>When multithreading is enabled, </a:t>
            </a:r>
            <a:r>
              <a:rPr lang="en-US" altLang="zh-CN" dirty="0"/>
              <a:t>an average of 31.6 fps (RA) can be achieved when decoding 4K bitstreams</a:t>
            </a: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78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39416" y="1196752"/>
            <a:ext cx="9613068" cy="4010329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Optimization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Parallelism</a:t>
            </a:r>
          </a:p>
          <a:p>
            <a:pPr lvl="0" hangingPunct="0"/>
            <a:r>
              <a:rPr lang="en-CA" altLang="zh-CN" sz="1600" dirty="0"/>
              <a:t>     Picture level parallelism</a:t>
            </a:r>
          </a:p>
          <a:p>
            <a:pPr lvl="0" hangingPunct="0"/>
            <a:r>
              <a:rPr lang="en-CA" altLang="zh-CN" sz="1600" dirty="0"/>
              <a:t>     CTU level parallelism</a:t>
            </a:r>
          </a:p>
          <a:p>
            <a:pPr lvl="0" hangingPunct="0"/>
            <a:r>
              <a:rPr lang="en-CA" altLang="zh-CN" sz="1600" dirty="0"/>
              <a:t>     Module level parallelism</a:t>
            </a:r>
          </a:p>
          <a:p>
            <a:pPr lvl="0" hangingPunct="0"/>
            <a:endParaRPr lang="zh-CN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 Bit Depth Templatization </a:t>
            </a:r>
          </a:p>
          <a:p>
            <a:r>
              <a:rPr lang="en-US" altLang="zh-CN" sz="1600" dirty="0"/>
              <a:t>      using C++ template [] with bit depth as the templatized parameter.</a:t>
            </a:r>
          </a:p>
          <a:p>
            <a:r>
              <a:rPr lang="en-US" altLang="zh-CN" sz="1600" dirty="0"/>
              <a:t>      16-bit(10bit) or 8-bit decoding path would be selected based on the input bit depth.</a:t>
            </a:r>
          </a:p>
          <a:p>
            <a:endParaRPr lang="en-US" altLang="zh-CN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Arm Neon Acceleration</a:t>
            </a:r>
          </a:p>
          <a:p>
            <a:r>
              <a:rPr lang="en-US" altLang="zh-CN" sz="1600" dirty="0"/>
              <a:t>     MTS, ALF, Interpolation, SAO, DMVR, PROF, BDOF, etc. </a:t>
            </a:r>
          </a:p>
          <a:p>
            <a:r>
              <a:rPr lang="en-US" altLang="zh-CN" sz="1600" dirty="0"/>
              <a:t>     Neon acceleration ratio is 3.45x on average.</a:t>
            </a:r>
          </a:p>
          <a:p>
            <a:r>
              <a:rPr lang="en-US" altLang="zh-CN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3285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39416" y="1196752"/>
            <a:ext cx="9613068" cy="1375761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Optimization</a:t>
            </a:r>
          </a:p>
          <a:p>
            <a:endParaRPr lang="en-US" altLang="zh-CN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Arm Neon Acceleration</a:t>
            </a:r>
          </a:p>
          <a:p>
            <a:r>
              <a:rPr lang="en-US" altLang="zh-CN" sz="1600" dirty="0"/>
              <a:t>     MTS, ALF, Interpolation, SAO, DMVR, PROF, BDOF, etc. </a:t>
            </a:r>
          </a:p>
          <a:p>
            <a:r>
              <a:rPr lang="en-US" altLang="zh-CN" sz="1600" dirty="0"/>
              <a:t> 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A1D3F456-46F8-4E83-8390-49AFC79569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5807734"/>
              </p:ext>
            </p:extLst>
          </p:nvPr>
        </p:nvGraphicFramePr>
        <p:xfrm>
          <a:off x="342925" y="2555172"/>
          <a:ext cx="5526691" cy="3357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9E3E085-01E9-4E02-9837-36086AF087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486181"/>
              </p:ext>
            </p:extLst>
          </p:nvPr>
        </p:nvGraphicFramePr>
        <p:xfrm>
          <a:off x="5780337" y="2474861"/>
          <a:ext cx="5184576" cy="3487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C68EE890-0CFA-45FD-BE90-A0F6093D87CB}"/>
              </a:ext>
            </a:extLst>
          </p:cNvPr>
          <p:cNvSpPr txBox="1"/>
          <p:nvPr/>
        </p:nvSpPr>
        <p:spPr>
          <a:xfrm>
            <a:off x="1415480" y="5963311"/>
            <a:ext cx="3615477" cy="735586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Neon=OFF, 1080p average, RA Configuration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(Before optimization)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E67068-F609-4974-BDBF-915A44903A35}"/>
              </a:ext>
            </a:extLst>
          </p:cNvPr>
          <p:cNvSpPr txBox="1"/>
          <p:nvPr/>
        </p:nvSpPr>
        <p:spPr>
          <a:xfrm>
            <a:off x="6636060" y="5962537"/>
            <a:ext cx="3547190" cy="464743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Neon=ON, 1080p average, RA Configuration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(After optimization)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039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5469190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Tests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Test sequences: 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dirty="0"/>
              <a:t>JVET CTC test sequences(1080p and 4K)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dirty="0"/>
              <a:t>JVET SCC test sequences(1080p)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Bitstream: 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Bitstream generated using VTM11.0 with RA/LDB configuration.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Internal bit depth=8.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 All the other settings follow the CTC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dirty="0"/>
              <a:t>Test Platform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dirty="0"/>
              <a:t>Including several mobile devices in different platforms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iOS: iPhone12 Pro(A14), iPhone11 Pro(A13), </a:t>
            </a:r>
            <a:r>
              <a:rPr lang="en-US" altLang="zh-CN" dirty="0" err="1"/>
              <a:t>iPhoneXs</a:t>
            </a:r>
            <a:r>
              <a:rPr lang="en-US" altLang="zh-CN" dirty="0"/>
              <a:t> Max(A12)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Android: Vivo IQOO 3(Snapdragon 865)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878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1228028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Decoding Speed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8178766-C992-486B-AE15-317C0C5D2E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348144"/>
              </p:ext>
            </p:extLst>
          </p:nvPr>
        </p:nvGraphicFramePr>
        <p:xfrm>
          <a:off x="2675620" y="1844824"/>
          <a:ext cx="6624734" cy="2590173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520730">
                  <a:extLst>
                    <a:ext uri="{9D8B030D-6E8A-4147-A177-3AD203B41FA5}">
                      <a16:colId xmlns:a16="http://schemas.microsoft.com/office/drawing/2014/main" val="383633929"/>
                    </a:ext>
                  </a:extLst>
                </a:gridCol>
                <a:gridCol w="1709124">
                  <a:extLst>
                    <a:ext uri="{9D8B030D-6E8A-4147-A177-3AD203B41FA5}">
                      <a16:colId xmlns:a16="http://schemas.microsoft.com/office/drawing/2014/main" val="2943303852"/>
                    </a:ext>
                  </a:extLst>
                </a:gridCol>
                <a:gridCol w="874602">
                  <a:extLst>
                    <a:ext uri="{9D8B030D-6E8A-4147-A177-3AD203B41FA5}">
                      <a16:colId xmlns:a16="http://schemas.microsoft.com/office/drawing/2014/main" val="1275182683"/>
                    </a:ext>
                  </a:extLst>
                </a:gridCol>
                <a:gridCol w="822838">
                  <a:extLst>
                    <a:ext uri="{9D8B030D-6E8A-4147-A177-3AD203B41FA5}">
                      <a16:colId xmlns:a16="http://schemas.microsoft.com/office/drawing/2014/main" val="2213642316"/>
                    </a:ext>
                  </a:extLst>
                </a:gridCol>
                <a:gridCol w="761338">
                  <a:extLst>
                    <a:ext uri="{9D8B030D-6E8A-4147-A177-3AD203B41FA5}">
                      <a16:colId xmlns:a16="http://schemas.microsoft.com/office/drawing/2014/main" val="2894440482"/>
                    </a:ext>
                  </a:extLst>
                </a:gridCol>
                <a:gridCol w="936102">
                  <a:extLst>
                    <a:ext uri="{9D8B030D-6E8A-4147-A177-3AD203B41FA5}">
                      <a16:colId xmlns:a16="http://schemas.microsoft.com/office/drawing/2014/main" val="4074578033"/>
                    </a:ext>
                  </a:extLst>
                </a:gridCol>
              </a:tblGrid>
              <a:tr h="80709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VTM [fps]   (A14)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O266 Thread 1 [fps]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O266 Thread 2 [fps]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O266 Thread</a:t>
                      </a: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Full [fps]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104811"/>
                  </a:ext>
                </a:extLst>
              </a:tr>
              <a:tr h="16501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iOS (A14)</a:t>
                      </a: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6Core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ClassA</a:t>
                      </a: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endParaRPr lang="en-US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endParaRPr lang="en-US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85666523"/>
                  </a:ext>
                </a:extLst>
              </a:tr>
              <a:tr h="1650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ClassB</a:t>
                      </a: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5647916"/>
                  </a:ext>
                </a:extLst>
              </a:tr>
              <a:tr h="1650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ClassB</a:t>
                      </a: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LB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3905565"/>
                  </a:ext>
                </a:extLst>
              </a:tr>
              <a:tr h="1650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ClassSCC-1080p 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00804012"/>
                  </a:ext>
                </a:extLst>
              </a:tr>
              <a:tr h="1650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ClassSCC-1080p LB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5232580"/>
                  </a:ext>
                </a:extLst>
              </a:tr>
              <a:tr h="16501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Android </a:t>
                      </a: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(Snapdragon 865)</a:t>
                      </a: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8Core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ClassA</a:t>
                      </a: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47473704"/>
                  </a:ext>
                </a:extLst>
              </a:tr>
              <a:tr h="1650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ClassB</a:t>
                      </a: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02942664"/>
                  </a:ext>
                </a:extLst>
              </a:tr>
              <a:tr h="1650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ClassSCC-1080p 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48786705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F7B9CD41-7771-4361-85A9-CDB91EE5678F}"/>
              </a:ext>
            </a:extLst>
          </p:cNvPr>
          <p:cNvSpPr/>
          <p:nvPr/>
        </p:nvSpPr>
        <p:spPr>
          <a:xfrm>
            <a:off x="2457991" y="4856851"/>
            <a:ext cx="806650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On A14 platform, the core number is 6, and on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Snapdragon 865, the core number is 8. Thus “thread-full” means 6 or 8 separately.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Based on thread-6, 4K stream can achieve above 30fps on A14 platform. 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When Compared with VTM, the acceleration ratio is about 5.5x~6x for different classes.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Using single thread, 1080p SCC bitstream can be decoded in real-time based on A14 and Snapdragon 865 SoC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E91FA0A-9A0E-49CB-B954-AC89228FB89E}"/>
              </a:ext>
            </a:extLst>
          </p:cNvPr>
          <p:cNvSpPr/>
          <p:nvPr/>
        </p:nvSpPr>
        <p:spPr>
          <a:xfrm>
            <a:off x="4104461" y="1545639"/>
            <a:ext cx="3983078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1400" dirty="0"/>
              <a:t>   Table 1. Performance on iOS/Android Devices</a:t>
            </a:r>
          </a:p>
        </p:txBody>
      </p:sp>
    </p:spTree>
    <p:extLst>
      <p:ext uri="{BB962C8B-B14F-4D97-AF65-F5344CB8AC3E}">
        <p14:creationId xmlns:p14="http://schemas.microsoft.com/office/powerpoint/2010/main" val="4223980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1228028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Decoding Speed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8D57F37-8ED6-4714-836D-A6DBE37C15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250787"/>
              </p:ext>
            </p:extLst>
          </p:nvPr>
        </p:nvGraphicFramePr>
        <p:xfrm>
          <a:off x="1414447" y="1885963"/>
          <a:ext cx="3999082" cy="435134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63413">
                  <a:extLst>
                    <a:ext uri="{9D8B030D-6E8A-4147-A177-3AD203B41FA5}">
                      <a16:colId xmlns:a16="http://schemas.microsoft.com/office/drawing/2014/main" val="569410662"/>
                    </a:ext>
                  </a:extLst>
                </a:gridCol>
                <a:gridCol w="463413">
                  <a:extLst>
                    <a:ext uri="{9D8B030D-6E8A-4147-A177-3AD203B41FA5}">
                      <a16:colId xmlns:a16="http://schemas.microsoft.com/office/drawing/2014/main" val="86590245"/>
                    </a:ext>
                  </a:extLst>
                </a:gridCol>
                <a:gridCol w="463413">
                  <a:extLst>
                    <a:ext uri="{9D8B030D-6E8A-4147-A177-3AD203B41FA5}">
                      <a16:colId xmlns:a16="http://schemas.microsoft.com/office/drawing/2014/main" val="2408287129"/>
                    </a:ext>
                  </a:extLst>
                </a:gridCol>
                <a:gridCol w="463413">
                  <a:extLst>
                    <a:ext uri="{9D8B030D-6E8A-4147-A177-3AD203B41FA5}">
                      <a16:colId xmlns:a16="http://schemas.microsoft.com/office/drawing/2014/main" val="4278285138"/>
                    </a:ext>
                  </a:extLst>
                </a:gridCol>
                <a:gridCol w="609302">
                  <a:extLst>
                    <a:ext uri="{9D8B030D-6E8A-4147-A177-3AD203B41FA5}">
                      <a16:colId xmlns:a16="http://schemas.microsoft.com/office/drawing/2014/main" val="3470753920"/>
                    </a:ext>
                  </a:extLst>
                </a:gridCol>
                <a:gridCol w="609302">
                  <a:extLst>
                    <a:ext uri="{9D8B030D-6E8A-4147-A177-3AD203B41FA5}">
                      <a16:colId xmlns:a16="http://schemas.microsoft.com/office/drawing/2014/main" val="1159745023"/>
                    </a:ext>
                  </a:extLst>
                </a:gridCol>
                <a:gridCol w="463413">
                  <a:extLst>
                    <a:ext uri="{9D8B030D-6E8A-4147-A177-3AD203B41FA5}">
                      <a16:colId xmlns:a16="http://schemas.microsoft.com/office/drawing/2014/main" val="2387332975"/>
                    </a:ext>
                  </a:extLst>
                </a:gridCol>
                <a:gridCol w="463413">
                  <a:extLst>
                    <a:ext uri="{9D8B030D-6E8A-4147-A177-3AD203B41FA5}">
                      <a16:colId xmlns:a16="http://schemas.microsoft.com/office/drawing/2014/main" val="2516240011"/>
                    </a:ext>
                  </a:extLst>
                </a:gridCol>
              </a:tblGrid>
              <a:tr h="5677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Sequence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QP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Frames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Bitrate [Mbps]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VTM [fps]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O266 Thread 1 [fps] (A14)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O266 Thread 2 [fps] (A14)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O266 Thread 6 [fps] (A14)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155642529"/>
                  </a:ext>
                </a:extLst>
              </a:tr>
              <a:tr h="146960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Tango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22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294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16.57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1.90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10.51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28.69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921823320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27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294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6.74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2.10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12.07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19.95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32.73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1918489191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32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294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3.43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2.18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12.96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21.37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>
                          <a:effectLst/>
                        </a:rPr>
                        <a:t>35.25 </a:t>
                      </a:r>
                      <a:endParaRPr lang="zh-CN" sz="8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186327999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37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294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1.93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2.49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13.92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23.03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37.59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257402165"/>
                  </a:ext>
                </a:extLst>
              </a:tr>
              <a:tr h="146960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FoodMarket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300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14.66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1.85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10.63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17.57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28.81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830031498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300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7.16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1.75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18.99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31.29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595325142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300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3.66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2.15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12.33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20.39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33.48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490403637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1.97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2.67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14.15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38.52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94045256"/>
                  </a:ext>
                </a:extLst>
              </a:tr>
              <a:tr h="146960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Campfire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42.33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1.65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7.99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13.77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23.09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172668023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12.44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2.15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11.21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19.16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32.34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521773992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6.54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2.51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13.12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22.36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37.63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759586965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3.47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2.78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14.66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25.08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41.93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733791961"/>
                  </a:ext>
                </a:extLst>
              </a:tr>
              <a:tr h="146960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CatRobot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17.45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1.79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10.28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17.04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27.80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294814410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7.85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1.92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11.55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19.21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31.57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1178353006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3.91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2.16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12.38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20.61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33.70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800819654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2.12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3.13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15.83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26.83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42.81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88846335"/>
                  </a:ext>
                </a:extLst>
              </a:tr>
              <a:tr h="146960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DaylightRoad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22.73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1.68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15.80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25.70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4278325245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7.89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1.87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11.30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18.83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30.67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858090269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3.78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2.22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20.27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33.26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1472384611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1.97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2.33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13.41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22.38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36.41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886639665"/>
                  </a:ext>
                </a:extLst>
              </a:tr>
              <a:tr h="146960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ParkRunning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95.98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1.23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10.61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17.52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1460261578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37.91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1.47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7.96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13.16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21.83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1491766140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16.59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1.52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9.18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14.99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25.21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260364650"/>
                  </a:ext>
                </a:extLst>
              </a:tr>
              <a:tr h="1469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7.47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1.74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17.77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29.28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2233761368"/>
                  </a:ext>
                </a:extLst>
              </a:tr>
              <a:tr h="25651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Average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1.82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11.49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19.17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solidFill>
                            <a:srgbClr val="FF0000"/>
                          </a:solidFill>
                          <a:effectLst/>
                        </a:rPr>
                        <a:t>31.55 </a:t>
                      </a:r>
                      <a:endParaRPr lang="zh-CN" sz="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8096" marR="48096" marT="0" marB="0" anchor="ctr"/>
                </a:tc>
                <a:extLst>
                  <a:ext uri="{0D108BD9-81ED-4DB2-BD59-A6C34878D82A}">
                    <a16:rowId xmlns:a16="http://schemas.microsoft.com/office/drawing/2014/main" val="3280140034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8AA4358-DD5F-422C-B9C0-29540671B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712892"/>
              </p:ext>
            </p:extLst>
          </p:nvPr>
        </p:nvGraphicFramePr>
        <p:xfrm>
          <a:off x="6531580" y="1885970"/>
          <a:ext cx="4262731" cy="435134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540061">
                  <a:extLst>
                    <a:ext uri="{9D8B030D-6E8A-4147-A177-3AD203B41FA5}">
                      <a16:colId xmlns:a16="http://schemas.microsoft.com/office/drawing/2014/main" val="4155864694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1665505775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3564370419"/>
                    </a:ext>
                  </a:extLst>
                </a:gridCol>
                <a:gridCol w="571436">
                  <a:extLst>
                    <a:ext uri="{9D8B030D-6E8A-4147-A177-3AD203B41FA5}">
                      <a16:colId xmlns:a16="http://schemas.microsoft.com/office/drawing/2014/main" val="3924116897"/>
                    </a:ext>
                  </a:extLst>
                </a:gridCol>
                <a:gridCol w="433713">
                  <a:extLst>
                    <a:ext uri="{9D8B030D-6E8A-4147-A177-3AD203B41FA5}">
                      <a16:colId xmlns:a16="http://schemas.microsoft.com/office/drawing/2014/main" val="3144173417"/>
                    </a:ext>
                  </a:extLst>
                </a:gridCol>
                <a:gridCol w="649471">
                  <a:extLst>
                    <a:ext uri="{9D8B030D-6E8A-4147-A177-3AD203B41FA5}">
                      <a16:colId xmlns:a16="http://schemas.microsoft.com/office/drawing/2014/main" val="581229818"/>
                    </a:ext>
                  </a:extLst>
                </a:gridCol>
                <a:gridCol w="493965">
                  <a:extLst>
                    <a:ext uri="{9D8B030D-6E8A-4147-A177-3AD203B41FA5}">
                      <a16:colId xmlns:a16="http://schemas.microsoft.com/office/drawing/2014/main" val="813415689"/>
                    </a:ext>
                  </a:extLst>
                </a:gridCol>
                <a:gridCol w="493965">
                  <a:extLst>
                    <a:ext uri="{9D8B030D-6E8A-4147-A177-3AD203B41FA5}">
                      <a16:colId xmlns:a16="http://schemas.microsoft.com/office/drawing/2014/main" val="2034511110"/>
                    </a:ext>
                  </a:extLst>
                </a:gridCol>
              </a:tblGrid>
              <a:tr h="65648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Sequence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QP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Frames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Bitrate [Mbps]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VTM [fps]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effectLst/>
                        </a:rPr>
                        <a:t>O266 Thread 1 [fps] (A14)</a:t>
                      </a:r>
                      <a:endParaRPr lang="zh-CN" sz="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O266 Thread 2 [fps] (A14)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O266 Thread 6 [fps] (A14)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3747284980"/>
                  </a:ext>
                </a:extLst>
              </a:tr>
              <a:tr h="169914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MarketPlace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22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11.49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7.05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39.19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61.97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98.42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571887687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27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4.68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8.30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>
                          <a:effectLst/>
                        </a:rPr>
                        <a:t>45.42 </a:t>
                      </a:r>
                      <a:endParaRPr lang="zh-CN" sz="800" b="1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71.08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112.70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980268044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600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2.10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9.04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50.69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82.29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124.22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772402700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0.96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11.50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60.83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100.93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144.14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2790752561"/>
                  </a:ext>
                </a:extLst>
              </a:tr>
              <a:tr h="169914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RitualDance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8.96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7.25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42.46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68.26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107.86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831632406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600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4.47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8.43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49.95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78.47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123.60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470477246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2.34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9.69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57.82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94.49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139.98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504161468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1.25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11.30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66.97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111.35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158.70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692016562"/>
                  </a:ext>
                </a:extLst>
              </a:tr>
              <a:tr h="169914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Cactus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8.98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7.87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45.08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68.47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113.40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3403220160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3.50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9.25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56.80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89.49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138.83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650816971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1.68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11.14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67.54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104.27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160.20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877728774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0.85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12.80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73.91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141.21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171.40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2893271773"/>
                  </a:ext>
                </a:extLst>
              </a:tr>
              <a:tr h="169914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BasketballDrive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10.39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7.31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39.66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61.51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101.89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2302345863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4.17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7.30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47.40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73.61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118.63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368436328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2.00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9.14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53.14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84.80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130.99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652476945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1.03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9.55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53.11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92.69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130.62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4019391338"/>
                  </a:ext>
                </a:extLst>
              </a:tr>
              <a:tr h="169914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BQTerrace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17.9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6.51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34.10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54.60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86.96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3049083491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27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3.49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9.23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51.32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80.83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124.28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2356542387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1.44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10.34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58.48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94.37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138.98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301021517"/>
                  </a:ext>
                </a:extLst>
              </a:tr>
              <a:tr h="1699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37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600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0.70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11.80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effectLst/>
                        </a:rPr>
                        <a:t>65.68 </a:t>
                      </a:r>
                      <a:endParaRPr lang="zh-CN" sz="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106.62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154.99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139258387"/>
                  </a:ext>
                </a:extLst>
              </a:tr>
              <a:tr h="29657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Average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9.24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b="1" dirty="0">
                          <a:solidFill>
                            <a:srgbClr val="FF0000"/>
                          </a:solidFill>
                          <a:effectLst/>
                        </a:rPr>
                        <a:t>52.98 </a:t>
                      </a:r>
                      <a:endParaRPr lang="zh-CN" sz="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86.07 </a:t>
                      </a:r>
                      <a:endParaRPr lang="zh-CN" sz="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129.04 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5608" marR="55608" marT="0" marB="0" anchor="ctr"/>
                </a:tc>
                <a:extLst>
                  <a:ext uri="{0D108BD9-81ED-4DB2-BD59-A6C34878D82A}">
                    <a16:rowId xmlns:a16="http://schemas.microsoft.com/office/drawing/2014/main" val="1769200690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EECC57E0-8B8D-45DA-B33D-54CCC257E37B}"/>
              </a:ext>
            </a:extLst>
          </p:cNvPr>
          <p:cNvSpPr/>
          <p:nvPr/>
        </p:nvSpPr>
        <p:spPr>
          <a:xfrm>
            <a:off x="1401222" y="1635088"/>
            <a:ext cx="4027193" cy="5293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1200" dirty="0"/>
              <a:t>   Table 2. Per-sequence Results.(Class A RA, IOS A14)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altLang="zh-CN" sz="14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25A1A5-6DFD-4CF2-8351-9201A6F672D0}"/>
              </a:ext>
            </a:extLst>
          </p:cNvPr>
          <p:cNvSpPr/>
          <p:nvPr/>
        </p:nvSpPr>
        <p:spPr>
          <a:xfrm>
            <a:off x="6735217" y="1621275"/>
            <a:ext cx="4016421" cy="5293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1200" dirty="0"/>
              <a:t>   Table 3. Per-sequence Results.(Class B RA, IOS A14)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6178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1228028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Decoding Speed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545989F-4116-4DDC-950D-79180FE505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419417"/>
              </p:ext>
            </p:extLst>
          </p:nvPr>
        </p:nvGraphicFramePr>
        <p:xfrm>
          <a:off x="992274" y="2380896"/>
          <a:ext cx="5121188" cy="2096207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605855">
                  <a:extLst>
                    <a:ext uri="{9D8B030D-6E8A-4147-A177-3AD203B41FA5}">
                      <a16:colId xmlns:a16="http://schemas.microsoft.com/office/drawing/2014/main" val="3019287531"/>
                    </a:ext>
                  </a:extLst>
                </a:gridCol>
                <a:gridCol w="734594">
                  <a:extLst>
                    <a:ext uri="{9D8B030D-6E8A-4147-A177-3AD203B41FA5}">
                      <a16:colId xmlns:a16="http://schemas.microsoft.com/office/drawing/2014/main" val="1536251227"/>
                    </a:ext>
                  </a:extLst>
                </a:gridCol>
                <a:gridCol w="926913">
                  <a:extLst>
                    <a:ext uri="{9D8B030D-6E8A-4147-A177-3AD203B41FA5}">
                      <a16:colId xmlns:a16="http://schemas.microsoft.com/office/drawing/2014/main" val="631321506"/>
                    </a:ext>
                  </a:extLst>
                </a:gridCol>
                <a:gridCol w="926913">
                  <a:extLst>
                    <a:ext uri="{9D8B030D-6E8A-4147-A177-3AD203B41FA5}">
                      <a16:colId xmlns:a16="http://schemas.microsoft.com/office/drawing/2014/main" val="1635959415"/>
                    </a:ext>
                  </a:extLst>
                </a:gridCol>
                <a:gridCol w="926913">
                  <a:extLst>
                    <a:ext uri="{9D8B030D-6E8A-4147-A177-3AD203B41FA5}">
                      <a16:colId xmlns:a16="http://schemas.microsoft.com/office/drawing/2014/main" val="4110762463"/>
                    </a:ext>
                  </a:extLst>
                </a:gridCol>
              </a:tblGrid>
              <a:tr h="9781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VTM [fps]   (A14)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O266 Thread 1 [fps] (A14)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O266 Thread 1 [fps] (A13)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O266 Thread 1 [fps] (A12)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470530"/>
                  </a:ext>
                </a:extLst>
              </a:tr>
              <a:tr h="2264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ClassA</a:t>
                      </a: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endParaRPr lang="en-US" altLang="zh-CN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endParaRPr lang="en-US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24080338"/>
                  </a:ext>
                </a:extLst>
              </a:tr>
              <a:tr h="205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ClassB-RA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77115243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ClassB-LB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76474684"/>
                  </a:ext>
                </a:extLst>
              </a:tr>
              <a:tr h="1316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ClassSCC-1080p-RA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65300090"/>
                  </a:ext>
                </a:extLst>
              </a:tr>
              <a:tr h="205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ClassSCC-1080p-LB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6138308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8F9D2827-1AF9-4B48-9085-DB8556C2B7B9}"/>
              </a:ext>
            </a:extLst>
          </p:cNvPr>
          <p:cNvSpPr/>
          <p:nvPr/>
        </p:nvSpPr>
        <p:spPr>
          <a:xfrm>
            <a:off x="826199" y="4766594"/>
            <a:ext cx="6096000" cy="2585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 err="1"/>
              <a:t>ClassB</a:t>
            </a:r>
            <a:r>
              <a:rPr lang="en-US" altLang="zh-CN" sz="1200" dirty="0"/>
              <a:t>-RA can achieve averagely about 30fps based on A12 platform 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48C983D-A310-4B08-954D-9AF78C40E5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958842"/>
              </p:ext>
            </p:extLst>
          </p:nvPr>
        </p:nvGraphicFramePr>
        <p:xfrm>
          <a:off x="6784379" y="1342227"/>
          <a:ext cx="4582032" cy="448112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572754">
                  <a:extLst>
                    <a:ext uri="{9D8B030D-6E8A-4147-A177-3AD203B41FA5}">
                      <a16:colId xmlns:a16="http://schemas.microsoft.com/office/drawing/2014/main" val="2705133305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345640694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503297065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2316435630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774998361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487628143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350896753"/>
                    </a:ext>
                  </a:extLst>
                </a:gridCol>
                <a:gridCol w="572754">
                  <a:extLst>
                    <a:ext uri="{9D8B030D-6E8A-4147-A177-3AD203B41FA5}">
                      <a16:colId xmlns:a16="http://schemas.microsoft.com/office/drawing/2014/main" val="2475775357"/>
                    </a:ext>
                  </a:extLst>
                </a:gridCol>
              </a:tblGrid>
              <a:tr h="67616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Sequence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QP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Frames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Bitrate [Mbps]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VTM [fps]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O266 Thread 1 [fps] (A14)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O266 Thread 1 [fps] (A13)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O266 Thread 1 [fps] (A12)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1642800842"/>
                  </a:ext>
                </a:extLst>
              </a:tr>
              <a:tr h="175008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MarketPlace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22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11.49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7.05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39.19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30.27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23.99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4065893167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27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4.68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8.30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45.42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35.02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27.60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135445444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600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2.10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9.04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50.69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38.98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30.61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1690345613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600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0.96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11.50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60.83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47.30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37.27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3366326488"/>
                  </a:ext>
                </a:extLst>
              </a:tr>
              <a:tr h="175008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RitualDance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600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8.96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7.25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42.46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32.65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26.24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421926520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600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4.47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8.43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49.95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38.26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28.46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1904734092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2.34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9.69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57.82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44.31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35.64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2678736241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1.25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11.30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66.97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51.65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41.19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2632778531"/>
                  </a:ext>
                </a:extLst>
              </a:tr>
              <a:tr h="175008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Cactus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8.98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7.87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45.08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34.92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25.86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2062339791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3.50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9.25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56.80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43.84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33.69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500366463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1.68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11.14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67.54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52.30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39.15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2867561403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0.85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12.80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73.91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57.91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52.48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1006523754"/>
                  </a:ext>
                </a:extLst>
              </a:tr>
              <a:tr h="175008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900">
                          <a:effectLst/>
                        </a:rPr>
                        <a:t>BasketballDrive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10.39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7.31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39.66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30.48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23.19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728930955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4.17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7.30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47.40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36.20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28.39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3610333365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2.00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9.14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53.14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40.50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31.17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3144545857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500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1.03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9.55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53.11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40.82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34.96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2225254605"/>
                  </a:ext>
                </a:extLst>
              </a:tr>
              <a:tr h="175008">
                <a:tc rowSpan="4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BQTerrace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17.90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6.51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34.10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26.61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20.71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1897502412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27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3.49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9.23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51.32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39.39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31.18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3200397442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32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1.44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10.34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58.48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44.62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35.69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2346161121"/>
                  </a:ext>
                </a:extLst>
              </a:tr>
              <a:tr h="1750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37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600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>
                          <a:effectLst/>
                        </a:rPr>
                        <a:t>0.70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11.80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65.68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50.38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40.63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3700279625"/>
                  </a:ext>
                </a:extLst>
              </a:tr>
              <a:tr h="17500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Average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800">
                          <a:effectLst/>
                        </a:rPr>
                        <a:t>　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9.24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52.98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40.82 </a:t>
                      </a:r>
                      <a:endParaRPr lang="zh-CN" sz="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800" dirty="0">
                          <a:effectLst/>
                        </a:rPr>
                        <a:t>32.40 </a:t>
                      </a:r>
                      <a:endParaRPr lang="zh-CN" sz="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57275" marR="57275" marT="0" marB="0" anchor="ctr"/>
                </a:tc>
                <a:extLst>
                  <a:ext uri="{0D108BD9-81ED-4DB2-BD59-A6C34878D82A}">
                    <a16:rowId xmlns:a16="http://schemas.microsoft.com/office/drawing/2014/main" val="403510238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38B3B4F6-BBFF-4DA1-B118-ADDF6AC38E9C}"/>
              </a:ext>
            </a:extLst>
          </p:cNvPr>
          <p:cNvSpPr/>
          <p:nvPr/>
        </p:nvSpPr>
        <p:spPr>
          <a:xfrm>
            <a:off x="911424" y="2122364"/>
            <a:ext cx="4790414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1200" dirty="0"/>
              <a:t>          Table 4. Single Thread Performance on Different iOS Devices.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47A07D7-21A0-4671-B670-8597028EC5CF}"/>
              </a:ext>
            </a:extLst>
          </p:cNvPr>
          <p:cNvSpPr/>
          <p:nvPr/>
        </p:nvSpPr>
        <p:spPr>
          <a:xfrm>
            <a:off x="7189332" y="1087807"/>
            <a:ext cx="3625736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altLang="zh-CN" sz="1200" dirty="0"/>
              <a:t>      Table 5. Per-sequence Results (Class B RA).</a:t>
            </a:r>
          </a:p>
        </p:txBody>
      </p:sp>
    </p:spTree>
    <p:extLst>
      <p:ext uri="{BB962C8B-B14F-4D97-AF65-F5344CB8AC3E}">
        <p14:creationId xmlns:p14="http://schemas.microsoft.com/office/powerpoint/2010/main" val="2768327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3BD6F1A-B6B8-4C47-8E7B-FE5889D28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620744"/>
              </p:ext>
            </p:extLst>
          </p:nvPr>
        </p:nvGraphicFramePr>
        <p:xfrm>
          <a:off x="2063552" y="2222182"/>
          <a:ext cx="7759704" cy="2413635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590024">
                  <a:extLst>
                    <a:ext uri="{9D8B030D-6E8A-4147-A177-3AD203B41FA5}">
                      <a16:colId xmlns:a16="http://schemas.microsoft.com/office/drawing/2014/main" val="1424587018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1369468739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665211156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1887074120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1205955151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673644420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707230750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3237796742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864853088"/>
                    </a:ext>
                  </a:extLst>
                </a:gridCol>
                <a:gridCol w="685520">
                  <a:extLst>
                    <a:ext uri="{9D8B030D-6E8A-4147-A177-3AD203B41FA5}">
                      <a16:colId xmlns:a16="http://schemas.microsoft.com/office/drawing/2014/main" val="1027023119"/>
                    </a:ext>
                  </a:extLst>
                </a:gridCol>
              </a:tblGrid>
              <a:tr h="97210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Class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VTM [fps]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O266 Thread 1 No-Neon[fps] (A14)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O266 Thread 1 [fps] (A14)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O266 Thread 2 [fps] (A14)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O266 Thread 6 [fps] (A14)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T-2 Speedup vs T-1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T-6 Speedup vs T-1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Thread1 Speedup vs VTM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Thread1 Neon Speedup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36854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ClassA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-RA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1.69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2.87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6.04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3.53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5576212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ClassB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-RA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1.62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2.44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5.73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3.78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1547264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ClassB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-LB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1.59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2.03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6.18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3.73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361974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ClassSCC-1080p-RA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180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1.54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2.21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6.20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3.08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542577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ClassSCC-1080p-LB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145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1.63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1.90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6.55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3.15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76583230"/>
                  </a:ext>
                </a:extLst>
              </a:tr>
              <a:tr h="998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Avg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1.62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6.14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3.45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84242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E6339E4-8901-4F01-98AC-CB4873903820}"/>
              </a:ext>
            </a:extLst>
          </p:cNvPr>
          <p:cNvSpPr txBox="1"/>
          <p:nvPr/>
        </p:nvSpPr>
        <p:spPr>
          <a:xfrm>
            <a:off x="823019" y="1052736"/>
            <a:ext cx="9181020" cy="1665071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2600" dirty="0"/>
              <a:t>Decoding Speed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2600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dirty="0"/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3383A6-85D5-4129-99CC-5204657051DD}"/>
              </a:ext>
            </a:extLst>
          </p:cNvPr>
          <p:cNvSpPr/>
          <p:nvPr/>
        </p:nvSpPr>
        <p:spPr>
          <a:xfrm>
            <a:off x="2639616" y="4905164"/>
            <a:ext cx="6096000" cy="9110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On A14 platform, the 2-threads acceleration ratio is averagely 1.62. the 6-threads acceleration ratio is averagely 2.29.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The speedup ratio when compared with VTM is averagely 6.14x.</a:t>
            </a:r>
          </a:p>
          <a:p>
            <a:pPr marL="171450" indent="-1714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The acceleration ratio w/ and w/o NEON is 3.45x.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71628D-11CF-4ABD-9E1C-821664C016BC}"/>
              </a:ext>
            </a:extLst>
          </p:cNvPr>
          <p:cNvSpPr txBox="1"/>
          <p:nvPr/>
        </p:nvSpPr>
        <p:spPr>
          <a:xfrm>
            <a:off x="3046777" y="1952836"/>
            <a:ext cx="6374117" cy="166199"/>
          </a:xfrm>
          <a:prstGeom prst="rect">
            <a:avLst/>
          </a:prstGeom>
          <a:noFill/>
          <a:ln w="6350" cap="flat">
            <a:noFill/>
            <a:miter lim="800000"/>
          </a:ln>
        </p:spPr>
        <p:txBody>
          <a:bodyPr wrap="none" lIns="0" tIns="0" rIns="0" bIns="0" rtlCol="0" anchor="t" anchorCtr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altLang="zh-CN" sz="1200" dirty="0"/>
              <a:t>Table 6. Speedup ratio (Multithreading, acceleration ratio vs VTM, acceleration ratio of NEON)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914814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5179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2147483647&quot;/&gt;&lt;m_strSuffix17909&gt;%&lt;/m_strSuffix17909&gt;&lt;m_yearfmt&gt;&lt;begin val=&quot;0&quot;/&gt;&lt;end val=&quot;4&quot;/&gt;&lt;/m_yearfmt&gt;&lt;/m_precDefaultPercent&gt;&lt;m_precDefaultDate&gt;&lt;m_yearfmt&gt;&lt;begin val=&quot;0&quot;/&gt;&lt;end val=&quot;4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bNumberIsYear val=&quot;0&quot;/&gt;&lt;m_strFormatTime&gt;%1&lt;/m_strFormatTime&gt;&lt;m_yearfmt&gt;&lt;begin val=&quot;0&quot;/&gt;&lt;end val=&quot;4&quot;/&gt;&lt;/m_yearfmt&gt;&lt;/m_precDefaultMonth&gt;&lt;m_precDefaultWeek&gt;&lt;m_bNumberIsYear val=&quot;0&quot;/&gt;&lt;m_strFormatTime&gt;%4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4&quot;&gt;&lt;elem m_fUsage=&quot;2.19510000000000005116E+00&quot;&gt;&lt;m_msothmcolidx val=&quot;0&quot;/&gt;&lt;m_rgb r=&quot;E1&quot; g=&quot;E7&quot; b=&quot;AB&quot;/&gt;&lt;m_nBrightness val=&quot;0&quot;/&gt;&lt;/elem&gt;&lt;elem m_fUsage=&quot;1.89999999999999991118E+00&quot;&gt;&lt;m_msothmcolidx val=&quot;0&quot;/&gt;&lt;m_rgb r=&quot;75&quot; g=&quot;80&quot; b=&quot;C8&quot;/&gt;&lt;m_nBrightness val=&quot;0&quot;/&gt;&lt;/elem&gt;&lt;elem m_fUsage=&quot;1.00973789999999996603E+00&quot;&gt;&lt;m_msothmcolidx val=&quot;0&quot;/&gt;&lt;m_rgb r=&quot;F6&quot; g=&quot;C5&quot; b=&quot;C5&quot;/&gt;&lt;m_nBrightness val=&quot;0&quot;/&gt;&lt;/elem&gt;&lt;elem m_fUsage=&quot;5.90490000000000181402E-01&quot;&gt;&lt;m_msothmcolidx val=&quot;0&quot;/&gt;&lt;m_rgb r=&quot;9B&quot; g=&quot;BB&quot; b=&quot;59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mFs1VRl2sXszpjVA2T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gdol6lNRy65S92ryFGT6g"/>
</p:tagLst>
</file>

<file path=ppt/theme/theme1.xml><?xml version="1.0" encoding="utf-8"?>
<a:theme xmlns:a="http://schemas.openxmlformats.org/drawingml/2006/main" name="Blank">
  <a:themeElements>
    <a:clrScheme name="TENCENT_SD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5C5C5"/>
      </a:accent1>
      <a:accent2>
        <a:srgbClr val="00ADEF"/>
      </a:accent2>
      <a:accent3>
        <a:srgbClr val="0065BD"/>
      </a:accent3>
      <a:accent4>
        <a:srgbClr val="002960"/>
      </a:accent4>
      <a:accent5>
        <a:srgbClr val="F27F00"/>
      </a:accent5>
      <a:accent6>
        <a:srgbClr val="808080"/>
      </a:accent6>
      <a:hlink>
        <a:srgbClr val="0065BD"/>
      </a:hlink>
      <a:folHlink>
        <a:srgbClr val="002960"/>
      </a:folHlink>
    </a:clrScheme>
    <a:fontScheme name="自定义 1">
      <a:majorFont>
        <a:latin typeface="Helvetica"/>
        <a:ea typeface="微软雅黑"/>
        <a:cs typeface="Helvetica"/>
      </a:majorFont>
      <a:minorFont>
        <a:latin typeface="Helvetica Neue"/>
        <a:ea typeface="微软雅黑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 w="6350" cap="flat">
          <a:noFill/>
          <a:miter lim="800000"/>
        </a:ln>
      </a:spPr>
      <a:bodyPr rot="0" spcFirstLastPara="0" vertOverflow="overflow" horzOverflow="overflow" vert="horz" wrap="square" lIns="73152" tIns="73152" rIns="73152" bIns="73152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spcBef>
            <a:spcPts val="900"/>
          </a:spcBef>
          <a:defRPr sz="1400" dirty="0" err="1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accent3"/>
          </a:solidFill>
          <a:miter lim="800000"/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 cap="flat">
          <a:noFill/>
          <a:miter lim="800000"/>
        </a:ln>
      </a:spPr>
      <a:bodyPr wrap="none" lIns="0" tIns="0" rIns="0" bIns="0" rtlCol="0" anchor="t" anchorCtr="0">
        <a:spAutoFit/>
      </a:bodyPr>
      <a:lstStyle>
        <a:defPPr>
          <a:lnSpc>
            <a:spcPct val="90000"/>
          </a:lnSpc>
          <a:spcBef>
            <a:spcPts val="600"/>
          </a:spcBef>
          <a:buClr>
            <a:schemeClr val="bg2"/>
          </a:buClr>
          <a:defRPr sz="1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custClrLst>
    <a:custClr name="Custom Color 1">
      <a:srgbClr val="9B1717"/>
    </a:custClr>
    <a:custClr name="Custom Color 2">
      <a:srgbClr val="DCDC00"/>
    </a:custClr>
    <a:custClr name="Custom Color 3">
      <a:srgbClr val="289055"/>
    </a:custClr>
  </a:custClrLst>
  <a:extLst>
    <a:ext uri="{05A4C25C-085E-4340-85A3-A5531E510DB2}">
      <thm15:themeFamily xmlns:thm15="http://schemas.microsoft.com/office/thememl/2012/main" name="Blank.potx" id="{7432FB5B-0666-4450-B591-D5E5920BFF31}" vid="{8659497B-CC5F-4E71-83CB-A9FEA79DF04B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TK Color 2012_01">
      <a:dk1>
        <a:srgbClr val="000000"/>
      </a:dk1>
      <a:lt1>
        <a:srgbClr val="FFFFFF"/>
      </a:lt1>
      <a:dk2>
        <a:srgbClr val="778242"/>
      </a:dk2>
      <a:lt2>
        <a:srgbClr val="9B1717"/>
      </a:lt2>
      <a:accent1>
        <a:srgbClr val="364086"/>
      </a:accent1>
      <a:accent2>
        <a:srgbClr val="EFEEEC"/>
      </a:accent2>
      <a:accent3>
        <a:srgbClr val="ADABA1"/>
      </a:accent3>
      <a:accent4>
        <a:srgbClr val="858274"/>
      </a:accent4>
      <a:accent5>
        <a:srgbClr val="FCA248"/>
      </a:accent5>
      <a:accent6>
        <a:srgbClr val="CDD773"/>
      </a:accent6>
      <a:hlink>
        <a:srgbClr val="364086"/>
      </a:hlink>
      <a:folHlink>
        <a:srgbClr val="A3AAD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1506</Words>
  <Application>Microsoft Office PowerPoint</Application>
  <PresentationFormat>宽屏</PresentationFormat>
  <Paragraphs>746</Paragraphs>
  <Slides>11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Helvetica Neue</vt:lpstr>
      <vt:lpstr>TencentSans W7</vt:lpstr>
      <vt:lpstr>等线</vt:lpstr>
      <vt:lpstr>华文楷体</vt:lpstr>
      <vt:lpstr>华文楷体</vt:lpstr>
      <vt:lpstr>宋体</vt:lpstr>
      <vt:lpstr>腾讯体 W7</vt:lpstr>
      <vt:lpstr>微软雅黑</vt:lpstr>
      <vt:lpstr>Arial</vt:lpstr>
      <vt:lpstr>Calibri</vt:lpstr>
      <vt:lpstr>Helvetica</vt:lpstr>
      <vt:lpstr>Times New Roman</vt:lpstr>
      <vt:lpstr>Wingdings</vt:lpstr>
      <vt:lpstr>Blank</vt:lpstr>
      <vt:lpstr>2_Office Theme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2017-06-11T05:12:39Z</dcterms:created>
  <dcterms:modified xsi:type="dcterms:W3CDTF">2021-01-12T04:35:34Z</dcterms:modified>
  <cp:version>042017</cp:version>
</cp:coreProperties>
</file>