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334" r:id="rId2"/>
    <p:sldId id="394" r:id="rId3"/>
    <p:sldId id="414" r:id="rId4"/>
    <p:sldId id="415" r:id="rId5"/>
    <p:sldId id="417" r:id="rId6"/>
    <p:sldId id="424" r:id="rId7"/>
    <p:sldId id="418" r:id="rId8"/>
    <p:sldId id="419" r:id="rId9"/>
    <p:sldId id="412" r:id="rId10"/>
    <p:sldId id="426" r:id="rId11"/>
    <p:sldId id="406" r:id="rId12"/>
    <p:sldId id="420" r:id="rId13"/>
    <p:sldId id="42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2021/1/5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725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1128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0034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0524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7673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2748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386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JVET-U0069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CABAC-bypass alignment for high bit-depth coding </a:t>
            </a:r>
            <a:r>
              <a:rPr lang="en-CA" b="1" dirty="0" smtClean="0"/>
              <a:t>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2021/1/5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</a:t>
            </a:r>
            <a:r>
              <a:rPr lang="en-US" sz="3600" dirty="0" err="1" smtClean="0"/>
              <a:t>Kwai</a:t>
            </a:r>
            <a:r>
              <a:rPr lang="en-US" sz="3600" dirty="0" smtClean="0"/>
              <a:t> and Sony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884904" y="1088068"/>
            <a:ext cx="6096000" cy="41312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17110" y="9342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0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-65137"/>
            <a:ext cx="362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 code: Option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693" y="466333"/>
            <a:ext cx="6096000" cy="55499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regular residual 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remBinsPass1 = ( ( 1  &lt;&lt;  ( log2TbWidth + log2TbHeight ) ) * 7 )  &gt;&gt;  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 ||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(remBinsPass1  &gt;= 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remBinsPass1--;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remBinsPass1--;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][ 1 ] ; remBinsPass1--;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 bypass alignment (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11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dec_abs_level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81134" y="495829"/>
            <a:ext cx="5037429" cy="613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case of transform-skip residual coding: 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( ( 1  &lt;&lt;  ( log2TbWidth + log2TbHeight ) ) * 7 )  &gt;&gt;  2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 each coefficient group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&gt;= 4</a:t>
            </a:r>
            <a:r>
              <a:rPr lang="en-US" sz="9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||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== 0)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0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context_coding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else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bypass_coding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==1)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1: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][ 0 ]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par_level_flag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&gt;= 4)</a:t>
            </a: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2: 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][ 1 ];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][ 2 ]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][ 3]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2057400" lvl="4" indent="-2286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abs_level_gtx_flag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 ][ 4 ] ;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--;</a:t>
            </a: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0 &amp;&amp;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bypass_alignment_enable_flag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CABAC-bypass alignment (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i.e.set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256)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CABACBypasIntervalAlign</a:t>
            </a:r>
            <a:r>
              <a:rPr lang="en-US" sz="9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</a:t>
            </a:r>
            <a:endParaRPr lang="en-US" sz="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Pass 3: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abs_remainder</a:t>
            </a:r>
            <a:r>
              <a:rPr lang="en-US" sz="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9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coeff_sign_flag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6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decoding process of a bypass coded bin is not so straight </a:t>
            </a:r>
            <a:r>
              <a:rPr lang="en-US" sz="2400" dirty="0" smtClean="0"/>
              <a:t>forward</a:t>
            </a:r>
            <a:r>
              <a:rPr lang="en-US" sz="2400" dirty="0"/>
              <a:t> </a:t>
            </a:r>
            <a:r>
              <a:rPr lang="en-US" sz="2400" dirty="0" smtClean="0"/>
              <a:t>and may impact throughput of the CABAC at high-bit rate.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At high bit-depth, the significant portions of the </a:t>
            </a:r>
            <a:r>
              <a:rPr lang="en-US" sz="2400" dirty="0" err="1"/>
              <a:t>bitstream</a:t>
            </a:r>
            <a:r>
              <a:rPr lang="en-US" sz="2400" dirty="0"/>
              <a:t> is bypass coded. 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972740"/>
              </p:ext>
            </p:extLst>
          </p:nvPr>
        </p:nvGraphicFramePr>
        <p:xfrm>
          <a:off x="416561" y="3825081"/>
          <a:ext cx="5267642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463039">
                  <a:extLst>
                    <a:ext uri="{9D8B030D-6E8A-4147-A177-3AD203B41FA5}">
                      <a16:colId xmlns:a16="http://schemas.microsoft.com/office/drawing/2014/main" val="4203185333"/>
                    </a:ext>
                  </a:extLst>
                </a:gridCol>
                <a:gridCol w="1618978">
                  <a:extLst>
                    <a:ext uri="{9D8B030D-6E8A-4147-A177-3AD203B41FA5}">
                      <a16:colId xmlns:a16="http://schemas.microsoft.com/office/drawing/2014/main" val="1728842281"/>
                    </a:ext>
                  </a:extLst>
                </a:gridCol>
                <a:gridCol w="2185625">
                  <a:extLst>
                    <a:ext uri="{9D8B030D-6E8A-4147-A177-3AD203B41FA5}">
                      <a16:colId xmlns:a16="http://schemas.microsoft.com/office/drawing/2014/main" val="2073493554"/>
                    </a:ext>
                  </a:extLst>
                </a:gridCol>
              </a:tblGrid>
              <a:tr h="46799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context coded bins/pixel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by-pass coded bins/pixel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802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5.218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34.394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15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5.375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29.985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59829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36.845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14210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6325" y="314409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Number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 context and bypass coded bins of SVT16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sequences</a:t>
            </a: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 QP = -33)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551" y="2946870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34404" y="539448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Fig: 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957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HEVC range extension: CABAC bypass alignment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HEVC </a:t>
            </a:r>
            <a:r>
              <a:rPr lang="en-US" sz="2000" dirty="0"/>
              <a:t>range extension supports aligning the CABAC process prior to coding of bypass data, which allows easy, simultaneous decoding of multiple bypass </a:t>
            </a:r>
            <a:r>
              <a:rPr lang="en-US" sz="2000" dirty="0" smtClean="0"/>
              <a:t>bins.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Set </a:t>
            </a:r>
            <a:r>
              <a:rPr lang="en-US" sz="2000" dirty="0" err="1" smtClean="0"/>
              <a:t>ivlCurrRange</a:t>
            </a:r>
            <a:r>
              <a:rPr lang="en-US" sz="2000" dirty="0" smtClean="0"/>
              <a:t> to 256 before stating bypass coding of each coefficient group.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111" y="2359532"/>
            <a:ext cx="3809524" cy="24476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6724" y="468919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process of the bypass coded bins in VVC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171" y="2177593"/>
            <a:ext cx="3060457" cy="23532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12325" y="459755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Decoding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of a bypass coded bin while </a:t>
            </a:r>
            <a:r>
              <a:rPr lang="en-US" sz="1600" dirty="0" err="1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ivlCurrRange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== 256. </a:t>
            </a:r>
            <a:endParaRPr lang="en-US" sz="1600" dirty="0" smtClean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160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is extracted </a:t>
            </a: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from JCTVC-N0190</a:t>
            </a:r>
            <a:endParaRPr lang="en-US" sz="1600" dirty="0">
              <a:solidFill>
                <a:srgbClr val="44546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3769" y="5071512"/>
            <a:ext cx="108967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Benefits of bypass alignment: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Bypass coded bins are directly visible from </a:t>
            </a:r>
            <a:r>
              <a:rPr lang="en-US" dirty="0" err="1" smtClean="0"/>
              <a:t>ivlOffset</a:t>
            </a:r>
            <a:endParaRPr lang="en-US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T</a:t>
            </a:r>
            <a:r>
              <a:rPr lang="en-CA" sz="1600" dirty="0" smtClean="0"/>
              <a:t>he </a:t>
            </a:r>
            <a:r>
              <a:rPr lang="en-CA" sz="1600" dirty="0"/>
              <a:t>bypass decoding process can be implemented using a shift register </a:t>
            </a:r>
            <a:endParaRPr lang="en-CA" sz="16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1600" dirty="0" smtClean="0"/>
              <a:t>Multiple </a:t>
            </a:r>
            <a:r>
              <a:rPr lang="en-CA" sz="1600" dirty="0"/>
              <a:t>bypass coded bins can be decoded in parallel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0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Align: Set </a:t>
            </a:r>
            <a:r>
              <a:rPr lang="en-US" dirty="0" err="1"/>
              <a:t>ivlCurrRange</a:t>
            </a:r>
            <a:r>
              <a:rPr lang="en-US" dirty="0"/>
              <a:t> to </a:t>
            </a:r>
            <a:r>
              <a:rPr lang="en-US" dirty="0" smtClean="0"/>
              <a:t>256.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Option1</a:t>
            </a:r>
            <a:r>
              <a:rPr lang="en-US" dirty="0"/>
              <a:t>: </a:t>
            </a:r>
            <a:r>
              <a:rPr lang="en-CA" dirty="0"/>
              <a:t>In the first option, only the bypass alignment is applied only to coefficient coding within a coefficient group (CG), without affecting the coding of </a:t>
            </a:r>
            <a:r>
              <a:rPr lang="en-CA" dirty="0" err="1"/>
              <a:t>sb_coded_flag</a:t>
            </a:r>
            <a:r>
              <a:rPr lang="en-CA" dirty="0"/>
              <a:t> of a transform block (TB). </a:t>
            </a:r>
            <a:endParaRPr lang="en-CA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dirty="0"/>
              <a:t>Option2: In the second option, in addition to CABAC bypass alignment, it is also proposed to switch to bypass coding of </a:t>
            </a:r>
            <a:r>
              <a:rPr lang="en-CA" dirty="0" err="1"/>
              <a:t>sb_coded_flag</a:t>
            </a:r>
            <a:r>
              <a:rPr lang="en-CA" dirty="0"/>
              <a:t> after the limit of context coded bins has been reached for the current TB.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200223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Option1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464" y="3487752"/>
            <a:ext cx="5340559" cy="24569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078" y="3487752"/>
            <a:ext cx="5206435" cy="239593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400055" y="614891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Proposed Option2</a:t>
            </a:r>
            <a:endParaRPr lang="en-US" sz="14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3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602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methods: High level control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Both SPS and picture level control</a:t>
            </a:r>
            <a:endParaRPr lang="en-CA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544092"/>
              </p:ext>
            </p:extLst>
          </p:nvPr>
        </p:nvGraphicFramePr>
        <p:xfrm>
          <a:off x="251897" y="2020223"/>
          <a:ext cx="5764530" cy="22860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2170256729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6671192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730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….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762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25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 (sps_extension_flag)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56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484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sps_range_extension_flag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226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     sps_extension_7bits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u(7)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639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86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if (sps_range_extension_flag)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610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sps_range_extension(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17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sps_extension_7bits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798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while( more_rbsp_data( )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459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sps_extension_data_flag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348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rbsp_trailing_bits( 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636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20235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034375"/>
              </p:ext>
            </p:extLst>
          </p:nvPr>
        </p:nvGraphicFramePr>
        <p:xfrm>
          <a:off x="251897" y="4660928"/>
          <a:ext cx="5763895" cy="4572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573614018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1977390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sps_range_extension( )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4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sps_cabac_bypass_alignment_enabled_flag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319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6954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958853"/>
              </p:ext>
            </p:extLst>
          </p:nvPr>
        </p:nvGraphicFramePr>
        <p:xfrm>
          <a:off x="6265365" y="2020223"/>
          <a:ext cx="5763895" cy="39624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687301067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3392435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picture_header_structure(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927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pps_dbf_info_in_ph_flag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598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ph_deblocking_params_present_flag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551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ph_deblocking_params_present_flag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635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!pps_deblocking_filter_disabled_flag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82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ph_deblocking_filter_disabled_flag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911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!ph_deblocking_filter_disabled_flag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33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ph_luma_beta_offset_div2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130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ph_luma_tc_offset_div2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054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pps_chroma_tool_offsets_present_flag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321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ph_cb_beta_offset_div2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826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ph_cb_tc_offset_div2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412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ph_cr_beta_offset_div2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78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ph_cr_tc_offset_div2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42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580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210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784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190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if(sps_cabac_bypass_alignment_enabled_flag)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519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ph_cabac_bypass_alignment_flag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1917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pps_picture_header_extension_present_flag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227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ph_extension_length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18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i = 0; i &lt; ph_extension_length; i++)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987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ph_extension_data_byte</a:t>
                      </a: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u(8)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044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264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80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26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077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Simulations: Test settings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Based on VTM-11.0 anchor: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Option1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Option2 </a:t>
            </a:r>
            <a:r>
              <a:rPr lang="en-US" sz="2400" dirty="0"/>
              <a:t>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Option1 is applied to frames with temporal ID is equal to 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Option2 </a:t>
            </a:r>
            <a:r>
              <a:rPr lang="en-US" sz="2400" dirty="0"/>
              <a:t>is applied to frames with temporal ID is equal to 0</a:t>
            </a:r>
            <a:endParaRPr lang="en-C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Based on </a:t>
            </a:r>
            <a:r>
              <a:rPr lang="en-US" sz="2400" dirty="0" smtClean="0"/>
              <a:t>CE-1.2.a anchor: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Option1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Option2 is applied to whole sequence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Option1 is applied to frames with temporal ID is equal to 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Option2 is applied to frames with temporal ID is equal to 0</a:t>
            </a:r>
            <a:endParaRPr lang="en-C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77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95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VTM-11.0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– whole sequence</a:t>
            </a:r>
            <a:endParaRPr lang="en-CA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74329"/>
              </p:ext>
            </p:extLst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188135"/>
              </p:ext>
            </p:extLst>
          </p:nvPr>
        </p:nvGraphicFramePr>
        <p:xfrm>
          <a:off x="954524" y="2433139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10656"/>
              </p:ext>
            </p:extLst>
          </p:nvPr>
        </p:nvGraphicFramePr>
        <p:xfrm>
          <a:off x="926501" y="4061323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503430"/>
              </p:ext>
            </p:extLst>
          </p:nvPr>
        </p:nvGraphicFramePr>
        <p:xfrm>
          <a:off x="891771" y="5676107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060724" y="3776624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1 - frames with Temporal id == 0</a:t>
            </a:r>
            <a:endParaRPr lang="en-CA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4060724" y="5380449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2 - frames with Temporal id == 0</a:t>
            </a:r>
            <a:endParaRPr lang="en-CA" sz="1600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4476606" y="2145529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– whole sequence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25276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730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CE-1.2.a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09315"/>
              </p:ext>
            </p:extLst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479221"/>
              </p:ext>
            </p:extLst>
          </p:nvPr>
        </p:nvGraphicFramePr>
        <p:xfrm>
          <a:off x="954524" y="2433139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18253"/>
              </p:ext>
            </p:extLst>
          </p:nvPr>
        </p:nvGraphicFramePr>
        <p:xfrm>
          <a:off x="926501" y="4061323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62505"/>
              </p:ext>
            </p:extLst>
          </p:nvPr>
        </p:nvGraphicFramePr>
        <p:xfrm>
          <a:off x="891771" y="5676107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Option2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060724" y="3776624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+ frames with Temporal id == 0</a:t>
            </a:r>
            <a:endParaRPr lang="en-CA" sz="1600" dirty="0" smtClean="0"/>
          </a:p>
        </p:txBody>
      </p:sp>
      <p:sp>
        <p:nvSpPr>
          <p:cNvPr id="19" name="Rectangle 18"/>
          <p:cNvSpPr/>
          <p:nvPr/>
        </p:nvSpPr>
        <p:spPr>
          <a:xfrm>
            <a:off x="4060724" y="5380449"/>
            <a:ext cx="3923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+ frames with Temporal id == 0</a:t>
            </a:r>
            <a:endParaRPr lang="en-CA" sz="16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1 – whole sequence</a:t>
            </a:r>
            <a:endParaRPr lang="en-CA" sz="1600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4476606" y="2145529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Option 2 – whole sequence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92649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Two options of bypass alignment is proposed.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first option, only the bypass alignment is applied </a:t>
            </a:r>
            <a:r>
              <a:rPr lang="en-CA" sz="2400" dirty="0" smtClean="0"/>
              <a:t>without </a:t>
            </a:r>
            <a:r>
              <a:rPr lang="en-CA" sz="2400" dirty="0"/>
              <a:t>affecting the coding of </a:t>
            </a:r>
            <a:r>
              <a:rPr lang="en-CA" sz="2400" dirty="0" err="1"/>
              <a:t>sb_coded_flag</a:t>
            </a:r>
            <a:r>
              <a:rPr lang="en-CA" sz="2400" dirty="0"/>
              <a:t> of a transform block (TB</a:t>
            </a:r>
            <a:r>
              <a:rPr lang="en-CA" sz="2400" dirty="0" smtClean="0"/>
              <a:t>).</a:t>
            </a:r>
          </a:p>
          <a:p>
            <a:pPr lvl="1"/>
            <a:r>
              <a:rPr lang="en-CA" sz="2400" dirty="0" smtClean="0"/>
              <a:t> 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 smtClean="0"/>
              <a:t>In </a:t>
            </a:r>
            <a:r>
              <a:rPr lang="en-CA" sz="2400" dirty="0"/>
              <a:t>the second option, in addition to CABAC bypass alignment, it is also proposed to switch to bypass coding of </a:t>
            </a:r>
            <a:r>
              <a:rPr lang="en-CA" sz="2400" dirty="0" err="1"/>
              <a:t>sb_coded_flag</a:t>
            </a:r>
            <a:r>
              <a:rPr lang="en-CA" sz="2400" dirty="0"/>
              <a:t> after the limit of context coded bins has been </a:t>
            </a:r>
            <a:r>
              <a:rPr lang="en-CA" sz="2400" dirty="0" smtClean="0"/>
              <a:t>reached. </a:t>
            </a:r>
          </a:p>
          <a:p>
            <a:pPr lvl="1"/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SPS and PH flags are proposed for high level control</a:t>
            </a:r>
          </a:p>
          <a:p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Benefits: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/>
              <a:t>Bypass coded bins are directly visible from </a:t>
            </a:r>
            <a:r>
              <a:rPr lang="en-US" sz="2000" dirty="0" err="1"/>
              <a:t>ivlOffset</a:t>
            </a:r>
            <a:endParaRPr lang="en-US" sz="2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/>
              <a:t>The bypass decoding process can be implemented using a shift </a:t>
            </a:r>
            <a:r>
              <a:rPr lang="en-CA" sz="2000" dirty="0" smtClean="0"/>
              <a:t>register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000" dirty="0" smtClean="0"/>
              <a:t>Improve the throughput at high bit-rate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2250</Words>
  <Application>Microsoft Office PowerPoint</Application>
  <PresentationFormat>Widescreen</PresentationFormat>
  <Paragraphs>897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Malgun Gothic</vt:lpstr>
      <vt:lpstr>Microsoft YaHei</vt:lpstr>
      <vt:lpstr>SimSun</vt:lpstr>
      <vt:lpstr>SimSun</vt:lpstr>
      <vt:lpstr>Arial</vt:lpstr>
      <vt:lpstr>Calibri</vt:lpstr>
      <vt:lpstr>Courier New</vt:lpstr>
      <vt:lpstr>DengXian</vt:lpstr>
      <vt:lpstr>Symbol</vt:lpstr>
      <vt:lpstr>Times</vt:lpstr>
      <vt:lpstr>Times New Roman</vt:lpstr>
      <vt:lpstr>Wingdings</vt:lpstr>
      <vt:lpstr>Yu Mincho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Back-up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1526</cp:revision>
  <dcterms:created xsi:type="dcterms:W3CDTF">2018-05-21T01:42:17Z</dcterms:created>
  <dcterms:modified xsi:type="dcterms:W3CDTF">2021-01-05T23:41:46Z</dcterms:modified>
</cp:coreProperties>
</file>