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5">
  <p:sldMasterIdLst>
    <p:sldMasterId id="2147483661" r:id="rId1"/>
  </p:sldMasterIdLst>
  <p:notesMasterIdLst>
    <p:notesMasterId r:id="rId9"/>
  </p:notesMasterIdLst>
  <p:handoutMasterIdLst>
    <p:handoutMasterId r:id="rId10"/>
  </p:handoutMasterIdLst>
  <p:sldIdLst>
    <p:sldId id="334" r:id="rId2"/>
    <p:sldId id="394" r:id="rId3"/>
    <p:sldId id="414" r:id="rId4"/>
    <p:sldId id="427" r:id="rId5"/>
    <p:sldId id="428" r:id="rId6"/>
    <p:sldId id="412" r:id="rId7"/>
    <p:sldId id="426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797" autoAdjust="0"/>
  </p:normalViewPr>
  <p:slideViewPr>
    <p:cSldViewPr snapToGrid="0" snapToObjects="1">
      <p:cViewPr varScale="1">
        <p:scale>
          <a:sx n="97" d="100"/>
          <a:sy n="97" d="100"/>
        </p:scale>
        <p:origin x="107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2021/1/7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2021/1/7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1437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60039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60124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685157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113825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41557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JVET-U0067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 smtClean="0"/>
              <a:t>AHG8</a:t>
            </a:r>
            <a:r>
              <a:rPr lang="en-CA" b="1" dirty="0"/>
              <a:t>: </a:t>
            </a:r>
            <a:r>
              <a:rPr lang="en-CA" b="1" dirty="0" smtClean="0"/>
              <a:t>On </a:t>
            </a:r>
            <a:r>
              <a:rPr lang="en-CA" b="1" dirty="0"/>
              <a:t>ALF clipping of high bit-depth coding </a:t>
            </a:r>
            <a:r>
              <a:rPr lang="en-CA" b="1" dirty="0" smtClean="0"/>
              <a:t>  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2021/1/7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308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The </a:t>
            </a:r>
            <a:r>
              <a:rPr lang="en-US" sz="2400" dirty="0"/>
              <a:t>coding gain of ALF is reduced if the coding bit-depth/bit-rate is increased. </a:t>
            </a:r>
            <a:endParaRPr lang="en-US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At </a:t>
            </a:r>
            <a:r>
              <a:rPr lang="en-US" sz="2400" dirty="0"/>
              <a:t>the very high bit-rate, the reconstructed frame consists of lot of details and high frequency components. Applying ALF </a:t>
            </a:r>
            <a:r>
              <a:rPr lang="en-US" sz="2400" dirty="0" smtClean="0"/>
              <a:t>may </a:t>
            </a:r>
            <a:r>
              <a:rPr lang="en-US" sz="2400" dirty="0"/>
              <a:t>remove the details/high frequencies which ultimately impact the coding performance</a:t>
            </a:r>
            <a:r>
              <a:rPr lang="en-US" sz="2400" dirty="0" smtClean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In order to reduce the over-filtering of high bit-depth and high bit-rate operating range, in the proposed method, the effect of over filtering process is reduced by adjusting the clipping </a:t>
            </a:r>
            <a:r>
              <a:rPr lang="en-US" sz="2400" dirty="0" smtClean="0"/>
              <a:t>values.  </a:t>
            </a:r>
            <a:endParaRPr lang="en-US" sz="2400" dirty="0"/>
          </a:p>
          <a:p>
            <a:r>
              <a:rPr lang="en-US" sz="2400" dirty="0" smtClean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5856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863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012723" y="1012174"/>
                <a:ext cx="6096000" cy="128849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CA" sz="1600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𝑖𝑓</m:t>
                      </m:r>
                      <m:r>
                        <a:rPr lang="en-CA" sz="160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CA" sz="1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6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  <m:r>
                                <a:rPr lang="en-CA" sz="1600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, </m:t>
                              </m:r>
                              <m:r>
                                <a:rPr lang="en-CA" sz="16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𝑙</m:t>
                              </m:r>
                            </m:e>
                          </m:d>
                          <m:r>
                            <a:rPr lang="en-CA" sz="160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&lt;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sz="1600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CA" sz="16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𝐵𝑖𝑡𝐷𝑒𝑝𝑡h</m:t>
                              </m:r>
                            </m:sup>
                          </m:sSup>
                        </m:e>
                      </m:d>
                      <m:r>
                        <a:rPr lang="en-CA" sz="160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</m:t>
                      </m:r>
                    </m:oMath>
                  </m:oMathPara>
                </a14:m>
                <a:endParaRPr lang="en-US" sz="1600" dirty="0" smtClean="0">
                  <a:latin typeface="Cambria Math" panose="02040503050406030204" pitchFamily="18" charset="0"/>
                  <a:ea typeface="Times New Roman" panose="02020603050405020304" pitchFamily="18" charset="0"/>
                </a:endParaRPr>
              </a:p>
              <a:p>
                <a:pPr algn="ctr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600" dirty="0" smtClean="0"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sz="160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c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𝑘</m:t>
                        </m:r>
                        <m:r>
                          <a:rPr lang="en-CA" sz="1600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, </m:t>
                        </m:r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𝑙</m:t>
                        </m:r>
                      </m:e>
                    </m:d>
                    <m:r>
                      <a:rPr lang="en-CA" sz="160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CA" sz="16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𝑐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𝑘</m:t>
                        </m:r>
                        <m:r>
                          <a:rPr lang="en-CA" sz="1600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.</m:t>
                        </m:r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𝑙</m:t>
                        </m:r>
                      </m:e>
                    </m:d>
                    <m:r>
                      <a:rPr lang="en-CA" sz="160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≫</m:t>
                    </m:r>
                    <m:r>
                      <a:rPr lang="en-CA" sz="16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𝑐𝑙𝑖𝑝𝑆h𝑖𝑓𝑡</m:t>
                    </m:r>
                  </m:oMath>
                </a14:m>
                <a:endParaRPr lang="en-US" sz="16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6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The </a:t>
                </a:r>
                <a:r>
                  <a:rPr lang="en-CA" sz="1600" i="1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clipShift</a:t>
                </a:r>
                <a:r>
                  <a:rPr lang="en-CA" sz="16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is derived as follows:</a:t>
                </a:r>
                <a:endParaRPr lang="en-US" sz="16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𝑐𝑙𝑖𝑝𝑆h𝑖𝑓𝑡</m:t>
                      </m:r>
                      <m:r>
                        <a:rPr lang="en-US" sz="16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𝐵𝑖𝑡𝐷𝑒𝑝𝑡h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≤10</m:t>
                          </m:r>
                        </m:e>
                      </m:d>
                      <m:r>
                        <a:rPr lang="en-US" sz="16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?0 :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𝐵𝑖𝑡𝐷𝑒𝑝𝑡h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−9</m:t>
                          </m:r>
                        </m:e>
                      </m:d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2723" y="1012174"/>
                <a:ext cx="6096000" cy="1288494"/>
              </a:xfrm>
              <a:prstGeom prst="rect">
                <a:avLst/>
              </a:prstGeom>
              <a:blipFill>
                <a:blip r:embed="rId3"/>
                <a:stretch>
                  <a:fillRect l="-500" b="-28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046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93848" y="0"/>
            <a:ext cx="2863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54305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937" y="486961"/>
            <a:ext cx="4786070" cy="5869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6080" y="-140810"/>
            <a:ext cx="5025209" cy="6862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9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147313" y="6002380"/>
            <a:ext cx="2743200" cy="365125"/>
          </a:xfrm>
        </p:spPr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37977" y="-90439"/>
            <a:ext cx="59525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results: Anchor VTM-11.0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48959" y="432781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4486438" y="525530"/>
            <a:ext cx="3497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Proposed method</a:t>
            </a:r>
            <a:endParaRPr lang="en-CA" sz="16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989254" y="818355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745073"/>
              </p:ext>
            </p:extLst>
          </p:nvPr>
        </p:nvGraphicFramePr>
        <p:xfrm>
          <a:off x="989254" y="2815191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4521483" y="2507435"/>
            <a:ext cx="350718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Tool OFF test: Disable ALF clipping</a:t>
            </a:r>
            <a:endParaRPr lang="en-CA" sz="1600" dirty="0" smtClean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962583"/>
              </p:ext>
            </p:extLst>
          </p:nvPr>
        </p:nvGraphicFramePr>
        <p:xfrm>
          <a:off x="964357" y="4795035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sp>
        <p:nvSpPr>
          <p:cNvPr id="15" name="Rectangle 14"/>
          <p:cNvSpPr/>
          <p:nvPr/>
        </p:nvSpPr>
        <p:spPr>
          <a:xfrm>
            <a:off x="4486438" y="4507425"/>
            <a:ext cx="350718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Tool OFF test: Disable ALF_CCALF</a:t>
            </a:r>
            <a:endParaRPr lang="en-CA" sz="1600" dirty="0" smtClean="0"/>
          </a:p>
        </p:txBody>
      </p:sp>
    </p:spTree>
    <p:extLst>
      <p:ext uri="{BB962C8B-B14F-4D97-AF65-F5344CB8AC3E}">
        <p14:creationId xmlns:p14="http://schemas.microsoft.com/office/powerpoint/2010/main" val="32956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0409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Proposed to adjust ALF clipping values at high-bit depth</a:t>
            </a:r>
            <a:endParaRPr lang="en-CA" sz="2400" dirty="0" smtClean="0"/>
          </a:p>
          <a:p>
            <a:pPr lvl="1"/>
            <a:endParaRPr lang="en-CA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Following results are reported: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PQ sequence Y : -0.04% (AI), -0.29% (LDB), -0.26% (RA) </a:t>
            </a:r>
            <a:endParaRPr lang="en-US" sz="20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HLG sequence Y: </a:t>
            </a:r>
            <a:r>
              <a:rPr lang="en-US" sz="2000" dirty="0"/>
              <a:t>-</a:t>
            </a:r>
            <a:r>
              <a:rPr lang="en-US" sz="2000" dirty="0" smtClean="0"/>
              <a:t>0.01% </a:t>
            </a:r>
            <a:r>
              <a:rPr lang="en-US" sz="2000" dirty="0"/>
              <a:t>(AI), -</a:t>
            </a:r>
            <a:r>
              <a:rPr lang="en-US" sz="2000" dirty="0" smtClean="0"/>
              <a:t>0.04% </a:t>
            </a:r>
            <a:r>
              <a:rPr lang="en-US" sz="2000" dirty="0"/>
              <a:t>(LDB), -</a:t>
            </a:r>
            <a:r>
              <a:rPr lang="en-US" sz="2000" dirty="0" smtClean="0"/>
              <a:t>0.02% </a:t>
            </a:r>
            <a:r>
              <a:rPr lang="en-US" sz="2000" dirty="0"/>
              <a:t>(RA)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SVT sequence G: </a:t>
            </a:r>
            <a:r>
              <a:rPr lang="en-US" sz="2000" dirty="0"/>
              <a:t>-</a:t>
            </a:r>
            <a:r>
              <a:rPr lang="en-US" sz="2000" dirty="0" smtClean="0"/>
              <a:t>0.00% </a:t>
            </a:r>
            <a:r>
              <a:rPr lang="en-US" sz="2000" dirty="0"/>
              <a:t>(AI), </a:t>
            </a:r>
            <a:r>
              <a:rPr lang="en-US" sz="2000" dirty="0" smtClean="0"/>
              <a:t>0.01% </a:t>
            </a:r>
            <a:r>
              <a:rPr lang="en-US" sz="2000" dirty="0"/>
              <a:t>(LDB), </a:t>
            </a:r>
            <a:r>
              <a:rPr lang="en-US" sz="2000" dirty="0" smtClean="0"/>
              <a:t>0.00% </a:t>
            </a:r>
            <a:r>
              <a:rPr lang="en-US" sz="2000" dirty="0"/>
              <a:t>(RA) </a:t>
            </a: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7584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 smtClean="0"/>
              <a:t>Thanks Qualcomm for cross-checking. </a:t>
            </a:r>
            <a:endParaRPr lang="en-US" sz="36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7598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18256</TotalTime>
  <Words>675</Words>
  <Application>Microsoft Office PowerPoint</Application>
  <PresentationFormat>Widescreen</PresentationFormat>
  <Paragraphs>288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Microsoft YaHei</vt:lpstr>
      <vt:lpstr>宋体</vt:lpstr>
      <vt:lpstr>Arial</vt:lpstr>
      <vt:lpstr>Calibri</vt:lpstr>
      <vt:lpstr>Cambria Math</vt:lpstr>
      <vt:lpstr>DengXian</vt:lpstr>
      <vt:lpstr>Times New Roman</vt:lpstr>
      <vt:lpstr>Yu Mincho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1538</cp:revision>
  <dcterms:created xsi:type="dcterms:W3CDTF">2018-05-21T01:42:17Z</dcterms:created>
  <dcterms:modified xsi:type="dcterms:W3CDTF">2021-01-08T05:26:23Z</dcterms:modified>
</cp:coreProperties>
</file>